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33" r:id="rId1"/>
    <p:sldMasterId id="2147485238" r:id="rId2"/>
    <p:sldMasterId id="2147485266" r:id="rId3"/>
    <p:sldMasterId id="2147487152" r:id="rId4"/>
  </p:sldMasterIdLst>
  <p:notesMasterIdLst>
    <p:notesMasterId r:id="rId32"/>
  </p:notesMasterIdLst>
  <p:handoutMasterIdLst>
    <p:handoutMasterId r:id="rId33"/>
  </p:handoutMasterIdLst>
  <p:sldIdLst>
    <p:sldId id="897" r:id="rId5"/>
    <p:sldId id="1070" r:id="rId6"/>
    <p:sldId id="1045" r:id="rId7"/>
    <p:sldId id="1064" r:id="rId8"/>
    <p:sldId id="950" r:id="rId9"/>
    <p:sldId id="1052" r:id="rId10"/>
    <p:sldId id="1062" r:id="rId11"/>
    <p:sldId id="1075" r:id="rId12"/>
    <p:sldId id="1076" r:id="rId13"/>
    <p:sldId id="1047" r:id="rId14"/>
    <p:sldId id="1080" r:id="rId15"/>
    <p:sldId id="1077" r:id="rId16"/>
    <p:sldId id="1041" r:id="rId17"/>
    <p:sldId id="1053" r:id="rId18"/>
    <p:sldId id="1054" r:id="rId19"/>
    <p:sldId id="1073" r:id="rId20"/>
    <p:sldId id="1059" r:id="rId21"/>
    <p:sldId id="925" r:id="rId22"/>
    <p:sldId id="1078" r:id="rId23"/>
    <p:sldId id="1065" r:id="rId24"/>
    <p:sldId id="1081" r:id="rId25"/>
    <p:sldId id="1082" r:id="rId26"/>
    <p:sldId id="1083" r:id="rId27"/>
    <p:sldId id="1084" r:id="rId28"/>
    <p:sldId id="1085" r:id="rId29"/>
    <p:sldId id="1086" r:id="rId30"/>
    <p:sldId id="1087"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6" clrIdx="0"/>
  <p:cmAuthor id="1" name="Christopher Cannon" initials="cpc" lastIdx="11" clrIdx="1"/>
  <p:cmAuthor id="2" name="Robert Yeh"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EAEAEA"/>
    <a:srgbClr val="99CC00"/>
    <a:srgbClr val="99FF33"/>
    <a:srgbClr val="00FF00"/>
    <a:srgbClr val="CC3300"/>
    <a:srgbClr val="66FF33"/>
    <a:srgbClr val="FFFF66"/>
    <a:srgbClr val="BEBE3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6" autoAdjust="0"/>
    <p:restoredTop sz="84127" autoAdjust="0"/>
  </p:normalViewPr>
  <p:slideViewPr>
    <p:cSldViewPr>
      <p:cViewPr varScale="1">
        <p:scale>
          <a:sx n="62" d="100"/>
          <a:sy n="62" d="100"/>
        </p:scale>
        <p:origin x="1212" y="66"/>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bby's%20Computer:Users:Robert%20W.%20Yeh:Documents:PC%20My%20Documents:Professional%20Medical:HCRI:DAPT:DAPT%20Prediction%20Models:Point%20Score:DAPT%20Score%20Website%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bby's%20Computer:Users:Robert%20W.%20Yeh:Documents:PC%20My%20Documents:Professional%20Medical:HCRI:DAPT:DAPT%20Prediction%20Models:Point%20Score:DAPT%20Score%20Website%20Figu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bby's%20Computer:Users:Robert%20W.%20Yeh:Documents:PC%20My%20Documents:Professional%20Medical:HCRI:DAPT:DAPT%20Prediction%20Models:Point%20Score:DAPT%20Score%20Website%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bby's%20Computer:Users:Robert%20W.%20Yeh:Documents:PC%20My%20Documents:Professional%20Medical:HCRI:DAPT:DAPT%20Prediction%20Models:Point%20Score:DAPT%20Score%20Website%20Figu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bby's%20Computer:Users:Robert%20W.%20Yeh:Documents:PC%20My%20Documents:Professional%20Medical:HCRI:DAPT:DAPT%20Prediction%20Models:Point%20Score:DAPT%20Score%20Website%20Figure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1DAB3E"/>
            </a:solidFill>
            <a:scene3d>
              <a:camera prst="orthographicFront"/>
              <a:lightRig rig="threePt" dir="t"/>
            </a:scene3d>
            <a:sp3d>
              <a:bevelT/>
            </a:sp3d>
          </c:spPr>
          <c:invertIfNegative val="0"/>
          <c:dPt>
            <c:idx val="0"/>
            <c:invertIfNegative val="0"/>
            <c:bubble3D val="0"/>
            <c:spPr>
              <a:solidFill>
                <a:srgbClr val="0000FF"/>
              </a:solidFill>
              <a:scene3d>
                <a:camera prst="orthographicFront"/>
                <a:lightRig rig="threePt" dir="t"/>
              </a:scene3d>
              <a:sp3d>
                <a:bevelT/>
              </a:sp3d>
            </c:spPr>
          </c:dPt>
          <c:dPt>
            <c:idx val="1"/>
            <c:invertIfNegative val="0"/>
            <c:bubble3D val="0"/>
            <c:spPr>
              <a:solidFill>
                <a:schemeClr val="accent1"/>
              </a:solidFill>
              <a:scene3d>
                <a:camera prst="orthographicFront"/>
                <a:lightRig rig="threePt" dir="t"/>
              </a:scene3d>
              <a:sp3d>
                <a:bevelT/>
              </a:sp3d>
            </c:spPr>
          </c:dPt>
          <c:dPt>
            <c:idx val="2"/>
            <c:invertIfNegative val="0"/>
            <c:bubble3D val="0"/>
            <c:spPr>
              <a:solidFill>
                <a:schemeClr val="tx2"/>
              </a:solidFill>
              <a:scene3d>
                <a:camera prst="orthographicFront"/>
                <a:lightRig rig="threePt" dir="t"/>
              </a:scene3d>
              <a:sp3d>
                <a:bevelT/>
              </a:sp3d>
            </c:spPr>
          </c:dPt>
          <c:dPt>
            <c:idx val="3"/>
            <c:invertIfNegative val="0"/>
            <c:bubble3D val="0"/>
            <c:spPr>
              <a:solidFill>
                <a:srgbClr val="FF0000"/>
              </a:solidFill>
              <a:scene3d>
                <a:camera prst="orthographicFront"/>
                <a:lightRig rig="threePt" dir="t"/>
              </a:scene3d>
              <a:sp3d>
                <a:bevelT/>
              </a:sp3d>
            </c:spPr>
          </c:dPt>
          <c:dPt>
            <c:idx val="4"/>
            <c:invertIfNegative val="0"/>
            <c:bubble3D val="0"/>
            <c:spPr>
              <a:solidFill>
                <a:schemeClr val="tx1"/>
              </a:solidFill>
              <a:scene3d>
                <a:camera prst="orthographicFront"/>
                <a:lightRig rig="threePt" dir="t"/>
              </a:scene3d>
              <a:sp3d>
                <a:bevelT/>
              </a:sp3d>
            </c:spPr>
          </c:dPt>
          <c:dLbls>
            <c:numFmt formatCode="0.0%" sourceLinked="0"/>
            <c:spPr>
              <a:noFill/>
              <a:ln>
                <a:noFill/>
              </a:ln>
              <a:effectLst/>
            </c:spPr>
            <c:txPr>
              <a:bodyPr/>
              <a:lstStyle/>
              <a:p>
                <a:pPr>
                  <a:defRPr sz="18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Sheet1!$B$6:$B$10</c:f>
              <c:strCache>
                <c:ptCount val="5"/>
                <c:pt idx="0">
                  <c:v>Stent Thrombois</c:v>
                </c:pt>
                <c:pt idx="1">
                  <c:v>MACCE</c:v>
                </c:pt>
                <c:pt idx="2">
                  <c:v>Myocardial Infarction</c:v>
                </c:pt>
                <c:pt idx="3">
                  <c:v>GUSTO Moderate or Severe Bleeding</c:v>
                </c:pt>
                <c:pt idx="4">
                  <c:v>Mortality</c:v>
                </c:pt>
              </c:strCache>
            </c:strRef>
          </c:cat>
          <c:val>
            <c:numRef>
              <c:f>Sheet1!$C$6:$C$10</c:f>
              <c:numCache>
                <c:formatCode>0.00%</c:formatCode>
                <c:ptCount val="5"/>
                <c:pt idx="0">
                  <c:v>-9.7000000000000003E-3</c:v>
                </c:pt>
                <c:pt idx="1">
                  <c:v>-1.6E-2</c:v>
                </c:pt>
                <c:pt idx="2">
                  <c:v>-0.02</c:v>
                </c:pt>
                <c:pt idx="3">
                  <c:v>9.5999999999999992E-3</c:v>
                </c:pt>
                <c:pt idx="4">
                  <c:v>4.4999999999999997E-3</c:v>
                </c:pt>
              </c:numCache>
            </c:numRef>
          </c:val>
        </c:ser>
        <c:dLbls>
          <c:showLegendKey val="0"/>
          <c:showVal val="0"/>
          <c:showCatName val="0"/>
          <c:showSerName val="0"/>
          <c:showPercent val="0"/>
          <c:showBubbleSize val="0"/>
        </c:dLbls>
        <c:gapWidth val="150"/>
        <c:axId val="199926304"/>
        <c:axId val="199926696"/>
      </c:barChart>
      <c:catAx>
        <c:axId val="199926304"/>
        <c:scaling>
          <c:orientation val="minMax"/>
        </c:scaling>
        <c:delete val="1"/>
        <c:axPos val="b"/>
        <c:numFmt formatCode="General" sourceLinked="0"/>
        <c:majorTickMark val="out"/>
        <c:minorTickMark val="none"/>
        <c:tickLblPos val="none"/>
        <c:crossAx val="199926696"/>
        <c:crosses val="autoZero"/>
        <c:auto val="1"/>
        <c:lblAlgn val="ctr"/>
        <c:lblOffset val="100"/>
        <c:noMultiLvlLbl val="0"/>
      </c:catAx>
      <c:valAx>
        <c:axId val="199926696"/>
        <c:scaling>
          <c:orientation val="minMax"/>
          <c:max val="0.03"/>
          <c:min val="-0.03"/>
        </c:scaling>
        <c:delete val="0"/>
        <c:axPos val="l"/>
        <c:numFmt formatCode="0.0%" sourceLinked="0"/>
        <c:majorTickMark val="out"/>
        <c:minorTickMark val="none"/>
        <c:tickLblPos val="nextTo"/>
        <c:txPr>
          <a:bodyPr/>
          <a:lstStyle/>
          <a:p>
            <a:pPr>
              <a:defRPr sz="1400"/>
            </a:pPr>
            <a:endParaRPr lang="en-US"/>
          </a:p>
        </c:txPr>
        <c:crossAx val="199926304"/>
        <c:crosses val="autoZero"/>
        <c:crossBetween val="between"/>
        <c:majorUnit val="0.01"/>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c:spPr>
          <c:invertIfNegative val="0"/>
          <c:cat>
            <c:numRef>
              <c:f>Sheet1!$A$2:$A$14</c:f>
              <c:numCache>
                <c:formatCode>General</c:formatCode>
                <c:ptCount val="13"/>
                <c:pt idx="0">
                  <c:v>-2</c:v>
                </c:pt>
                <c:pt idx="1">
                  <c:v>-1</c:v>
                </c:pt>
                <c:pt idx="2">
                  <c:v>0</c:v>
                </c:pt>
                <c:pt idx="3">
                  <c:v>1</c:v>
                </c:pt>
                <c:pt idx="4">
                  <c:v>2</c:v>
                </c:pt>
                <c:pt idx="5">
                  <c:v>3</c:v>
                </c:pt>
                <c:pt idx="6">
                  <c:v>4</c:v>
                </c:pt>
                <c:pt idx="7">
                  <c:v>5</c:v>
                </c:pt>
                <c:pt idx="8">
                  <c:v>6</c:v>
                </c:pt>
                <c:pt idx="9">
                  <c:v>7</c:v>
                </c:pt>
                <c:pt idx="10">
                  <c:v>8</c:v>
                </c:pt>
                <c:pt idx="11">
                  <c:v>9</c:v>
                </c:pt>
                <c:pt idx="12">
                  <c:v>10</c:v>
                </c:pt>
              </c:numCache>
            </c:numRef>
          </c:cat>
          <c:val>
            <c:numRef>
              <c:f>Sheet1!$B$2:$B$14</c:f>
              <c:numCache>
                <c:formatCode>0.00%</c:formatCode>
                <c:ptCount val="13"/>
                <c:pt idx="0">
                  <c:v>1.10748626373626E-2</c:v>
                </c:pt>
                <c:pt idx="1">
                  <c:v>6.0353708791208799E-2</c:v>
                </c:pt>
                <c:pt idx="2">
                  <c:v>0.16286057692307701</c:v>
                </c:pt>
                <c:pt idx="3">
                  <c:v>0.25772664835164799</c:v>
                </c:pt>
                <c:pt idx="4">
                  <c:v>0.25849931318681302</c:v>
                </c:pt>
                <c:pt idx="5">
                  <c:v>0.15642170329670299</c:v>
                </c:pt>
                <c:pt idx="6">
                  <c:v>6.4045329670329706E-2</c:v>
                </c:pt>
                <c:pt idx="7">
                  <c:v>2.0432692307692301E-2</c:v>
                </c:pt>
                <c:pt idx="8">
                  <c:v>6.6105769230769204E-3</c:v>
                </c:pt>
                <c:pt idx="9">
                  <c:v>1.71703296703297E-3</c:v>
                </c:pt>
                <c:pt idx="10">
                  <c:v>2.5755494505494501E-4</c:v>
                </c:pt>
                <c:pt idx="11">
                  <c:v>0</c:v>
                </c:pt>
                <c:pt idx="12">
                  <c:v>0</c:v>
                </c:pt>
              </c:numCache>
            </c:numRef>
          </c:val>
        </c:ser>
        <c:dLbls>
          <c:showLegendKey val="0"/>
          <c:showVal val="0"/>
          <c:showCatName val="0"/>
          <c:showSerName val="0"/>
          <c:showPercent val="0"/>
          <c:showBubbleSize val="0"/>
        </c:dLbls>
        <c:gapWidth val="150"/>
        <c:axId val="330705320"/>
        <c:axId val="330705712"/>
      </c:barChart>
      <c:catAx>
        <c:axId val="330705320"/>
        <c:scaling>
          <c:orientation val="minMax"/>
        </c:scaling>
        <c:delete val="0"/>
        <c:axPos val="b"/>
        <c:title>
          <c:tx>
            <c:rich>
              <a:bodyPr/>
              <a:lstStyle/>
              <a:p>
                <a:pPr>
                  <a:defRPr/>
                </a:pPr>
                <a:r>
                  <a:rPr lang="en-US" dirty="0"/>
                  <a:t>DAPT Score</a:t>
                </a:r>
              </a:p>
            </c:rich>
          </c:tx>
          <c:overlay val="0"/>
        </c:title>
        <c:numFmt formatCode="General" sourceLinked="1"/>
        <c:majorTickMark val="out"/>
        <c:minorTickMark val="none"/>
        <c:tickLblPos val="nextTo"/>
        <c:crossAx val="330705712"/>
        <c:crosses val="autoZero"/>
        <c:auto val="1"/>
        <c:lblAlgn val="ctr"/>
        <c:lblOffset val="100"/>
        <c:noMultiLvlLbl val="0"/>
      </c:catAx>
      <c:valAx>
        <c:axId val="330705712"/>
        <c:scaling>
          <c:orientation val="minMax"/>
        </c:scaling>
        <c:delete val="0"/>
        <c:axPos val="l"/>
        <c:majorGridlines/>
        <c:title>
          <c:tx>
            <c:rich>
              <a:bodyPr rot="-5400000" vert="horz"/>
              <a:lstStyle/>
              <a:p>
                <a:pPr>
                  <a:defRPr/>
                </a:pPr>
                <a:r>
                  <a:rPr lang="en-US" dirty="0"/>
                  <a:t>Percentage of Patients</a:t>
                </a:r>
              </a:p>
            </c:rich>
          </c:tx>
          <c:overlay val="0"/>
        </c:title>
        <c:numFmt formatCode="0%" sourceLinked="0"/>
        <c:majorTickMark val="out"/>
        <c:minorTickMark val="none"/>
        <c:tickLblPos val="nextTo"/>
        <c:crossAx val="330705320"/>
        <c:crosses val="autoZero"/>
        <c:crossBetween val="between"/>
        <c:majorUnit val="0.05"/>
      </c:valAx>
    </c:plotArea>
    <c:plotVisOnly val="1"/>
    <c:dispBlanksAs val="gap"/>
    <c:showDLblsOverMax val="0"/>
  </c:chart>
  <c:spPr>
    <a:ln>
      <a:solidFill>
        <a:schemeClr val="accent1"/>
      </a:solid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Sheet1!$C$41</c:f>
              <c:strCache>
                <c:ptCount val="1"/>
                <c:pt idx="0">
                  <c:v>DAPT Score ≤ 0</c:v>
                </c:pt>
              </c:strCache>
            </c:strRef>
          </c:tx>
          <c:spPr>
            <a:scene3d>
              <a:camera prst="orthographicFront"/>
              <a:lightRig rig="threePt" dir="t"/>
            </a:scene3d>
            <a:sp3d>
              <a:bevelT/>
            </a:sp3d>
          </c:spPr>
          <c:invertIfNegative val="0"/>
          <c:dPt>
            <c:idx val="0"/>
            <c:invertIfNegative val="0"/>
            <c:bubble3D val="0"/>
            <c:spPr>
              <a:solidFill>
                <a:srgbClr val="0000FF"/>
              </a:solidFill>
              <a:scene3d>
                <a:camera prst="orthographicFront"/>
                <a:lightRig rig="threePt" dir="t"/>
              </a:scene3d>
              <a:sp3d>
                <a:bevelT/>
              </a:sp3d>
            </c:spPr>
          </c:dPt>
          <c:dPt>
            <c:idx val="1"/>
            <c:invertIfNegative val="0"/>
            <c:bubble3D val="0"/>
            <c:spPr>
              <a:solidFill>
                <a:schemeClr val="tx2"/>
              </a:solidFill>
              <a:scene3d>
                <a:camera prst="orthographicFront"/>
                <a:lightRig rig="threePt" dir="t"/>
              </a:scene3d>
              <a:sp3d>
                <a:bevelT/>
              </a:sp3d>
            </c:spPr>
          </c:dPt>
          <c:dPt>
            <c:idx val="2"/>
            <c:invertIfNegative val="0"/>
            <c:bubble3D val="0"/>
            <c:spPr>
              <a:solidFill>
                <a:srgbClr val="FF0000"/>
              </a:solidFill>
              <a:scene3d>
                <a:camera prst="orthographicFront"/>
                <a:lightRig rig="threePt" dir="t"/>
              </a:scene3d>
              <a:sp3d>
                <a:bevelT/>
              </a:sp3d>
            </c:spPr>
          </c:dPt>
          <c:dLbls>
            <c:dLbl>
              <c:idx val="0"/>
              <c:layout>
                <c:manualLayout>
                  <c:x val="-1.54320987654321E-2"/>
                  <c:y val="-2.5872327592530702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5704E-3"/>
                  <c:y val="7.763735950248189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(Sheet1!$B$42:$B$43,Sheet1!$B$45)</c:f>
              <c:strCache>
                <c:ptCount val="3"/>
                <c:pt idx="0">
                  <c:v>Stent Thrombosis</c:v>
                </c:pt>
                <c:pt idx="1">
                  <c:v>Myocardial Infarction</c:v>
                </c:pt>
                <c:pt idx="2">
                  <c:v>GUSTO Moderate or Severe Bleeding</c:v>
                </c:pt>
              </c:strCache>
            </c:strRef>
          </c:cat>
          <c:val>
            <c:numRef>
              <c:f>(Sheet1!$C$42:$C$43,Sheet1!$C$45)</c:f>
              <c:numCache>
                <c:formatCode>0.00%</c:formatCode>
                <c:ptCount val="3"/>
                <c:pt idx="0">
                  <c:v>-6.9999999999999999E-4</c:v>
                </c:pt>
                <c:pt idx="1">
                  <c:v>-7.3000000000000001E-3</c:v>
                </c:pt>
                <c:pt idx="2">
                  <c:v>1.9699999999999999E-2</c:v>
                </c:pt>
              </c:numCache>
            </c:numRef>
          </c:val>
        </c:ser>
        <c:ser>
          <c:idx val="1"/>
          <c:order val="1"/>
          <c:tx>
            <c:strRef>
              <c:f>Sheet1!$D$41</c:f>
              <c:strCache>
                <c:ptCount val="1"/>
                <c:pt idx="0">
                  <c:v>DAPT Score = 1</c:v>
                </c:pt>
              </c:strCache>
            </c:strRef>
          </c:tx>
          <c:spPr>
            <a:scene3d>
              <a:camera prst="orthographicFront"/>
              <a:lightRig rig="threePt" dir="t"/>
            </a:scene3d>
            <a:sp3d>
              <a:bevelT/>
            </a:sp3d>
          </c:spPr>
          <c:invertIfNegative val="0"/>
          <c:dPt>
            <c:idx val="0"/>
            <c:invertIfNegative val="0"/>
            <c:bubble3D val="0"/>
            <c:spPr>
              <a:solidFill>
                <a:srgbClr val="0000FF"/>
              </a:solidFill>
              <a:scene3d>
                <a:camera prst="orthographicFront"/>
                <a:lightRig rig="threePt" dir="t"/>
              </a:scene3d>
              <a:sp3d>
                <a:bevelT/>
              </a:sp3d>
            </c:spPr>
          </c:dPt>
          <c:dPt>
            <c:idx val="1"/>
            <c:invertIfNegative val="0"/>
            <c:bubble3D val="0"/>
            <c:spPr>
              <a:solidFill>
                <a:srgbClr val="1F497D"/>
              </a:solidFill>
              <a:scene3d>
                <a:camera prst="orthographicFront"/>
                <a:lightRig rig="threePt" dir="t"/>
              </a:scene3d>
              <a:sp3d>
                <a:bevelT/>
              </a:sp3d>
            </c:spPr>
          </c:dPt>
          <c:dPt>
            <c:idx val="2"/>
            <c:invertIfNegative val="0"/>
            <c:bubble3D val="0"/>
            <c:spPr>
              <a:solidFill>
                <a:srgbClr val="FF0000"/>
              </a:solidFill>
              <a:scene3d>
                <a:camera prst="orthographicFront"/>
                <a:lightRig rig="threePt" dir="t"/>
              </a:scene3d>
              <a:sp3d>
                <a:bevelT/>
              </a:sp3d>
            </c:spPr>
          </c:dPt>
          <c:dLbls>
            <c:dLbl>
              <c:idx val="0"/>
              <c:layout>
                <c:manualLayout>
                  <c:x val="-3.08641975308642E-3"/>
                  <c:y val="-2.58764029375087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17283950617284E-3"/>
                  <c:y val="-2.58784406099976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(Sheet1!$B$42:$B$43,Sheet1!$B$45)</c:f>
              <c:strCache>
                <c:ptCount val="3"/>
                <c:pt idx="0">
                  <c:v>Stent Thrombosis</c:v>
                </c:pt>
                <c:pt idx="1">
                  <c:v>Myocardial Infarction</c:v>
                </c:pt>
                <c:pt idx="2">
                  <c:v>GUSTO Moderate or Severe Bleeding</c:v>
                </c:pt>
              </c:strCache>
            </c:strRef>
          </c:cat>
          <c:val>
            <c:numRef>
              <c:f>(Sheet1!$D$42:$D$43,Sheet1!$D$45)</c:f>
              <c:numCache>
                <c:formatCode>0.00%</c:formatCode>
                <c:ptCount val="3"/>
                <c:pt idx="0">
                  <c:v>-5.9999999999999995E-4</c:v>
                </c:pt>
                <c:pt idx="1">
                  <c:v>-5.8999999999999999E-3</c:v>
                </c:pt>
                <c:pt idx="2">
                  <c:v>1.17E-2</c:v>
                </c:pt>
              </c:numCache>
            </c:numRef>
          </c:val>
        </c:ser>
        <c:ser>
          <c:idx val="2"/>
          <c:order val="2"/>
          <c:tx>
            <c:strRef>
              <c:f>Sheet1!$E$41</c:f>
              <c:strCache>
                <c:ptCount val="1"/>
                <c:pt idx="0">
                  <c:v>DAPT Score = 2</c:v>
                </c:pt>
              </c:strCache>
            </c:strRef>
          </c:tx>
          <c:spPr>
            <a:scene3d>
              <a:camera prst="orthographicFront"/>
              <a:lightRig rig="threePt" dir="t"/>
            </a:scene3d>
            <a:sp3d>
              <a:bevelT/>
            </a:sp3d>
          </c:spPr>
          <c:invertIfNegative val="0"/>
          <c:dPt>
            <c:idx val="0"/>
            <c:invertIfNegative val="0"/>
            <c:bubble3D val="0"/>
            <c:spPr>
              <a:solidFill>
                <a:srgbClr val="0000FF"/>
              </a:solidFill>
              <a:scene3d>
                <a:camera prst="orthographicFront"/>
                <a:lightRig rig="threePt" dir="t"/>
              </a:scene3d>
              <a:sp3d>
                <a:bevelT/>
              </a:sp3d>
            </c:spPr>
          </c:dPt>
          <c:dPt>
            <c:idx val="1"/>
            <c:invertIfNegative val="0"/>
            <c:bubble3D val="0"/>
            <c:spPr>
              <a:solidFill>
                <a:srgbClr val="1F497D"/>
              </a:solidFill>
              <a:scene3d>
                <a:camera prst="orthographicFront"/>
                <a:lightRig rig="threePt" dir="t"/>
              </a:scene3d>
              <a:sp3d>
                <a:bevelT/>
              </a:sp3d>
            </c:spPr>
          </c:dPt>
          <c:dPt>
            <c:idx val="2"/>
            <c:invertIfNegative val="0"/>
            <c:bubble3D val="0"/>
            <c:spPr>
              <a:solidFill>
                <a:srgbClr val="FF0000"/>
              </a:solidFill>
              <a:scene3d>
                <a:camera prst="orthographicFront"/>
                <a:lightRig rig="threePt" dir="t"/>
              </a:scene3d>
              <a:sp3d>
                <a:bevelT/>
              </a:sp3d>
            </c:spPr>
          </c:dPt>
          <c:dLbls>
            <c:dLbl>
              <c:idx val="2"/>
              <c:layout>
                <c:manualLayout>
                  <c:x val="9.2592592592591495E-3"/>
                  <c:y val="2.5878440609998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(Sheet1!$B$42:$B$43,Sheet1!$B$45)</c:f>
              <c:strCache>
                <c:ptCount val="3"/>
                <c:pt idx="0">
                  <c:v>Stent Thrombosis</c:v>
                </c:pt>
                <c:pt idx="1">
                  <c:v>Myocardial Infarction</c:v>
                </c:pt>
                <c:pt idx="2">
                  <c:v>GUSTO Moderate or Severe Bleeding</c:v>
                </c:pt>
              </c:strCache>
            </c:strRef>
          </c:cat>
          <c:val>
            <c:numRef>
              <c:f>(Sheet1!$E$42:$E$43,Sheet1!$E$45)</c:f>
              <c:numCache>
                <c:formatCode>0.00%</c:formatCode>
                <c:ptCount val="3"/>
                <c:pt idx="0">
                  <c:v>-1.34E-2</c:v>
                </c:pt>
                <c:pt idx="1">
                  <c:v>-2.5600000000000001E-2</c:v>
                </c:pt>
                <c:pt idx="2">
                  <c:v>6.8999999999999999E-3</c:v>
                </c:pt>
              </c:numCache>
            </c:numRef>
          </c:val>
        </c:ser>
        <c:ser>
          <c:idx val="3"/>
          <c:order val="3"/>
          <c:tx>
            <c:strRef>
              <c:f>Sheet1!$F$41</c:f>
              <c:strCache>
                <c:ptCount val="1"/>
                <c:pt idx="0">
                  <c:v>DAPT Score ≥ 3</c:v>
                </c:pt>
              </c:strCache>
            </c:strRef>
          </c:tx>
          <c:spPr>
            <a:scene3d>
              <a:camera prst="orthographicFront"/>
              <a:lightRig rig="threePt" dir="t"/>
            </a:scene3d>
            <a:sp3d>
              <a:bevelT/>
            </a:sp3d>
          </c:spPr>
          <c:invertIfNegative val="0"/>
          <c:dPt>
            <c:idx val="0"/>
            <c:invertIfNegative val="0"/>
            <c:bubble3D val="0"/>
            <c:spPr>
              <a:solidFill>
                <a:srgbClr val="0000FF"/>
              </a:solidFill>
              <a:scene3d>
                <a:camera prst="orthographicFront"/>
                <a:lightRig rig="threePt" dir="t"/>
              </a:scene3d>
              <a:sp3d>
                <a:bevelT/>
              </a:sp3d>
            </c:spPr>
          </c:dPt>
          <c:dPt>
            <c:idx val="1"/>
            <c:invertIfNegative val="0"/>
            <c:bubble3D val="0"/>
            <c:spPr>
              <a:solidFill>
                <a:srgbClr val="1F497D"/>
              </a:solidFill>
              <a:scene3d>
                <a:camera prst="orthographicFront"/>
                <a:lightRig rig="threePt" dir="t"/>
              </a:scene3d>
              <a:sp3d>
                <a:bevelT/>
              </a:sp3d>
            </c:spPr>
          </c:dPt>
          <c:dPt>
            <c:idx val="2"/>
            <c:invertIfNegative val="0"/>
            <c:bubble3D val="0"/>
            <c:spPr>
              <a:solidFill>
                <a:srgbClr val="FF0000"/>
              </a:solidFill>
              <a:scene3d>
                <a:camera prst="orthographicFront"/>
                <a:lightRig rig="threePt" dir="t"/>
              </a:scene3d>
              <a:sp3d>
                <a:bevelT/>
              </a:sp3d>
            </c:spPr>
          </c:dPt>
          <c:dLbls>
            <c:dLbl>
              <c:idx val="2"/>
              <c:layout>
                <c:manualLayout>
                  <c:x val="9.2592592592591495E-3"/>
                  <c:y val="1.03513762439990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(Sheet1!$B$42:$B$43,Sheet1!$B$45)</c:f>
              <c:strCache>
                <c:ptCount val="3"/>
                <c:pt idx="0">
                  <c:v>Stent Thrombosis</c:v>
                </c:pt>
                <c:pt idx="1">
                  <c:v>Myocardial Infarction</c:v>
                </c:pt>
                <c:pt idx="2">
                  <c:v>GUSTO Moderate or Severe Bleeding</c:v>
                </c:pt>
              </c:strCache>
            </c:strRef>
          </c:cat>
          <c:val>
            <c:numRef>
              <c:f>(Sheet1!$F$42:$F$43,Sheet1!$F$45)</c:f>
              <c:numCache>
                <c:formatCode>0.00%</c:formatCode>
                <c:ptCount val="3"/>
                <c:pt idx="0">
                  <c:v>-2.18E-2</c:v>
                </c:pt>
                <c:pt idx="1">
                  <c:v>-3.4799999999999998E-2</c:v>
                </c:pt>
                <c:pt idx="2">
                  <c:v>2.9999999999999997E-4</c:v>
                </c:pt>
              </c:numCache>
            </c:numRef>
          </c:val>
        </c:ser>
        <c:dLbls>
          <c:showLegendKey val="0"/>
          <c:showVal val="0"/>
          <c:showCatName val="0"/>
          <c:showSerName val="0"/>
          <c:showPercent val="0"/>
          <c:showBubbleSize val="0"/>
        </c:dLbls>
        <c:gapWidth val="150"/>
        <c:axId val="325028912"/>
        <c:axId val="325029304"/>
      </c:barChart>
      <c:catAx>
        <c:axId val="325028912"/>
        <c:scaling>
          <c:orientation val="minMax"/>
        </c:scaling>
        <c:delete val="1"/>
        <c:axPos val="b"/>
        <c:numFmt formatCode="General" sourceLinked="0"/>
        <c:majorTickMark val="out"/>
        <c:minorTickMark val="none"/>
        <c:tickLblPos val="none"/>
        <c:crossAx val="325029304"/>
        <c:crosses val="autoZero"/>
        <c:auto val="1"/>
        <c:lblAlgn val="ctr"/>
        <c:lblOffset val="100"/>
        <c:noMultiLvlLbl val="0"/>
      </c:catAx>
      <c:valAx>
        <c:axId val="325029304"/>
        <c:scaling>
          <c:orientation val="minMax"/>
          <c:max val="0.04"/>
        </c:scaling>
        <c:delete val="0"/>
        <c:axPos val="l"/>
        <c:numFmt formatCode="0.0%" sourceLinked="0"/>
        <c:majorTickMark val="out"/>
        <c:minorTickMark val="none"/>
        <c:tickLblPos val="nextTo"/>
        <c:txPr>
          <a:bodyPr/>
          <a:lstStyle/>
          <a:p>
            <a:pPr>
              <a:defRPr sz="1800" b="1"/>
            </a:pPr>
            <a:endParaRPr lang="en-US"/>
          </a:p>
        </c:txPr>
        <c:crossAx val="325028912"/>
        <c:crosses val="autoZero"/>
        <c:crossBetween val="between"/>
      </c:valAx>
    </c:plotArea>
    <c:plotVisOnly val="1"/>
    <c:dispBlanksAs val="gap"/>
    <c:showDLblsOverMax val="0"/>
  </c:chart>
  <c:txPr>
    <a:bodyPr/>
    <a:lstStyle/>
    <a:p>
      <a:pPr>
        <a:defRPr sz="1400" u="none"/>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5534289649437401E-2"/>
          <c:y val="4.6159093704917303E-2"/>
          <c:w val="0.88136340011953895"/>
          <c:h val="0.91359964511643699"/>
        </c:manualLayout>
      </c:layout>
      <c:barChart>
        <c:barDir val="col"/>
        <c:grouping val="clustered"/>
        <c:varyColors val="0"/>
        <c:ser>
          <c:idx val="0"/>
          <c:order val="0"/>
          <c:spPr>
            <a:solidFill>
              <a:srgbClr val="4F81BD"/>
            </a:solidFill>
            <a:scene3d>
              <a:camera prst="orthographicFront"/>
              <a:lightRig rig="threePt" dir="t"/>
            </a:scene3d>
            <a:sp3d>
              <a:bevelT/>
            </a:sp3d>
          </c:spPr>
          <c:invertIfNegative val="0"/>
          <c:dPt>
            <c:idx val="1"/>
            <c:invertIfNegative val="0"/>
            <c:bubble3D val="0"/>
            <c:spPr>
              <a:solidFill>
                <a:srgbClr val="99CC00"/>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Sheet2!$E$53:$E$54</c:f>
              <c:strCache>
                <c:ptCount val="2"/>
                <c:pt idx="0">
                  <c:v>Mortality</c:v>
                </c:pt>
                <c:pt idx="1">
                  <c:v>Net Adverse Events</c:v>
                </c:pt>
              </c:strCache>
            </c:strRef>
          </c:cat>
          <c:val>
            <c:numRef>
              <c:f>Sheet2!$F$53:$F$54</c:f>
              <c:numCache>
                <c:formatCode>0.00%</c:formatCode>
                <c:ptCount val="2"/>
                <c:pt idx="0">
                  <c:v>9.9000000000000008E-3</c:v>
                </c:pt>
                <c:pt idx="1">
                  <c:v>1.5339999999999999E-2</c:v>
                </c:pt>
              </c:numCache>
            </c:numRef>
          </c:val>
        </c:ser>
        <c:ser>
          <c:idx val="1"/>
          <c:order val="1"/>
          <c:spPr>
            <a:scene3d>
              <a:camera prst="orthographicFront"/>
              <a:lightRig rig="threePt" dir="t"/>
            </a:scene3d>
            <a:sp3d>
              <a:bevelT/>
            </a:sp3d>
          </c:spPr>
          <c:invertIfNegative val="0"/>
          <c:dPt>
            <c:idx val="0"/>
            <c:invertIfNegative val="0"/>
            <c:bubble3D val="0"/>
            <c:spPr>
              <a:solidFill>
                <a:schemeClr val="accent1"/>
              </a:solidFill>
              <a:scene3d>
                <a:camera prst="orthographicFront"/>
                <a:lightRig rig="threePt" dir="t"/>
              </a:scene3d>
              <a:sp3d>
                <a:bevelT/>
              </a:sp3d>
            </c:spPr>
          </c:dPt>
          <c:dPt>
            <c:idx val="1"/>
            <c:invertIfNegative val="0"/>
            <c:bubble3D val="0"/>
            <c:spPr>
              <a:solidFill>
                <a:srgbClr val="99CC00"/>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Sheet2!$E$53:$E$54</c:f>
              <c:strCache>
                <c:ptCount val="2"/>
                <c:pt idx="0">
                  <c:v>Mortality</c:v>
                </c:pt>
                <c:pt idx="1">
                  <c:v>Net Adverse Events</c:v>
                </c:pt>
              </c:strCache>
            </c:strRef>
          </c:cat>
          <c:val>
            <c:numRef>
              <c:f>Sheet2!$G$53:$G$54</c:f>
              <c:numCache>
                <c:formatCode>0.00%</c:formatCode>
                <c:ptCount val="2"/>
                <c:pt idx="0">
                  <c:v>4.9100000000000003E-3</c:v>
                </c:pt>
                <c:pt idx="1">
                  <c:v>3.6600000000000001E-3</c:v>
                </c:pt>
              </c:numCache>
            </c:numRef>
          </c:val>
        </c:ser>
        <c:ser>
          <c:idx val="2"/>
          <c:order val="2"/>
          <c:spPr>
            <a:scene3d>
              <a:camera prst="orthographicFront"/>
              <a:lightRig rig="threePt" dir="t"/>
            </a:scene3d>
            <a:sp3d>
              <a:bevelT/>
            </a:sp3d>
          </c:spPr>
          <c:invertIfNegative val="0"/>
          <c:dPt>
            <c:idx val="0"/>
            <c:invertIfNegative val="0"/>
            <c:bubble3D val="0"/>
            <c:spPr>
              <a:solidFill>
                <a:srgbClr val="4F81BD"/>
              </a:solidFill>
              <a:scene3d>
                <a:camera prst="orthographicFront"/>
                <a:lightRig rig="threePt" dir="t"/>
              </a:scene3d>
              <a:sp3d>
                <a:bevelT/>
              </a:sp3d>
            </c:spPr>
          </c:dPt>
          <c:dPt>
            <c:idx val="1"/>
            <c:invertIfNegative val="0"/>
            <c:bubble3D val="0"/>
            <c:spPr>
              <a:solidFill>
                <a:srgbClr val="99CC00"/>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Sheet2!$E$53:$E$54</c:f>
              <c:strCache>
                <c:ptCount val="2"/>
                <c:pt idx="0">
                  <c:v>Mortality</c:v>
                </c:pt>
                <c:pt idx="1">
                  <c:v>Net Adverse Events</c:v>
                </c:pt>
              </c:strCache>
            </c:strRef>
          </c:cat>
          <c:val>
            <c:numRef>
              <c:f>Sheet2!$H$53:$H$54</c:f>
              <c:numCache>
                <c:formatCode>0.00%</c:formatCode>
                <c:ptCount val="2"/>
                <c:pt idx="0">
                  <c:v>8.8999999999999995E-4</c:v>
                </c:pt>
                <c:pt idx="1">
                  <c:v>-1.992E-2</c:v>
                </c:pt>
              </c:numCache>
            </c:numRef>
          </c:val>
        </c:ser>
        <c:ser>
          <c:idx val="3"/>
          <c:order val="3"/>
          <c:spPr>
            <a:scene3d>
              <a:camera prst="orthographicFront"/>
              <a:lightRig rig="threePt" dir="t"/>
            </a:scene3d>
            <a:sp3d>
              <a:bevelT/>
            </a:sp3d>
          </c:spPr>
          <c:invertIfNegative val="0"/>
          <c:dPt>
            <c:idx val="0"/>
            <c:invertIfNegative val="0"/>
            <c:bubble3D val="0"/>
            <c:spPr>
              <a:solidFill>
                <a:srgbClr val="4F81BD"/>
              </a:solidFill>
              <a:scene3d>
                <a:camera prst="orthographicFront"/>
                <a:lightRig rig="threePt" dir="t"/>
              </a:scene3d>
              <a:sp3d>
                <a:bevelT/>
              </a:sp3d>
            </c:spPr>
          </c:dPt>
          <c:dPt>
            <c:idx val="1"/>
            <c:invertIfNegative val="0"/>
            <c:bubble3D val="0"/>
            <c:spPr>
              <a:solidFill>
                <a:srgbClr val="99CC00"/>
              </a:solidFill>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Sheet2!$E$53:$E$54</c:f>
              <c:strCache>
                <c:ptCount val="2"/>
                <c:pt idx="0">
                  <c:v>Mortality</c:v>
                </c:pt>
                <c:pt idx="1">
                  <c:v>Net Adverse Events</c:v>
                </c:pt>
              </c:strCache>
            </c:strRef>
          </c:cat>
          <c:val>
            <c:numRef>
              <c:f>Sheet2!$I$53:$I$54</c:f>
              <c:numCache>
                <c:formatCode>0.00%</c:formatCode>
                <c:ptCount val="2"/>
                <c:pt idx="0">
                  <c:v>-6.4000000000000005E-4</c:v>
                </c:pt>
                <c:pt idx="1">
                  <c:v>-3.4290000000000001E-2</c:v>
                </c:pt>
              </c:numCache>
            </c:numRef>
          </c:val>
        </c:ser>
        <c:dLbls>
          <c:showLegendKey val="0"/>
          <c:showVal val="0"/>
          <c:showCatName val="0"/>
          <c:showSerName val="0"/>
          <c:showPercent val="0"/>
          <c:showBubbleSize val="0"/>
        </c:dLbls>
        <c:gapWidth val="150"/>
        <c:axId val="325578856"/>
        <c:axId val="325579248"/>
      </c:barChart>
      <c:catAx>
        <c:axId val="325578856"/>
        <c:scaling>
          <c:orientation val="minMax"/>
        </c:scaling>
        <c:delete val="1"/>
        <c:axPos val="b"/>
        <c:numFmt formatCode="General" sourceLinked="0"/>
        <c:majorTickMark val="out"/>
        <c:minorTickMark val="none"/>
        <c:tickLblPos val="none"/>
        <c:crossAx val="325579248"/>
        <c:crosses val="autoZero"/>
        <c:auto val="1"/>
        <c:lblAlgn val="ctr"/>
        <c:lblOffset val="100"/>
        <c:noMultiLvlLbl val="0"/>
      </c:catAx>
      <c:valAx>
        <c:axId val="325579248"/>
        <c:scaling>
          <c:orientation val="minMax"/>
          <c:max val="0.04"/>
        </c:scaling>
        <c:delete val="0"/>
        <c:axPos val="l"/>
        <c:numFmt formatCode="0.0%" sourceLinked="0"/>
        <c:majorTickMark val="out"/>
        <c:minorTickMark val="none"/>
        <c:tickLblPos val="nextTo"/>
        <c:txPr>
          <a:bodyPr/>
          <a:lstStyle/>
          <a:p>
            <a:pPr>
              <a:defRPr sz="1600" b="1"/>
            </a:pPr>
            <a:endParaRPr lang="en-US"/>
          </a:p>
        </c:txPr>
        <c:crossAx val="325578856"/>
        <c:crosses val="autoZero"/>
        <c:crossBetween val="between"/>
      </c:valAx>
      <c:spPr>
        <a:noFill/>
        <a:ln w="25400">
          <a:noFill/>
        </a:ln>
      </c:spPr>
    </c:plotArea>
    <c:plotVisOnly val="1"/>
    <c:dispBlanksAs val="gap"/>
    <c:showDLblsOverMax val="0"/>
  </c:chart>
  <c:txPr>
    <a:bodyPr/>
    <a:lstStyle/>
    <a:p>
      <a:pPr>
        <a:defRPr sz="1400" u="none"/>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6396739256618199E-2"/>
          <c:y val="3.5696821515892402E-2"/>
          <c:w val="0.86407759027866704"/>
          <c:h val="0.92860635696821503"/>
        </c:manualLayout>
      </c:layout>
      <c:barChart>
        <c:barDir val="col"/>
        <c:grouping val="clustered"/>
        <c:varyColors val="0"/>
        <c:ser>
          <c:idx val="0"/>
          <c:order val="0"/>
          <c:tx>
            <c:strRef>
              <c:f>Sheet2!$C$75</c:f>
              <c:strCache>
                <c:ptCount val="1"/>
                <c:pt idx="0">
                  <c:v>DAPT Score &lt; 2</c:v>
                </c:pt>
              </c:strCache>
            </c:strRef>
          </c:tx>
          <c:spPr>
            <a:solidFill>
              <a:schemeClr val="accent4">
                <a:lumMod val="75000"/>
              </a:schemeClr>
            </a:solidFill>
            <a:ln>
              <a:solidFill>
                <a:srgbClr val="604A7B"/>
              </a:solidFill>
            </a:ln>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Sheet2!$B$76:$B$79</c:f>
              <c:strCache>
                <c:ptCount val="4"/>
                <c:pt idx="0">
                  <c:v>Stent Thrombosis or MI</c:v>
                </c:pt>
                <c:pt idx="1">
                  <c:v>GUSTO Moderate or Severe Bleeding</c:v>
                </c:pt>
                <c:pt idx="2">
                  <c:v>Net Adverse Events</c:v>
                </c:pt>
                <c:pt idx="3">
                  <c:v>Mortality</c:v>
                </c:pt>
              </c:strCache>
            </c:strRef>
          </c:cat>
          <c:val>
            <c:numRef>
              <c:f>Sheet2!$C$76:$C$79</c:f>
              <c:numCache>
                <c:formatCode>0.00%</c:formatCode>
                <c:ptCount val="4"/>
                <c:pt idx="0">
                  <c:v>-6.5799999999999999E-3</c:v>
                </c:pt>
                <c:pt idx="1">
                  <c:v>1.549E-2</c:v>
                </c:pt>
                <c:pt idx="2">
                  <c:v>9.1999999999999998E-3</c:v>
                </c:pt>
                <c:pt idx="3">
                  <c:v>7.3000000000000001E-3</c:v>
                </c:pt>
              </c:numCache>
            </c:numRef>
          </c:val>
        </c:ser>
        <c:ser>
          <c:idx val="1"/>
          <c:order val="1"/>
          <c:tx>
            <c:strRef>
              <c:f>Sheet2!$D$75</c:f>
              <c:strCache>
                <c:ptCount val="1"/>
                <c:pt idx="0">
                  <c:v>DAPT Score ≥ 2</c:v>
                </c:pt>
              </c:strCache>
            </c:strRef>
          </c:tx>
          <c:spPr>
            <a:solidFill>
              <a:srgbClr val="FFFF00"/>
            </a:solidFill>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Sheet2!$B$76:$B$79</c:f>
              <c:strCache>
                <c:ptCount val="4"/>
                <c:pt idx="0">
                  <c:v>Stent Thrombosis or MI</c:v>
                </c:pt>
                <c:pt idx="1">
                  <c:v>GUSTO Moderate or Severe Bleeding</c:v>
                </c:pt>
                <c:pt idx="2">
                  <c:v>Net Adverse Events</c:v>
                </c:pt>
                <c:pt idx="3">
                  <c:v>Mortality</c:v>
                </c:pt>
              </c:strCache>
            </c:strRef>
          </c:cat>
          <c:val>
            <c:numRef>
              <c:f>Sheet2!$D$76:$D$79</c:f>
              <c:numCache>
                <c:formatCode>0.00%</c:formatCode>
                <c:ptCount val="4"/>
                <c:pt idx="0">
                  <c:v>-3.0169999999999999E-2</c:v>
                </c:pt>
                <c:pt idx="1">
                  <c:v>3.6700000000000001E-3</c:v>
                </c:pt>
                <c:pt idx="2">
                  <c:v>-2.7009999999999999E-2</c:v>
                </c:pt>
                <c:pt idx="3">
                  <c:v>1E-4</c:v>
                </c:pt>
              </c:numCache>
            </c:numRef>
          </c:val>
        </c:ser>
        <c:dLbls>
          <c:showLegendKey val="0"/>
          <c:showVal val="0"/>
          <c:showCatName val="0"/>
          <c:showSerName val="0"/>
          <c:showPercent val="0"/>
          <c:showBubbleSize val="0"/>
        </c:dLbls>
        <c:gapWidth val="150"/>
        <c:axId val="325580424"/>
        <c:axId val="325580816"/>
      </c:barChart>
      <c:catAx>
        <c:axId val="325580424"/>
        <c:scaling>
          <c:orientation val="minMax"/>
        </c:scaling>
        <c:delete val="1"/>
        <c:axPos val="b"/>
        <c:numFmt formatCode="General" sourceLinked="0"/>
        <c:majorTickMark val="out"/>
        <c:minorTickMark val="none"/>
        <c:tickLblPos val="nextTo"/>
        <c:crossAx val="325580816"/>
        <c:crosses val="autoZero"/>
        <c:auto val="1"/>
        <c:lblAlgn val="ctr"/>
        <c:lblOffset val="100"/>
        <c:noMultiLvlLbl val="0"/>
      </c:catAx>
      <c:valAx>
        <c:axId val="325580816"/>
        <c:scaling>
          <c:orientation val="minMax"/>
          <c:max val="0.04"/>
          <c:min val="-0.04"/>
        </c:scaling>
        <c:delete val="0"/>
        <c:axPos val="l"/>
        <c:numFmt formatCode="0.0%" sourceLinked="0"/>
        <c:majorTickMark val="out"/>
        <c:minorTickMark val="none"/>
        <c:tickLblPos val="nextTo"/>
        <c:txPr>
          <a:bodyPr/>
          <a:lstStyle/>
          <a:p>
            <a:pPr>
              <a:defRPr sz="1600" b="1"/>
            </a:pPr>
            <a:endParaRPr lang="en-US"/>
          </a:p>
        </c:txPr>
        <c:crossAx val="325580424"/>
        <c:crosses val="autoZero"/>
        <c:crossBetween val="between"/>
      </c:valAx>
    </c:plotArea>
    <c:legend>
      <c:legendPos val="r"/>
      <c:layout>
        <c:manualLayout>
          <c:xMode val="edge"/>
          <c:yMode val="edge"/>
          <c:x val="0.30906775987863899"/>
          <c:y val="0.610452140748031"/>
          <c:w val="0.238007560520307"/>
          <c:h val="0.178889552008933"/>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6396739256618199E-2"/>
          <c:y val="3.5696821515892402E-2"/>
          <c:w val="0.86407759027866704"/>
          <c:h val="0.92860635696821503"/>
        </c:manualLayout>
      </c:layout>
      <c:barChart>
        <c:barDir val="col"/>
        <c:grouping val="clustered"/>
        <c:varyColors val="0"/>
        <c:ser>
          <c:idx val="0"/>
          <c:order val="0"/>
          <c:tx>
            <c:strRef>
              <c:f>Sheet2!$C$68</c:f>
              <c:strCache>
                <c:ptCount val="1"/>
                <c:pt idx="0">
                  <c:v>DAPT Score &lt; 2</c:v>
                </c:pt>
              </c:strCache>
            </c:strRef>
          </c:tx>
          <c:spPr>
            <a:solidFill>
              <a:schemeClr val="accent4">
                <a:lumMod val="75000"/>
              </a:schemeClr>
            </a:solidFill>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Sheet2!$B$69:$B$72</c:f>
              <c:strCache>
                <c:ptCount val="4"/>
                <c:pt idx="0">
                  <c:v>Stent Thrombosis or MI</c:v>
                </c:pt>
                <c:pt idx="1">
                  <c:v>GUSTO Moderate or Severe Bleeding</c:v>
                </c:pt>
                <c:pt idx="2">
                  <c:v>Net Adverse Events</c:v>
                </c:pt>
                <c:pt idx="3">
                  <c:v>Mortality</c:v>
                </c:pt>
              </c:strCache>
            </c:strRef>
          </c:cat>
          <c:val>
            <c:numRef>
              <c:f>Sheet2!$C$69:$C$72</c:f>
              <c:numCache>
                <c:formatCode>0.00%</c:formatCode>
                <c:ptCount val="4"/>
                <c:pt idx="0">
                  <c:v>-5.1999999999999998E-3</c:v>
                </c:pt>
                <c:pt idx="1">
                  <c:v>1.44E-2</c:v>
                </c:pt>
                <c:pt idx="2">
                  <c:v>1.0330000000000001E-2</c:v>
                </c:pt>
                <c:pt idx="3">
                  <c:v>7.9000000000000008E-3</c:v>
                </c:pt>
              </c:numCache>
            </c:numRef>
          </c:val>
        </c:ser>
        <c:ser>
          <c:idx val="1"/>
          <c:order val="1"/>
          <c:tx>
            <c:strRef>
              <c:f>Sheet2!$D$68</c:f>
              <c:strCache>
                <c:ptCount val="1"/>
                <c:pt idx="0">
                  <c:v>DAPT Score ≥ 2</c:v>
                </c:pt>
              </c:strCache>
            </c:strRef>
          </c:tx>
          <c:spPr>
            <a:solidFill>
              <a:srgbClr val="FFFF00"/>
            </a:solidFill>
            <a:scene3d>
              <a:camera prst="orthographicFront"/>
              <a:lightRig rig="threePt" dir="t"/>
            </a:scene3d>
            <a:sp3d>
              <a:bevelT/>
            </a:sp3d>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Sheet2!$B$69:$B$72</c:f>
              <c:strCache>
                <c:ptCount val="4"/>
                <c:pt idx="0">
                  <c:v>Stent Thrombosis or MI</c:v>
                </c:pt>
                <c:pt idx="1">
                  <c:v>GUSTO Moderate or Severe Bleeding</c:v>
                </c:pt>
                <c:pt idx="2">
                  <c:v>Net Adverse Events</c:v>
                </c:pt>
                <c:pt idx="3">
                  <c:v>Mortality</c:v>
                </c:pt>
              </c:strCache>
            </c:strRef>
          </c:cat>
          <c:val>
            <c:numRef>
              <c:f>Sheet2!$D$69:$D$72</c:f>
              <c:numCache>
                <c:formatCode>0.00%</c:formatCode>
                <c:ptCount val="4"/>
                <c:pt idx="0">
                  <c:v>-1.9E-2</c:v>
                </c:pt>
                <c:pt idx="1">
                  <c:v>3.8E-3</c:v>
                </c:pt>
                <c:pt idx="2">
                  <c:v>-1.668E-2</c:v>
                </c:pt>
                <c:pt idx="3">
                  <c:v>-1E-4</c:v>
                </c:pt>
              </c:numCache>
            </c:numRef>
          </c:val>
        </c:ser>
        <c:dLbls>
          <c:showLegendKey val="0"/>
          <c:showVal val="0"/>
          <c:showCatName val="0"/>
          <c:showSerName val="0"/>
          <c:showPercent val="0"/>
          <c:showBubbleSize val="0"/>
        </c:dLbls>
        <c:gapWidth val="150"/>
        <c:axId val="325581992"/>
        <c:axId val="325280840"/>
      </c:barChart>
      <c:catAx>
        <c:axId val="325581992"/>
        <c:scaling>
          <c:orientation val="minMax"/>
        </c:scaling>
        <c:delete val="1"/>
        <c:axPos val="b"/>
        <c:numFmt formatCode="General" sourceLinked="0"/>
        <c:majorTickMark val="out"/>
        <c:minorTickMark val="none"/>
        <c:tickLblPos val="nextTo"/>
        <c:crossAx val="325280840"/>
        <c:crosses val="autoZero"/>
        <c:auto val="1"/>
        <c:lblAlgn val="ctr"/>
        <c:lblOffset val="100"/>
        <c:noMultiLvlLbl val="0"/>
      </c:catAx>
      <c:valAx>
        <c:axId val="325280840"/>
        <c:scaling>
          <c:orientation val="minMax"/>
          <c:max val="0.04"/>
          <c:min val="-0.04"/>
        </c:scaling>
        <c:delete val="0"/>
        <c:axPos val="l"/>
        <c:numFmt formatCode="0.0%" sourceLinked="0"/>
        <c:majorTickMark val="out"/>
        <c:minorTickMark val="none"/>
        <c:tickLblPos val="nextTo"/>
        <c:txPr>
          <a:bodyPr/>
          <a:lstStyle/>
          <a:p>
            <a:pPr>
              <a:defRPr sz="1600" b="1"/>
            </a:pPr>
            <a:endParaRPr lang="en-US"/>
          </a:p>
        </c:txPr>
        <c:crossAx val="325581992"/>
        <c:crosses val="autoZero"/>
        <c:crossBetween val="between"/>
      </c:valAx>
    </c:plotArea>
    <c:legend>
      <c:legendPos val="r"/>
      <c:layout>
        <c:manualLayout>
          <c:xMode val="edge"/>
          <c:yMode val="edge"/>
          <c:x val="0.31288633922285403"/>
          <c:y val="0.59222285264459196"/>
          <c:w val="0.238007560520307"/>
          <c:h val="0.178889552008933"/>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High DAPT Score</c:v>
                </c:pt>
              </c:strCache>
            </c:strRef>
          </c:tx>
          <c:spPr>
            <a:scene3d>
              <a:camera prst="orthographicFront"/>
              <a:lightRig rig="threePt" dir="t"/>
            </a:scene3d>
            <a:sp3d>
              <a:bevelT/>
            </a:sp3d>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Stent Thrombosis or MI</c:v>
                </c:pt>
                <c:pt idx="1">
                  <c:v>Moderate or Severe Bleeding</c:v>
                </c:pt>
              </c:strCache>
            </c:strRef>
          </c:cat>
          <c:val>
            <c:numRef>
              <c:f>Sheet1!$B$2:$B$3</c:f>
              <c:numCache>
                <c:formatCode>0.00%</c:formatCode>
                <c:ptCount val="2"/>
                <c:pt idx="0">
                  <c:v>1.46E-2</c:v>
                </c:pt>
                <c:pt idx="1">
                  <c:v>3.5999999999999999E-3</c:v>
                </c:pt>
              </c:numCache>
            </c:numRef>
          </c:val>
        </c:ser>
        <c:ser>
          <c:idx val="1"/>
          <c:order val="1"/>
          <c:tx>
            <c:strRef>
              <c:f>Sheet1!$C$1</c:f>
              <c:strCache>
                <c:ptCount val="1"/>
                <c:pt idx="0">
                  <c:v>Low DAPT Score</c:v>
                </c:pt>
              </c:strCache>
            </c:strRef>
          </c:tx>
          <c:spPr>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Stent Thrombosis or MI</c:v>
                </c:pt>
                <c:pt idx="1">
                  <c:v>Moderate or Severe Bleeding</c:v>
                </c:pt>
              </c:strCache>
            </c:strRef>
          </c:cat>
          <c:val>
            <c:numRef>
              <c:f>Sheet1!$C$2:$C$3</c:f>
              <c:numCache>
                <c:formatCode>0.00%</c:formatCode>
                <c:ptCount val="2"/>
                <c:pt idx="0">
                  <c:v>7.3000000000000001E-3</c:v>
                </c:pt>
                <c:pt idx="1">
                  <c:v>5.1999999999999998E-3</c:v>
                </c:pt>
              </c:numCache>
            </c:numRef>
          </c:val>
        </c:ser>
        <c:dLbls>
          <c:showLegendKey val="0"/>
          <c:showVal val="0"/>
          <c:showCatName val="0"/>
          <c:showSerName val="0"/>
          <c:showPercent val="0"/>
          <c:showBubbleSize val="0"/>
        </c:dLbls>
        <c:gapWidth val="150"/>
        <c:axId val="334301408"/>
        <c:axId val="333311568"/>
      </c:barChart>
      <c:catAx>
        <c:axId val="334301408"/>
        <c:scaling>
          <c:orientation val="minMax"/>
        </c:scaling>
        <c:delete val="0"/>
        <c:axPos val="b"/>
        <c:numFmt formatCode="General" sourceLinked="0"/>
        <c:majorTickMark val="out"/>
        <c:minorTickMark val="none"/>
        <c:tickLblPos val="nextTo"/>
        <c:crossAx val="333311568"/>
        <c:crosses val="autoZero"/>
        <c:auto val="1"/>
        <c:lblAlgn val="ctr"/>
        <c:lblOffset val="100"/>
        <c:noMultiLvlLbl val="0"/>
      </c:catAx>
      <c:valAx>
        <c:axId val="333311568"/>
        <c:scaling>
          <c:orientation val="minMax"/>
          <c:max val="0.02"/>
        </c:scaling>
        <c:delete val="0"/>
        <c:axPos val="l"/>
        <c:numFmt formatCode="0.0%" sourceLinked="0"/>
        <c:majorTickMark val="out"/>
        <c:minorTickMark val="none"/>
        <c:tickLblPos val="nextTo"/>
        <c:crossAx val="334301408"/>
        <c:crosses val="autoZero"/>
        <c:crossBetween val="between"/>
      </c:valAx>
    </c:plotArea>
    <c:legend>
      <c:legendPos val="r"/>
      <c:layout>
        <c:manualLayout>
          <c:xMode val="edge"/>
          <c:yMode val="edge"/>
          <c:x val="0.72363856457597997"/>
          <c:y val="0.35884240216241597"/>
          <c:w val="0.26486718255045699"/>
          <c:h val="0.2151510165706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Sheet1!$A$2:$A$14</c:f>
              <c:numCache>
                <c:formatCode>General</c:formatCode>
                <c:ptCount val="13"/>
                <c:pt idx="0">
                  <c:v>-2</c:v>
                </c:pt>
                <c:pt idx="1">
                  <c:v>-1</c:v>
                </c:pt>
                <c:pt idx="2">
                  <c:v>0</c:v>
                </c:pt>
                <c:pt idx="3">
                  <c:v>1</c:v>
                </c:pt>
                <c:pt idx="4">
                  <c:v>2</c:v>
                </c:pt>
                <c:pt idx="5">
                  <c:v>3</c:v>
                </c:pt>
                <c:pt idx="6">
                  <c:v>4</c:v>
                </c:pt>
                <c:pt idx="7">
                  <c:v>5</c:v>
                </c:pt>
                <c:pt idx="8">
                  <c:v>6</c:v>
                </c:pt>
                <c:pt idx="9">
                  <c:v>7</c:v>
                </c:pt>
                <c:pt idx="10">
                  <c:v>8</c:v>
                </c:pt>
                <c:pt idx="11">
                  <c:v>9</c:v>
                </c:pt>
                <c:pt idx="12">
                  <c:v>10</c:v>
                </c:pt>
              </c:numCache>
            </c:numRef>
          </c:cat>
          <c:val>
            <c:numRef>
              <c:f>Sheet1!$B$2:$B$14</c:f>
              <c:numCache>
                <c:formatCode>0.00%</c:formatCode>
                <c:ptCount val="13"/>
                <c:pt idx="0">
                  <c:v>1.10748626373626E-2</c:v>
                </c:pt>
                <c:pt idx="1">
                  <c:v>6.0353708791208799E-2</c:v>
                </c:pt>
                <c:pt idx="2">
                  <c:v>0.16286057692307701</c:v>
                </c:pt>
                <c:pt idx="3">
                  <c:v>0.25772664835164799</c:v>
                </c:pt>
                <c:pt idx="4">
                  <c:v>0.25849931318681302</c:v>
                </c:pt>
                <c:pt idx="5">
                  <c:v>0.15642170329670299</c:v>
                </c:pt>
                <c:pt idx="6">
                  <c:v>6.4045329670329706E-2</c:v>
                </c:pt>
                <c:pt idx="7">
                  <c:v>2.0432692307692301E-2</c:v>
                </c:pt>
                <c:pt idx="8">
                  <c:v>6.6105769230769204E-3</c:v>
                </c:pt>
                <c:pt idx="9">
                  <c:v>1.71703296703297E-3</c:v>
                </c:pt>
                <c:pt idx="10">
                  <c:v>2.5755494505494501E-4</c:v>
                </c:pt>
                <c:pt idx="11">
                  <c:v>0</c:v>
                </c:pt>
                <c:pt idx="12">
                  <c:v>0</c:v>
                </c:pt>
              </c:numCache>
            </c:numRef>
          </c:val>
        </c:ser>
        <c:dLbls>
          <c:showLegendKey val="0"/>
          <c:showVal val="0"/>
          <c:showCatName val="0"/>
          <c:showSerName val="0"/>
          <c:showPercent val="0"/>
          <c:showBubbleSize val="0"/>
        </c:dLbls>
        <c:gapWidth val="150"/>
        <c:axId val="333312352"/>
        <c:axId val="333312744"/>
      </c:barChart>
      <c:catAx>
        <c:axId val="333312352"/>
        <c:scaling>
          <c:orientation val="minMax"/>
        </c:scaling>
        <c:delete val="0"/>
        <c:axPos val="b"/>
        <c:title>
          <c:tx>
            <c:rich>
              <a:bodyPr/>
              <a:lstStyle/>
              <a:p>
                <a:pPr>
                  <a:defRPr/>
                </a:pPr>
                <a:r>
                  <a:rPr lang="en-US"/>
                  <a:t>DAPT Score</a:t>
                </a:r>
              </a:p>
            </c:rich>
          </c:tx>
          <c:overlay val="0"/>
        </c:title>
        <c:numFmt formatCode="General" sourceLinked="1"/>
        <c:majorTickMark val="out"/>
        <c:minorTickMark val="none"/>
        <c:tickLblPos val="nextTo"/>
        <c:crossAx val="333312744"/>
        <c:crosses val="autoZero"/>
        <c:auto val="1"/>
        <c:lblAlgn val="ctr"/>
        <c:lblOffset val="100"/>
        <c:noMultiLvlLbl val="0"/>
      </c:catAx>
      <c:valAx>
        <c:axId val="333312744"/>
        <c:scaling>
          <c:orientation val="minMax"/>
        </c:scaling>
        <c:delete val="0"/>
        <c:axPos val="l"/>
        <c:majorGridlines/>
        <c:title>
          <c:tx>
            <c:rich>
              <a:bodyPr rot="-5400000" vert="horz"/>
              <a:lstStyle/>
              <a:p>
                <a:pPr>
                  <a:defRPr/>
                </a:pPr>
                <a:r>
                  <a:rPr lang="en-US"/>
                  <a:t>Percentage of Patients</a:t>
                </a:r>
              </a:p>
            </c:rich>
          </c:tx>
          <c:overlay val="0"/>
        </c:title>
        <c:numFmt formatCode="0%" sourceLinked="0"/>
        <c:majorTickMark val="out"/>
        <c:minorTickMark val="none"/>
        <c:tickLblPos val="nextTo"/>
        <c:crossAx val="333312352"/>
        <c:crosses val="autoZero"/>
        <c:crossBetween val="between"/>
        <c:majorUnit val="0.05"/>
      </c:valAx>
    </c:plotArea>
    <c:plotVisOnly val="1"/>
    <c:dispBlanksAs val="gap"/>
    <c:showDLblsOverMax val="0"/>
  </c:chart>
  <c:spPr>
    <a:ln>
      <a:solidFill>
        <a:schemeClr val="accent1"/>
      </a:solidFill>
    </a:ln>
  </c:spPr>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11-05T11:05:42.772" idx="2">
    <p:pos x="10" y="10"/>
    <p:text>Maybe shade the back to show top is benefit bottom is risk...
</p:text>
  </p:cm>
</p:cmLst>
</file>

<file path=ppt/drawings/drawing1.xml><?xml version="1.0" encoding="utf-8"?>
<c:userShapes xmlns:c="http://schemas.openxmlformats.org/drawingml/2006/chart">
  <cdr:relSizeAnchor xmlns:cdr="http://schemas.openxmlformats.org/drawingml/2006/chartDrawing">
    <cdr:from>
      <cdr:x>0.07716</cdr:x>
      <cdr:y>0.20588</cdr:y>
    </cdr:from>
    <cdr:to>
      <cdr:x>0.24356</cdr:x>
      <cdr:y>0.44459</cdr:y>
    </cdr:to>
    <cdr:sp macro="" textlink="">
      <cdr:nvSpPr>
        <cdr:cNvPr id="2" name="TextBox 1"/>
        <cdr:cNvSpPr txBox="1"/>
      </cdr:nvSpPr>
      <cdr:spPr>
        <a:xfrm xmlns:a="http://schemas.openxmlformats.org/drawingml/2006/main">
          <a:off x="621260" y="800099"/>
          <a:ext cx="1339876" cy="92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HR </a:t>
          </a:r>
          <a:r>
            <a:rPr lang="en-US" sz="1600" b="1" dirty="0" smtClean="0">
              <a:latin typeface="+mn-lt"/>
              <a:ea typeface="+mn-ea"/>
              <a:cs typeface="+mn-cs"/>
            </a:rPr>
            <a:t>0.29</a:t>
          </a:r>
        </a:p>
        <a:p xmlns:a="http://schemas.openxmlformats.org/drawingml/2006/main">
          <a:pPr algn="ctr"/>
          <a:r>
            <a:rPr lang="en-US" sz="1600" b="1" dirty="0" smtClean="0">
              <a:latin typeface="+mn-lt"/>
              <a:ea typeface="+mn-ea"/>
              <a:cs typeface="+mn-cs"/>
            </a:rPr>
            <a:t>(0.17–0.48)</a:t>
          </a:r>
        </a:p>
        <a:p xmlns:a="http://schemas.openxmlformats.org/drawingml/2006/main">
          <a:pPr algn="ctr"/>
          <a:r>
            <a:rPr lang="en-US" sz="1600" b="1" dirty="0" smtClean="0"/>
            <a:t>P&lt;0.001</a:t>
          </a:r>
          <a:endParaRPr lang="en-US" sz="1600" b="1" dirty="0"/>
        </a:p>
      </cdr:txBody>
    </cdr:sp>
  </cdr:relSizeAnchor>
  <cdr:relSizeAnchor xmlns:cdr="http://schemas.openxmlformats.org/drawingml/2006/chartDrawing">
    <cdr:from>
      <cdr:x>0.81494</cdr:x>
      <cdr:y>0.11145</cdr:y>
    </cdr:from>
    <cdr:to>
      <cdr:x>0.9632</cdr:x>
      <cdr:y>0.32528</cdr:y>
    </cdr:to>
    <cdr:sp macro="" textlink="">
      <cdr:nvSpPr>
        <cdr:cNvPr id="3" name="TextBox 2"/>
        <cdr:cNvSpPr txBox="1"/>
      </cdr:nvSpPr>
      <cdr:spPr>
        <a:xfrm xmlns:a="http://schemas.openxmlformats.org/drawingml/2006/main">
          <a:off x="6561698" y="433107"/>
          <a:ext cx="1193800" cy="830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latin typeface="+mn-lt"/>
              <a:ea typeface="+mn-ea"/>
              <a:cs typeface="+mn-cs"/>
            </a:rPr>
            <a:t>HR 1.36 </a:t>
          </a:r>
          <a:r>
            <a:rPr lang="en-US" sz="1600" b="1" dirty="0">
              <a:latin typeface="+mn-lt"/>
              <a:ea typeface="+mn-ea"/>
              <a:cs typeface="+mn-cs"/>
            </a:rPr>
            <a:t>(1.00–1.85) </a:t>
          </a:r>
          <a:endParaRPr lang="en-US" sz="1600" b="1" dirty="0" smtClean="0">
            <a:latin typeface="+mn-lt"/>
            <a:ea typeface="+mn-ea"/>
            <a:cs typeface="+mn-cs"/>
          </a:endParaRPr>
        </a:p>
        <a:p xmlns:a="http://schemas.openxmlformats.org/drawingml/2006/main">
          <a:pPr algn="ctr"/>
          <a:r>
            <a:rPr lang="en-US" sz="1600" b="1" dirty="0" smtClean="0"/>
            <a:t>P=</a:t>
          </a:r>
          <a:r>
            <a:rPr lang="en-US" sz="1600" b="1" dirty="0" smtClean="0">
              <a:latin typeface="+mn-lt"/>
              <a:ea typeface="+mn-ea"/>
              <a:cs typeface="+mn-cs"/>
            </a:rPr>
            <a:t>0.05</a:t>
          </a:r>
          <a:endParaRPr lang="en-US" sz="1600" b="1" dirty="0"/>
        </a:p>
      </cdr:txBody>
    </cdr:sp>
  </cdr:relSizeAnchor>
  <cdr:relSizeAnchor xmlns:cdr="http://schemas.openxmlformats.org/drawingml/2006/chartDrawing">
    <cdr:from>
      <cdr:x>0.63753</cdr:x>
      <cdr:y>0.54902</cdr:y>
    </cdr:from>
    <cdr:to>
      <cdr:x>0.78579</cdr:x>
      <cdr:y>0.76285</cdr:y>
    </cdr:to>
    <cdr:sp macro="" textlink="">
      <cdr:nvSpPr>
        <cdr:cNvPr id="4" name="TextBox 1"/>
        <cdr:cNvSpPr txBox="1"/>
      </cdr:nvSpPr>
      <cdr:spPr>
        <a:xfrm xmlns:a="http://schemas.openxmlformats.org/drawingml/2006/main">
          <a:off x="5133250" y="2133600"/>
          <a:ext cx="1193800" cy="8309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latin typeface="+mn-lt"/>
              <a:ea typeface="+mn-ea"/>
              <a:cs typeface="+mn-cs"/>
            </a:rPr>
            <a:t>HR 1.61 </a:t>
          </a:r>
          <a:r>
            <a:rPr lang="en-US" sz="1600" b="1" dirty="0">
              <a:latin typeface="+mn-lt"/>
              <a:ea typeface="+mn-ea"/>
              <a:cs typeface="+mn-cs"/>
            </a:rPr>
            <a:t>(</a:t>
          </a:r>
          <a:r>
            <a:rPr lang="en-US" sz="1600" b="1" dirty="0" smtClean="0">
              <a:latin typeface="+mn-lt"/>
              <a:ea typeface="+mn-ea"/>
              <a:cs typeface="+mn-cs"/>
            </a:rPr>
            <a:t>1.21–2.16) </a:t>
          </a:r>
        </a:p>
        <a:p xmlns:a="http://schemas.openxmlformats.org/drawingml/2006/main">
          <a:pPr algn="ctr"/>
          <a:r>
            <a:rPr lang="en-US" sz="1600" b="1" dirty="0" smtClean="0"/>
            <a:t>P=</a:t>
          </a:r>
          <a:r>
            <a:rPr lang="en-US" sz="1600" b="1" dirty="0" smtClean="0">
              <a:latin typeface="+mn-lt"/>
              <a:ea typeface="+mn-ea"/>
              <a:cs typeface="+mn-cs"/>
            </a:rPr>
            <a:t>0.001</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0.19266</cdr:x>
      <cdr:y>0</cdr:y>
    </cdr:from>
    <cdr:to>
      <cdr:x>0.30275</cdr:x>
      <cdr:y>0.18462</cdr:y>
    </cdr:to>
    <cdr:sp macro="" textlink="">
      <cdr:nvSpPr>
        <cdr:cNvPr id="2" name="TextBox 1"/>
        <cdr:cNvSpPr txBox="1"/>
      </cdr:nvSpPr>
      <cdr:spPr>
        <a:xfrm xmlns:a="http://schemas.openxmlformats.org/drawingml/2006/main">
          <a:off x="1600200" y="-15240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t>Stent </a:t>
          </a:r>
        </a:p>
        <a:p xmlns:a="http://schemas.openxmlformats.org/drawingml/2006/main">
          <a:pPr algn="ctr"/>
          <a:r>
            <a:rPr lang="en-US" sz="2000" b="1" dirty="0" smtClean="0"/>
            <a:t>Thrombosis</a:t>
          </a:r>
          <a:endParaRPr lang="en-US" sz="2000" b="1" dirty="0"/>
        </a:p>
      </cdr:txBody>
    </cdr:sp>
  </cdr:relSizeAnchor>
  <cdr:relSizeAnchor xmlns:cdr="http://schemas.openxmlformats.org/drawingml/2006/chartDrawing">
    <cdr:from>
      <cdr:x>0.48624</cdr:x>
      <cdr:y>0</cdr:y>
    </cdr:from>
    <cdr:to>
      <cdr:x>0.59633</cdr:x>
      <cdr:y>0.18462</cdr:y>
    </cdr:to>
    <cdr:sp macro="" textlink="">
      <cdr:nvSpPr>
        <cdr:cNvPr id="3" name="TextBox 2"/>
        <cdr:cNvSpPr txBox="1"/>
      </cdr:nvSpPr>
      <cdr:spPr>
        <a:xfrm xmlns:a="http://schemas.openxmlformats.org/drawingml/2006/main">
          <a:off x="403860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t>Myocardial</a:t>
          </a:r>
        </a:p>
        <a:p xmlns:a="http://schemas.openxmlformats.org/drawingml/2006/main">
          <a:pPr algn="ctr"/>
          <a:r>
            <a:rPr lang="en-US" sz="2000" b="1" dirty="0" smtClean="0"/>
            <a:t>Infarction</a:t>
          </a:r>
          <a:endParaRPr lang="en-US" sz="2000" b="1" dirty="0"/>
        </a:p>
      </cdr:txBody>
    </cdr:sp>
  </cdr:relSizeAnchor>
  <cdr:relSizeAnchor xmlns:cdr="http://schemas.openxmlformats.org/drawingml/2006/chartDrawing">
    <cdr:from>
      <cdr:x>0.77064</cdr:x>
      <cdr:y>0</cdr:y>
    </cdr:from>
    <cdr:to>
      <cdr:x>0.88073</cdr:x>
      <cdr:y>0.18462</cdr:y>
    </cdr:to>
    <cdr:sp macro="" textlink="">
      <cdr:nvSpPr>
        <cdr:cNvPr id="4" name="TextBox 3"/>
        <cdr:cNvSpPr txBox="1"/>
      </cdr:nvSpPr>
      <cdr:spPr>
        <a:xfrm xmlns:a="http://schemas.openxmlformats.org/drawingml/2006/main">
          <a:off x="640080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t>GUSTO Moderate/</a:t>
          </a:r>
        </a:p>
        <a:p xmlns:a="http://schemas.openxmlformats.org/drawingml/2006/main">
          <a:pPr algn="ctr"/>
          <a:r>
            <a:rPr lang="en-US" sz="2000" b="1" dirty="0" smtClean="0"/>
            <a:t>Severe Bleeding</a:t>
          </a:r>
        </a:p>
      </cdr:txBody>
    </cdr:sp>
  </cdr:relSizeAnchor>
</c:userShapes>
</file>

<file path=ppt/drawings/drawing3.xml><?xml version="1.0" encoding="utf-8"?>
<c:userShapes xmlns:c="http://schemas.openxmlformats.org/drawingml/2006/chart">
  <cdr:relSizeAnchor xmlns:cdr="http://schemas.openxmlformats.org/drawingml/2006/chartDrawing">
    <cdr:from>
      <cdr:x>0.12931</cdr:x>
      <cdr:y>0.07463</cdr:y>
    </cdr:from>
    <cdr:to>
      <cdr:x>0.43103</cdr:x>
      <cdr:y>0.25373</cdr:y>
    </cdr:to>
    <cdr:sp macro="" textlink="">
      <cdr:nvSpPr>
        <cdr:cNvPr id="2" name="TextBox 1"/>
        <cdr:cNvSpPr txBox="1"/>
      </cdr:nvSpPr>
      <cdr:spPr>
        <a:xfrm xmlns:a="http://schemas.openxmlformats.org/drawingml/2006/main">
          <a:off x="1143000" y="381000"/>
          <a:ext cx="2667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t>HR 2.01 (1.29 – 3.13)</a:t>
          </a:r>
        </a:p>
        <a:p xmlns:a="http://schemas.openxmlformats.org/drawingml/2006/main">
          <a:pPr algn="ctr"/>
          <a:r>
            <a:rPr lang="en-US" sz="2000" b="1" dirty="0" smtClean="0"/>
            <a:t>P = 0.002</a:t>
          </a:r>
        </a:p>
        <a:p xmlns:a="http://schemas.openxmlformats.org/drawingml/2006/main">
          <a:pPr algn="ctr"/>
          <a:endParaRPr lang="en-US" sz="2000" b="1" dirty="0"/>
        </a:p>
      </cdr:txBody>
    </cdr:sp>
  </cdr:relSizeAnchor>
  <cdr:relSizeAnchor xmlns:cdr="http://schemas.openxmlformats.org/drawingml/2006/chartDrawing">
    <cdr:from>
      <cdr:x>0.44828</cdr:x>
      <cdr:y>0.07463</cdr:y>
    </cdr:from>
    <cdr:to>
      <cdr:x>0.75</cdr:x>
      <cdr:y>0.25373</cdr:y>
    </cdr:to>
    <cdr:sp macro="" textlink="">
      <cdr:nvSpPr>
        <cdr:cNvPr id="3" name="TextBox 2"/>
        <cdr:cNvSpPr txBox="1"/>
      </cdr:nvSpPr>
      <cdr:spPr>
        <a:xfrm xmlns:a="http://schemas.openxmlformats.org/drawingml/2006/main">
          <a:off x="3176781" y="381016"/>
          <a:ext cx="2138169" cy="9143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t>HR 0.69 (0.33 – 1.42)</a:t>
          </a:r>
        </a:p>
        <a:p xmlns:a="http://schemas.openxmlformats.org/drawingml/2006/main">
          <a:pPr algn="ctr"/>
          <a:r>
            <a:rPr lang="en-US" sz="2000" b="1" dirty="0" smtClean="0"/>
            <a:t>P = 0.31</a:t>
          </a:r>
          <a:endParaRPr lang="en-US"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C2168559-AD7C-445A-AF68-AE16A12F8BD6}" type="datetimeFigureOut">
              <a:rPr lang="en-US"/>
              <a:pPr>
                <a:defRPr/>
              </a:pPr>
              <a:t>11/9/2015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F5AB3F9B-AD05-4307-A68E-EA86D97095C0}" type="slidenum">
              <a:rPr lang="en-US"/>
              <a:pPr>
                <a:defRPr/>
              </a:pPr>
              <a:t>‹#›</a:t>
            </a:fld>
            <a:endParaRPr lang="en-US"/>
          </a:p>
        </p:txBody>
      </p:sp>
    </p:spTree>
    <p:extLst>
      <p:ext uri="{BB962C8B-B14F-4D97-AF65-F5344CB8AC3E}">
        <p14:creationId xmlns:p14="http://schemas.microsoft.com/office/powerpoint/2010/main" val="913795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cs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cs typeface="Arial" charset="0"/>
              </a:defRPr>
            </a:lvl1pPr>
          </a:lstStyle>
          <a:p>
            <a:pPr>
              <a:defRPr/>
            </a:pPr>
            <a:fld id="{D0ED793C-7BEF-4FEB-A0FE-C266EBD6C1C0}" type="datetimeFigureOut">
              <a:rPr lang="en-US"/>
              <a:pPr>
                <a:defRPr/>
              </a:pPr>
              <a:t>11/9/2015</a:t>
            </a:fld>
            <a:endParaRPr lang="en-US"/>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cs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cs typeface="Arial" charset="0"/>
              </a:defRPr>
            </a:lvl1pPr>
          </a:lstStyle>
          <a:p>
            <a:pPr>
              <a:defRPr/>
            </a:pPr>
            <a:fld id="{4F29BD80-94A0-404E-B602-2555E9F3C767}" type="slidenum">
              <a:rPr lang="en-US"/>
              <a:pPr>
                <a:defRPr/>
              </a:pPr>
              <a:t>‹#›</a:t>
            </a:fld>
            <a:endParaRPr lang="en-US"/>
          </a:p>
        </p:txBody>
      </p:sp>
    </p:spTree>
    <p:extLst>
      <p:ext uri="{BB962C8B-B14F-4D97-AF65-F5344CB8AC3E}">
        <p14:creationId xmlns:p14="http://schemas.microsoft.com/office/powerpoint/2010/main" val="4205371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aseline="0" dirty="0" smtClean="0"/>
          </a:p>
          <a:p>
            <a:endParaRPr lang="en-US" altLang="en-US" baseline="0" dirty="0" smtClean="0"/>
          </a:p>
          <a:p>
            <a:endParaRPr lang="en-US" altLang="en-US" baseline="0" dirty="0" smtClean="0"/>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23C31C-6F17-4F90-A2B6-9278A9129DBF}" type="slidenum">
              <a:rPr lang="en-US" altLang="en-US" smtClean="0">
                <a:solidFill>
                  <a:srgbClr val="000000"/>
                </a:solidFill>
              </a:rPr>
              <a:pPr eaLnBrk="1" hangingPunct="1">
                <a:spcBef>
                  <a:spcPct val="0"/>
                </a:spcBef>
              </a:pPr>
              <a:t>1</a:t>
            </a:fld>
            <a:endParaRPr lang="en-US" altLang="en-US" smtClean="0">
              <a:solidFill>
                <a:srgbClr val="000000"/>
              </a:solidFill>
            </a:endParaRPr>
          </a:p>
        </p:txBody>
      </p:sp>
    </p:spTree>
    <p:extLst>
      <p:ext uri="{BB962C8B-B14F-4D97-AF65-F5344CB8AC3E}">
        <p14:creationId xmlns:p14="http://schemas.microsoft.com/office/powerpoint/2010/main" val="335429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10</a:t>
            </a:fld>
            <a:endParaRPr lang="en-US"/>
          </a:p>
        </p:txBody>
      </p:sp>
    </p:spTree>
    <p:extLst>
      <p:ext uri="{BB962C8B-B14F-4D97-AF65-F5344CB8AC3E}">
        <p14:creationId xmlns:p14="http://schemas.microsoft.com/office/powerpoint/2010/main" val="2478084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11</a:t>
            </a:fld>
            <a:endParaRPr lang="en-US"/>
          </a:p>
        </p:txBody>
      </p:sp>
    </p:spTree>
    <p:extLst>
      <p:ext uri="{BB962C8B-B14F-4D97-AF65-F5344CB8AC3E}">
        <p14:creationId xmlns:p14="http://schemas.microsoft.com/office/powerpoint/2010/main" val="72817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12</a:t>
            </a:fld>
            <a:endParaRPr lang="en-US"/>
          </a:p>
        </p:txBody>
      </p:sp>
    </p:spTree>
    <p:extLst>
      <p:ext uri="{BB962C8B-B14F-4D97-AF65-F5344CB8AC3E}">
        <p14:creationId xmlns:p14="http://schemas.microsoft.com/office/powerpoint/2010/main" val="151558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13</a:t>
            </a:fld>
            <a:endParaRPr lang="en-US"/>
          </a:p>
        </p:txBody>
      </p:sp>
    </p:spTree>
    <p:extLst>
      <p:ext uri="{BB962C8B-B14F-4D97-AF65-F5344CB8AC3E}">
        <p14:creationId xmlns:p14="http://schemas.microsoft.com/office/powerpoint/2010/main" val="151558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14</a:t>
            </a:fld>
            <a:endParaRPr lang="en-US"/>
          </a:p>
        </p:txBody>
      </p:sp>
    </p:spTree>
    <p:extLst>
      <p:ext uri="{BB962C8B-B14F-4D97-AF65-F5344CB8AC3E}">
        <p14:creationId xmlns:p14="http://schemas.microsoft.com/office/powerpoint/2010/main" val="38019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15</a:t>
            </a:fld>
            <a:endParaRPr lang="en-US"/>
          </a:p>
        </p:txBody>
      </p:sp>
    </p:spTree>
    <p:extLst>
      <p:ext uri="{BB962C8B-B14F-4D97-AF65-F5344CB8AC3E}">
        <p14:creationId xmlns:p14="http://schemas.microsoft.com/office/powerpoint/2010/main" val="38019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16</a:t>
            </a:fld>
            <a:endParaRPr lang="en-US"/>
          </a:p>
        </p:txBody>
      </p:sp>
    </p:spTree>
    <p:extLst>
      <p:ext uri="{BB962C8B-B14F-4D97-AF65-F5344CB8AC3E}">
        <p14:creationId xmlns:p14="http://schemas.microsoft.com/office/powerpoint/2010/main" val="232345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17</a:t>
            </a:fld>
            <a:endParaRPr lang="en-US"/>
          </a:p>
        </p:txBody>
      </p:sp>
    </p:spTree>
    <p:extLst>
      <p:ext uri="{BB962C8B-B14F-4D97-AF65-F5344CB8AC3E}">
        <p14:creationId xmlns:p14="http://schemas.microsoft.com/office/powerpoint/2010/main" val="225747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aseline="0"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12695-A174-4E8B-B811-9A6626A8F87A}" type="slidenum">
              <a:rPr lang="en-US" altLang="en-US" smtClean="0">
                <a:solidFill>
                  <a:srgbClr val="000000"/>
                </a:solidFill>
              </a:rPr>
              <a:pPr eaLnBrk="1" hangingPunct="1">
                <a:spcBef>
                  <a:spcPct val="0"/>
                </a:spcBef>
              </a:pPr>
              <a:t>18</a:t>
            </a:fld>
            <a:endParaRPr lang="en-US" altLang="en-US" smtClean="0">
              <a:solidFill>
                <a:srgbClr val="000000"/>
              </a:solidFill>
            </a:endParaRPr>
          </a:p>
        </p:txBody>
      </p:sp>
    </p:spTree>
    <p:extLst>
      <p:ext uri="{BB962C8B-B14F-4D97-AF65-F5344CB8AC3E}">
        <p14:creationId xmlns:p14="http://schemas.microsoft.com/office/powerpoint/2010/main" val="199415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baseline="0"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B1159D-B36A-4AFF-8BC9-D25AB88A36D2}" type="slidenum">
              <a:rPr lang="en-US" altLang="en-US" smtClean="0">
                <a:solidFill>
                  <a:srgbClr val="000000"/>
                </a:solidFill>
              </a:rPr>
              <a:pPr eaLnBrk="1" hangingPunct="1">
                <a:spcBef>
                  <a:spcPct val="0"/>
                </a:spcBef>
              </a:pPr>
              <a:t>19</a:t>
            </a:fld>
            <a:endParaRPr lang="en-US" altLang="en-US" smtClean="0">
              <a:solidFill>
                <a:srgbClr val="000000"/>
              </a:solidFill>
            </a:endParaRPr>
          </a:p>
        </p:txBody>
      </p:sp>
    </p:spTree>
    <p:extLst>
      <p:ext uri="{BB962C8B-B14F-4D97-AF65-F5344CB8AC3E}">
        <p14:creationId xmlns:p14="http://schemas.microsoft.com/office/powerpoint/2010/main" val="96364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2</a:t>
            </a:fld>
            <a:endParaRPr lang="en-US"/>
          </a:p>
        </p:txBody>
      </p:sp>
    </p:spTree>
    <p:extLst>
      <p:ext uri="{BB962C8B-B14F-4D97-AF65-F5344CB8AC3E}">
        <p14:creationId xmlns:p14="http://schemas.microsoft.com/office/powerpoint/2010/main" val="3873379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20</a:t>
            </a:fld>
            <a:endParaRPr lang="en-US"/>
          </a:p>
        </p:txBody>
      </p:sp>
    </p:spTree>
    <p:extLst>
      <p:ext uri="{BB962C8B-B14F-4D97-AF65-F5344CB8AC3E}">
        <p14:creationId xmlns:p14="http://schemas.microsoft.com/office/powerpoint/2010/main" val="4159657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eaLnBrk="1" fontAlgn="t" latinLnBrk="0" hangingPunct="1"/>
            <a:endParaRPr lang="en-US" altLang="en-US" sz="1400" b="1"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itchFamily="34" charset="0"/>
              </a:defRPr>
            </a:lvl1pPr>
            <a:lvl2pPr marL="742950" indent="-285750" defTabSz="930275" eaLnBrk="0" hangingPunct="0">
              <a:spcBef>
                <a:spcPct val="30000"/>
              </a:spcBef>
              <a:defRPr sz="1200">
                <a:solidFill>
                  <a:schemeClr val="tx1"/>
                </a:solidFill>
                <a:latin typeface="Calibri" pitchFamily="34" charset="0"/>
              </a:defRPr>
            </a:lvl2pPr>
            <a:lvl3pPr marL="1143000" indent="-228600" defTabSz="930275" eaLnBrk="0" hangingPunct="0">
              <a:spcBef>
                <a:spcPct val="30000"/>
              </a:spcBef>
              <a:defRPr sz="1200">
                <a:solidFill>
                  <a:schemeClr val="tx1"/>
                </a:solidFill>
                <a:latin typeface="Calibri" pitchFamily="34" charset="0"/>
              </a:defRPr>
            </a:lvl3pPr>
            <a:lvl4pPr marL="1600200" indent="-228600" defTabSz="930275" eaLnBrk="0" hangingPunct="0">
              <a:spcBef>
                <a:spcPct val="30000"/>
              </a:spcBef>
              <a:defRPr sz="1200">
                <a:solidFill>
                  <a:schemeClr val="tx1"/>
                </a:solidFill>
                <a:latin typeface="Calibri" pitchFamily="34" charset="0"/>
              </a:defRPr>
            </a:lvl4pPr>
            <a:lvl5pPr marL="2057400" indent="-228600" defTabSz="930275" eaLnBrk="0" hangingPunct="0">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1936E1-1FC3-466C-AC17-93ADF9BAD7AD}" type="slidenum">
              <a:rPr lang="en-US" altLang="en-US" smtClean="0">
                <a:solidFill>
                  <a:srgbClr val="000000"/>
                </a:solidFill>
              </a:rPr>
              <a:pPr eaLnBrk="1" hangingPunct="1">
                <a:spcBef>
                  <a:spcPct val="0"/>
                </a:spcBef>
              </a:pPr>
              <a:t>22</a:t>
            </a:fld>
            <a:endParaRPr lang="en-US" altLang="en-US" smtClean="0">
              <a:solidFill>
                <a:srgbClr val="000000"/>
              </a:solidFill>
            </a:endParaRPr>
          </a:p>
        </p:txBody>
      </p:sp>
    </p:spTree>
    <p:extLst>
      <p:ext uri="{BB962C8B-B14F-4D97-AF65-F5344CB8AC3E}">
        <p14:creationId xmlns:p14="http://schemas.microsoft.com/office/powerpoint/2010/main" val="2091335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NNTB</a:t>
            </a:r>
            <a:r>
              <a:rPr lang="en-US" altLang="en-US" baseline="0" dirty="0" smtClean="0"/>
              <a:t> 235 for stent thrombosis; NNTB 98 for MI; NNTH 83 for bleeding.</a:t>
            </a:r>
          </a:p>
          <a:p>
            <a:endParaRPr lang="en-US" altLang="en-US" baseline="0"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B1159D-B36A-4AFF-8BC9-D25AB88A36D2}" type="slidenum">
              <a:rPr lang="en-US" altLang="en-US" smtClean="0">
                <a:solidFill>
                  <a:srgbClr val="000000"/>
                </a:solidFill>
              </a:rPr>
              <a:pPr eaLnBrk="1" hangingPunct="1">
                <a:spcBef>
                  <a:spcPct val="0"/>
                </a:spcBef>
              </a:pPr>
              <a:t>23</a:t>
            </a:fld>
            <a:endParaRPr lang="en-US" altLang="en-US" smtClean="0">
              <a:solidFill>
                <a:srgbClr val="000000"/>
              </a:solidFill>
            </a:endParaRPr>
          </a:p>
        </p:txBody>
      </p:sp>
    </p:spTree>
    <p:extLst>
      <p:ext uri="{BB962C8B-B14F-4D97-AF65-F5344CB8AC3E}">
        <p14:creationId xmlns:p14="http://schemas.microsoft.com/office/powerpoint/2010/main" val="162030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Delete</a:t>
            </a:r>
            <a:r>
              <a:rPr lang="en-US" baseline="0" smtClean="0"/>
              <a:t> Slid</a:t>
            </a:r>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24</a:t>
            </a:fld>
            <a:endParaRPr lang="en-US"/>
          </a:p>
        </p:txBody>
      </p:sp>
    </p:spTree>
    <p:extLst>
      <p:ext uri="{BB962C8B-B14F-4D97-AF65-F5344CB8AC3E}">
        <p14:creationId xmlns:p14="http://schemas.microsoft.com/office/powerpoint/2010/main" val="319178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details of population</a:t>
            </a:r>
          </a:p>
          <a:p>
            <a:r>
              <a:rPr lang="en-US" dirty="0" smtClean="0"/>
              <a:t>Discuss</a:t>
            </a:r>
            <a:r>
              <a:rPr lang="en-US" baseline="0" dirty="0" smtClean="0"/>
              <a:t> C-statistics or add them here of the individual models.</a:t>
            </a:r>
          </a:p>
          <a:p>
            <a:r>
              <a:rPr lang="en-US" baseline="0" dirty="0" smtClean="0"/>
              <a:t>?back up, or reference in a slide on </a:t>
            </a:r>
            <a:r>
              <a:rPr lang="en-US" baseline="0" dirty="0" err="1" smtClean="0"/>
              <a:t>valdation</a:t>
            </a:r>
            <a:r>
              <a:rPr lang="en-US" baseline="0" dirty="0" smtClean="0"/>
              <a:t> and </a:t>
            </a:r>
            <a:r>
              <a:rPr lang="en-US" baseline="0" dirty="0" err="1" smtClean="0"/>
              <a:t>sensitiviy</a:t>
            </a:r>
            <a:r>
              <a:rPr lang="en-US" baseline="0" dirty="0" smtClean="0"/>
              <a:t> analysis?</a:t>
            </a:r>
          </a:p>
          <a:p>
            <a:r>
              <a:rPr lang="en-US" baseline="0" dirty="0" smtClean="0"/>
              <a:t>LM: back up, can put it as a line in the model limitations that it was good for predictive models, but did not have a large enough randomized duration dataset to validate DAPT score stratification.</a:t>
            </a:r>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25</a:t>
            </a:fld>
            <a:endParaRPr lang="en-US"/>
          </a:p>
        </p:txBody>
      </p:sp>
    </p:spTree>
    <p:extLst>
      <p:ext uri="{BB962C8B-B14F-4D97-AF65-F5344CB8AC3E}">
        <p14:creationId xmlns:p14="http://schemas.microsoft.com/office/powerpoint/2010/main" val="2854938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 need a slide showing how we got these points?  </a:t>
            </a:r>
          </a:p>
          <a:p>
            <a:r>
              <a:rPr lang="en-US" dirty="0" smtClean="0"/>
              <a:t>LM: might show a slide transition from the prior </a:t>
            </a:r>
            <a:r>
              <a:rPr lang="en-US" baseline="0" dirty="0" smtClean="0"/>
              <a:t>making the common factors disappear – and leading to the left panel here. The histogram could be a separate slide, maybe even for later in the talk when you may want to show the proportion with high and low. Or maybe you can just put as back up since you can show n on top of other slides later.</a:t>
            </a:r>
            <a:endParaRPr lang="en-US" dirty="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26</a:t>
            </a:fld>
            <a:endParaRPr lang="en-US"/>
          </a:p>
        </p:txBody>
      </p:sp>
    </p:spTree>
    <p:extLst>
      <p:ext uri="{BB962C8B-B14F-4D97-AF65-F5344CB8AC3E}">
        <p14:creationId xmlns:p14="http://schemas.microsoft.com/office/powerpoint/2010/main" val="247808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1100" y="696913"/>
            <a:ext cx="4648200" cy="34861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00" kern="1200" dirty="0">
              <a:solidFill>
                <a:schemeClr val="tx1"/>
              </a:solidFill>
              <a:effectLst/>
              <a:latin typeface="Calibri" pitchFamily="34" charset="0"/>
              <a:ea typeface="+mn-ea"/>
              <a:cs typeface="+mn-cs"/>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itchFamily="34" charset="0"/>
              </a:defRPr>
            </a:lvl1pPr>
            <a:lvl2pPr marL="742950" indent="-285750" defTabSz="930275" eaLnBrk="0" hangingPunct="0">
              <a:spcBef>
                <a:spcPct val="30000"/>
              </a:spcBef>
              <a:defRPr sz="1200">
                <a:solidFill>
                  <a:schemeClr val="tx1"/>
                </a:solidFill>
                <a:latin typeface="Calibri" pitchFamily="34" charset="0"/>
              </a:defRPr>
            </a:lvl2pPr>
            <a:lvl3pPr marL="1143000" indent="-228600" defTabSz="930275" eaLnBrk="0" hangingPunct="0">
              <a:spcBef>
                <a:spcPct val="30000"/>
              </a:spcBef>
              <a:defRPr sz="1200">
                <a:solidFill>
                  <a:schemeClr val="tx1"/>
                </a:solidFill>
                <a:latin typeface="Calibri" pitchFamily="34" charset="0"/>
              </a:defRPr>
            </a:lvl3pPr>
            <a:lvl4pPr marL="1600200" indent="-228600" defTabSz="930275" eaLnBrk="0" hangingPunct="0">
              <a:spcBef>
                <a:spcPct val="30000"/>
              </a:spcBef>
              <a:defRPr sz="1200">
                <a:solidFill>
                  <a:schemeClr val="tx1"/>
                </a:solidFill>
                <a:latin typeface="Calibri" pitchFamily="34" charset="0"/>
              </a:defRPr>
            </a:lvl4pPr>
            <a:lvl5pPr marL="2057400" indent="-228600" defTabSz="930275" eaLnBrk="0" hangingPunct="0">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A7DA770-6C97-400D-87FB-A8466B2655DA}" type="slidenum">
              <a:rPr lang="en-US" altLang="en-US" smtClean="0">
                <a:solidFill>
                  <a:prstClr val="black"/>
                </a:solidFill>
                <a:cs typeface="Arial" pitchFamily="34" charset="0"/>
              </a:rPr>
              <a:pPr eaLnBrk="1" hangingPunct="1">
                <a:spcBef>
                  <a:spcPct val="0"/>
                </a:spcBef>
              </a:pPr>
              <a:t>3</a:t>
            </a:fld>
            <a:endParaRPr lang="en-US" altLang="en-US" smtClean="0">
              <a:solidFill>
                <a:prstClr val="black"/>
              </a:solidFill>
              <a:cs typeface="Arial" pitchFamily="34" charset="0"/>
            </a:endParaRPr>
          </a:p>
        </p:txBody>
      </p:sp>
    </p:spTree>
    <p:extLst>
      <p:ext uri="{BB962C8B-B14F-4D97-AF65-F5344CB8AC3E}">
        <p14:creationId xmlns:p14="http://schemas.microsoft.com/office/powerpoint/2010/main" val="3571754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00" kern="1200" dirty="0">
              <a:solidFill>
                <a:schemeClr val="tx1"/>
              </a:solidFill>
              <a:effectLst/>
              <a:latin typeface="Calibri" pitchFamily="34" charset="0"/>
              <a:ea typeface="+mn-ea"/>
              <a:cs typeface="+mn-cs"/>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itchFamily="34" charset="0"/>
              </a:defRPr>
            </a:lvl1pPr>
            <a:lvl2pPr marL="742950" indent="-285750" defTabSz="930275" eaLnBrk="0" hangingPunct="0">
              <a:spcBef>
                <a:spcPct val="30000"/>
              </a:spcBef>
              <a:defRPr sz="1200">
                <a:solidFill>
                  <a:schemeClr val="tx1"/>
                </a:solidFill>
                <a:latin typeface="Calibri" pitchFamily="34" charset="0"/>
              </a:defRPr>
            </a:lvl2pPr>
            <a:lvl3pPr marL="1143000" indent="-228600" defTabSz="930275" eaLnBrk="0" hangingPunct="0">
              <a:spcBef>
                <a:spcPct val="30000"/>
              </a:spcBef>
              <a:defRPr sz="1200">
                <a:solidFill>
                  <a:schemeClr val="tx1"/>
                </a:solidFill>
                <a:latin typeface="Calibri" pitchFamily="34" charset="0"/>
              </a:defRPr>
            </a:lvl3pPr>
            <a:lvl4pPr marL="1600200" indent="-228600" defTabSz="930275" eaLnBrk="0" hangingPunct="0">
              <a:spcBef>
                <a:spcPct val="30000"/>
              </a:spcBef>
              <a:defRPr sz="1200">
                <a:solidFill>
                  <a:schemeClr val="tx1"/>
                </a:solidFill>
                <a:latin typeface="Calibri" pitchFamily="34" charset="0"/>
              </a:defRPr>
            </a:lvl4pPr>
            <a:lvl5pPr marL="2057400" indent="-228600" defTabSz="930275" eaLnBrk="0" hangingPunct="0">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F815C5-C6E0-4253-A2D4-406521BC8B45}" type="slidenum">
              <a:rPr lang="en-US" altLang="en-US" smtClean="0">
                <a:solidFill>
                  <a:srgbClr val="000000"/>
                </a:solidFill>
              </a:rPr>
              <a:pPr eaLnBrk="1" hangingPunct="1">
                <a:spcBef>
                  <a:spcPct val="0"/>
                </a:spcBef>
              </a:pPr>
              <a:t>4</a:t>
            </a:fld>
            <a:endParaRPr lang="en-US" altLang="en-US" smtClean="0">
              <a:solidFill>
                <a:srgbClr val="000000"/>
              </a:solidFill>
            </a:endParaRPr>
          </a:p>
        </p:txBody>
      </p:sp>
    </p:spTree>
    <p:extLst>
      <p:ext uri="{BB962C8B-B14F-4D97-AF65-F5344CB8AC3E}">
        <p14:creationId xmlns:p14="http://schemas.microsoft.com/office/powerpoint/2010/main" val="95690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933450" y="4416425"/>
            <a:ext cx="5143500" cy="41846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887" tIns="46944" rIns="93887" bIns="46944"/>
          <a:lstStyle/>
          <a:p>
            <a:endParaRPr lang="en-US" sz="1200" kern="1200" dirty="0">
              <a:solidFill>
                <a:schemeClr val="tx1"/>
              </a:solidFill>
              <a:effectLst/>
              <a:latin typeface="Calibri" pitchFamily="34" charset="0"/>
              <a:ea typeface="+mn-ea"/>
              <a:cs typeface="+mn-cs"/>
            </a:endParaRPr>
          </a:p>
        </p:txBody>
      </p:sp>
      <p:sp>
        <p:nvSpPr>
          <p:cNvPr id="43012" name="Slide Number Placeholder 3"/>
          <p:cNvSpPr txBox="1">
            <a:spLocks noGrp="1"/>
          </p:cNvSpPr>
          <p:nvPr/>
        </p:nvSpPr>
        <p:spPr bwMode="auto">
          <a:xfrm>
            <a:off x="3971925" y="8829675"/>
            <a:ext cx="30384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887" tIns="46944" rIns="93887" bIns="46944"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27C3B162-3C43-4DD1-86E2-8C27BDA2B7C3}" type="slidenum">
              <a:rPr lang="en-US" altLang="en-US">
                <a:solidFill>
                  <a:srgbClr val="000000"/>
                </a:solidFill>
                <a:latin typeface="Arial" charset="0"/>
                <a:ea typeface="MS PGothic" pitchFamily="34" charset="-128"/>
              </a:rPr>
              <a:pPr algn="r" eaLnBrk="1" hangingPunct="1">
                <a:spcBef>
                  <a:spcPct val="0"/>
                </a:spcBef>
              </a:pPr>
              <a:t>5</a:t>
            </a:fld>
            <a:endParaRPr lang="en-US" altLang="en-US">
              <a:solidFill>
                <a:srgbClr val="000000"/>
              </a:solidFill>
              <a:latin typeface="Arial" charset="0"/>
              <a:ea typeface="MS PGothic" pitchFamily="34" charset="-128"/>
            </a:endParaRPr>
          </a:p>
        </p:txBody>
      </p:sp>
    </p:spTree>
    <p:extLst>
      <p:ext uri="{BB962C8B-B14F-4D97-AF65-F5344CB8AC3E}">
        <p14:creationId xmlns:p14="http://schemas.microsoft.com/office/powerpoint/2010/main" val="256343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6</a:t>
            </a:fld>
            <a:endParaRPr lang="en-US"/>
          </a:p>
        </p:txBody>
      </p:sp>
    </p:spTree>
    <p:extLst>
      <p:ext uri="{BB962C8B-B14F-4D97-AF65-F5344CB8AC3E}">
        <p14:creationId xmlns:p14="http://schemas.microsoft.com/office/powerpoint/2010/main" val="160996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7</a:t>
            </a:fld>
            <a:endParaRPr lang="en-US"/>
          </a:p>
        </p:txBody>
      </p:sp>
    </p:spTree>
    <p:extLst>
      <p:ext uri="{BB962C8B-B14F-4D97-AF65-F5344CB8AC3E}">
        <p14:creationId xmlns:p14="http://schemas.microsoft.com/office/powerpoint/2010/main" val="385480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1200" kern="1200" dirty="0">
              <a:solidFill>
                <a:schemeClr val="tx1"/>
              </a:solidFill>
              <a:effectLst/>
              <a:latin typeface="Calibri" pitchFamily="34" charset="0"/>
              <a:ea typeface="+mn-ea"/>
              <a:cs typeface="+mn-cs"/>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Calibri" pitchFamily="34" charset="0"/>
              </a:defRPr>
            </a:lvl1pPr>
            <a:lvl2pPr marL="742950" indent="-285750" defTabSz="930275" eaLnBrk="0" hangingPunct="0">
              <a:spcBef>
                <a:spcPct val="30000"/>
              </a:spcBef>
              <a:defRPr sz="1200">
                <a:solidFill>
                  <a:schemeClr val="tx1"/>
                </a:solidFill>
                <a:latin typeface="Calibri" pitchFamily="34" charset="0"/>
              </a:defRPr>
            </a:lvl2pPr>
            <a:lvl3pPr marL="1143000" indent="-228600" defTabSz="930275" eaLnBrk="0" hangingPunct="0">
              <a:spcBef>
                <a:spcPct val="30000"/>
              </a:spcBef>
              <a:defRPr sz="1200">
                <a:solidFill>
                  <a:schemeClr val="tx1"/>
                </a:solidFill>
                <a:latin typeface="Calibri" pitchFamily="34" charset="0"/>
              </a:defRPr>
            </a:lvl3pPr>
            <a:lvl4pPr marL="1600200" indent="-228600" defTabSz="930275" eaLnBrk="0" hangingPunct="0">
              <a:spcBef>
                <a:spcPct val="30000"/>
              </a:spcBef>
              <a:defRPr sz="1200">
                <a:solidFill>
                  <a:schemeClr val="tx1"/>
                </a:solidFill>
                <a:latin typeface="Calibri" pitchFamily="34" charset="0"/>
              </a:defRPr>
            </a:lvl4pPr>
            <a:lvl5pPr marL="2057400" indent="-228600" defTabSz="930275" eaLnBrk="0" hangingPunct="0">
              <a:spcBef>
                <a:spcPct val="30000"/>
              </a:spcBef>
              <a:defRPr sz="1200">
                <a:solidFill>
                  <a:schemeClr val="tx1"/>
                </a:solidFill>
                <a:latin typeface="Calibri" pitchFamily="34" charset="0"/>
              </a:defRPr>
            </a:lvl5pPr>
            <a:lvl6pPr marL="2514600" indent="-228600" defTabSz="930275" eaLnBrk="0" fontAlgn="base" hangingPunct="0">
              <a:spcBef>
                <a:spcPct val="30000"/>
              </a:spcBef>
              <a:spcAft>
                <a:spcPct val="0"/>
              </a:spcAft>
              <a:defRPr sz="1200">
                <a:solidFill>
                  <a:schemeClr val="tx1"/>
                </a:solidFill>
                <a:latin typeface="Calibri" pitchFamily="34" charset="0"/>
              </a:defRPr>
            </a:lvl6pPr>
            <a:lvl7pPr marL="2971800" indent="-228600" defTabSz="930275" eaLnBrk="0" fontAlgn="base" hangingPunct="0">
              <a:spcBef>
                <a:spcPct val="30000"/>
              </a:spcBef>
              <a:spcAft>
                <a:spcPct val="0"/>
              </a:spcAft>
              <a:defRPr sz="1200">
                <a:solidFill>
                  <a:schemeClr val="tx1"/>
                </a:solidFill>
                <a:latin typeface="Calibri" pitchFamily="34" charset="0"/>
              </a:defRPr>
            </a:lvl7pPr>
            <a:lvl8pPr marL="3429000" indent="-228600" defTabSz="930275" eaLnBrk="0" fontAlgn="base" hangingPunct="0">
              <a:spcBef>
                <a:spcPct val="30000"/>
              </a:spcBef>
              <a:spcAft>
                <a:spcPct val="0"/>
              </a:spcAft>
              <a:defRPr sz="1200">
                <a:solidFill>
                  <a:schemeClr val="tx1"/>
                </a:solidFill>
                <a:latin typeface="Calibri" pitchFamily="34" charset="0"/>
              </a:defRPr>
            </a:lvl8pPr>
            <a:lvl9pPr marL="3886200" indent="-228600" defTabSz="9302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21936E1-1FC3-466C-AC17-93ADF9BAD7AD}" type="slidenum">
              <a:rPr lang="en-US" altLang="en-US" smtClean="0">
                <a:solidFill>
                  <a:srgbClr val="000000"/>
                </a:solidFill>
              </a:rPr>
              <a:pPr eaLnBrk="1" hangingPunct="1">
                <a:spcBef>
                  <a:spcPct val="0"/>
                </a:spcBef>
              </a:pPr>
              <a:t>8</a:t>
            </a:fld>
            <a:endParaRPr lang="en-US" altLang="en-US" smtClean="0">
              <a:solidFill>
                <a:srgbClr val="000000"/>
              </a:solidFill>
            </a:endParaRPr>
          </a:p>
        </p:txBody>
      </p:sp>
    </p:spTree>
    <p:extLst>
      <p:ext uri="{BB962C8B-B14F-4D97-AF65-F5344CB8AC3E}">
        <p14:creationId xmlns:p14="http://schemas.microsoft.com/office/powerpoint/2010/main" val="277916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F29BD80-94A0-404E-B602-2555E9F3C767}" type="slidenum">
              <a:rPr lang="en-US" smtClean="0"/>
              <a:pPr>
                <a:defRPr/>
              </a:pPr>
              <a:t>9</a:t>
            </a:fld>
            <a:endParaRPr lang="en-US"/>
          </a:p>
        </p:txBody>
      </p:sp>
    </p:spTree>
    <p:extLst>
      <p:ext uri="{BB962C8B-B14F-4D97-AF65-F5344CB8AC3E}">
        <p14:creationId xmlns:p14="http://schemas.microsoft.com/office/powerpoint/2010/main" val="27901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317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F2D4F06-61AA-43C8-9A5A-F2A8252DDFDF}" type="slidenum">
              <a:rPr lang="en-US"/>
              <a:pPr>
                <a:defRPr/>
              </a:pPr>
              <a:t>‹#›</a:t>
            </a:fld>
            <a:endParaRPr lang="en-US" dirty="0"/>
          </a:p>
        </p:txBody>
      </p:sp>
    </p:spTree>
    <p:extLst>
      <p:ext uri="{BB962C8B-B14F-4D97-AF65-F5344CB8AC3E}">
        <p14:creationId xmlns:p14="http://schemas.microsoft.com/office/powerpoint/2010/main" val="200360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08D4294-52EF-4096-AC73-CE977C5936C0}" type="slidenum">
              <a:rPr lang="en-US"/>
              <a:pPr>
                <a:defRPr/>
              </a:pPr>
              <a:t>‹#›</a:t>
            </a:fld>
            <a:endParaRPr lang="en-US" dirty="0"/>
          </a:p>
        </p:txBody>
      </p:sp>
    </p:spTree>
    <p:extLst>
      <p:ext uri="{BB962C8B-B14F-4D97-AF65-F5344CB8AC3E}">
        <p14:creationId xmlns:p14="http://schemas.microsoft.com/office/powerpoint/2010/main" val="409354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5BBD69-A84B-40CA-A6A3-DF0D6C4D0945}" type="slidenum">
              <a:rPr lang="en-US"/>
              <a:pPr>
                <a:defRPr/>
              </a:pPr>
              <a:t>‹#›</a:t>
            </a:fld>
            <a:endParaRPr lang="en-US" dirty="0"/>
          </a:p>
        </p:txBody>
      </p:sp>
    </p:spTree>
    <p:extLst>
      <p:ext uri="{BB962C8B-B14F-4D97-AF65-F5344CB8AC3E}">
        <p14:creationId xmlns:p14="http://schemas.microsoft.com/office/powerpoint/2010/main" val="166476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E4A16-5BFD-426A-B297-FFCD1AB5B42E}" type="slidenum">
              <a:rPr lang="en-US"/>
              <a:pPr>
                <a:defRPr/>
              </a:pPr>
              <a:t>‹#›</a:t>
            </a:fld>
            <a:endParaRPr lang="en-US" dirty="0"/>
          </a:p>
        </p:txBody>
      </p:sp>
    </p:spTree>
    <p:extLst>
      <p:ext uri="{BB962C8B-B14F-4D97-AF65-F5344CB8AC3E}">
        <p14:creationId xmlns:p14="http://schemas.microsoft.com/office/powerpoint/2010/main" val="3244133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B971B3B1-AB23-49E9-AF3B-ABB88F5DC0D0}" type="slidenum">
              <a:rPr lang="en-US"/>
              <a:pPr>
                <a:defRPr/>
              </a:pPr>
              <a:t>‹#›</a:t>
            </a:fld>
            <a:endParaRPr lang="en-US" dirty="0"/>
          </a:p>
        </p:txBody>
      </p:sp>
    </p:spTree>
    <p:extLst>
      <p:ext uri="{BB962C8B-B14F-4D97-AF65-F5344CB8AC3E}">
        <p14:creationId xmlns:p14="http://schemas.microsoft.com/office/powerpoint/2010/main" val="3840608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96101F30-667A-4F09-910A-D1D2EBEAD642}" type="slidenum">
              <a:rPr lang="en-US"/>
              <a:pPr>
                <a:defRPr/>
              </a:pPr>
              <a:t>‹#›</a:t>
            </a:fld>
            <a:endParaRPr lang="en-US" dirty="0"/>
          </a:p>
        </p:txBody>
      </p:sp>
    </p:spTree>
    <p:extLst>
      <p:ext uri="{BB962C8B-B14F-4D97-AF65-F5344CB8AC3E}">
        <p14:creationId xmlns:p14="http://schemas.microsoft.com/office/powerpoint/2010/main" val="28018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over_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bwMode="gray">
          <a:xfrm>
            <a:off x="0" y="3810001"/>
            <a:ext cx="9144000" cy="1371600"/>
          </a:xfrm>
          <a:effectLst/>
        </p:spPr>
        <p:txBody>
          <a:bodyPr/>
          <a:lstStyle>
            <a:lvl1pPr algn="ct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bwMode="gray">
          <a:xfrm>
            <a:off x="0" y="5257800"/>
            <a:ext cx="9144000" cy="8382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bwMode="ltGray">
          <a:xfrm>
            <a:off x="-76200" y="6569075"/>
            <a:ext cx="9144000" cy="365125"/>
          </a:xfrm>
          <a:prstGeom prst="rect">
            <a:avLst/>
          </a:prstGeom>
        </p:spPr>
        <p:txBody>
          <a:bodyPr/>
          <a:lstStyle>
            <a:lvl1pPr algn="r" fontAlgn="auto">
              <a:spcBef>
                <a:spcPts val="0"/>
              </a:spcBef>
              <a:spcAft>
                <a:spcPts val="0"/>
              </a:spcAft>
              <a:defRPr sz="1000" i="0">
                <a:solidFill>
                  <a:prstClr val="white"/>
                </a:solidFill>
                <a:latin typeface="Arial" pitchFamily="34" charset="0"/>
                <a:cs typeface="Arial" pitchFamily="34" charset="0"/>
              </a:defRPr>
            </a:lvl1pPr>
          </a:lstStyle>
          <a:p>
            <a:pPr>
              <a:defRPr/>
            </a:pPr>
            <a:r>
              <a:rPr lang="en-US"/>
              <a:t>1</a:t>
            </a:r>
          </a:p>
        </p:txBody>
      </p:sp>
    </p:spTree>
    <p:extLst>
      <p:ext uri="{BB962C8B-B14F-4D97-AF65-F5344CB8AC3E}">
        <p14:creationId xmlns:p14="http://schemas.microsoft.com/office/powerpoint/2010/main" val="243402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A2FC5B-AA30-48AE-A899-C193B7C62746}" type="slidenum">
              <a:rPr lang="en-US"/>
              <a:pPr>
                <a:defRPr/>
              </a:pPr>
              <a:t>‹#›</a:t>
            </a:fld>
            <a:endParaRPr lang="en-US" dirty="0"/>
          </a:p>
        </p:txBody>
      </p:sp>
    </p:spTree>
    <p:extLst>
      <p:ext uri="{BB962C8B-B14F-4D97-AF65-F5344CB8AC3E}">
        <p14:creationId xmlns:p14="http://schemas.microsoft.com/office/powerpoint/2010/main" val="280580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28AB5-6400-413A-B4DA-31CC6A022954}" type="slidenum">
              <a:rPr lang="en-US"/>
              <a:pPr>
                <a:defRPr/>
              </a:pPr>
              <a:t>‹#›</a:t>
            </a:fld>
            <a:endParaRPr lang="en-US" dirty="0"/>
          </a:p>
        </p:txBody>
      </p:sp>
    </p:spTree>
    <p:extLst>
      <p:ext uri="{BB962C8B-B14F-4D97-AF65-F5344CB8AC3E}">
        <p14:creationId xmlns:p14="http://schemas.microsoft.com/office/powerpoint/2010/main" val="25024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C3404DA-6084-4E4B-9CAA-DB5297420A71}" type="slidenum">
              <a:rPr lang="en-US"/>
              <a:pPr>
                <a:defRPr/>
              </a:pPr>
              <a:t>‹#›</a:t>
            </a:fld>
            <a:endParaRPr lang="en-US" dirty="0"/>
          </a:p>
        </p:txBody>
      </p:sp>
    </p:spTree>
    <p:extLst>
      <p:ext uri="{BB962C8B-B14F-4D97-AF65-F5344CB8AC3E}">
        <p14:creationId xmlns:p14="http://schemas.microsoft.com/office/powerpoint/2010/main" val="303940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791DA8B-0DF2-4722-A3F9-3F546C9BD682}" type="slidenum">
              <a:rPr lang="en-US"/>
              <a:pPr>
                <a:defRPr/>
              </a:pPr>
              <a:t>‹#›</a:t>
            </a:fld>
            <a:endParaRPr lang="en-US" dirty="0"/>
          </a:p>
        </p:txBody>
      </p:sp>
    </p:spTree>
    <p:extLst>
      <p:ext uri="{BB962C8B-B14F-4D97-AF65-F5344CB8AC3E}">
        <p14:creationId xmlns:p14="http://schemas.microsoft.com/office/powerpoint/2010/main" val="100022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A83E74DD-5E76-4ED2-9AC1-C85BDD5D30DB}" type="slidenum">
              <a:rPr lang="en-US"/>
              <a:pPr>
                <a:defRPr/>
              </a:pPr>
              <a:t>‹#›</a:t>
            </a:fld>
            <a:endParaRPr lang="en-US" dirty="0"/>
          </a:p>
        </p:txBody>
      </p:sp>
    </p:spTree>
    <p:extLst>
      <p:ext uri="{BB962C8B-B14F-4D97-AF65-F5344CB8AC3E}">
        <p14:creationId xmlns:p14="http://schemas.microsoft.com/office/powerpoint/2010/main" val="357623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58963ABB-290C-4C1A-BBA3-7618FE0D1227}" type="slidenum">
              <a:rPr lang="en-US"/>
              <a:pPr>
                <a:defRPr/>
              </a:pPr>
              <a:t>‹#›</a:t>
            </a:fld>
            <a:endParaRPr lang="en-US" dirty="0"/>
          </a:p>
        </p:txBody>
      </p:sp>
    </p:spTree>
    <p:extLst>
      <p:ext uri="{BB962C8B-B14F-4D97-AF65-F5344CB8AC3E}">
        <p14:creationId xmlns:p14="http://schemas.microsoft.com/office/powerpoint/2010/main" val="92614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FD184FD-5842-40F8-94AF-E89784707632}" type="slidenum">
              <a:rPr lang="en-US"/>
              <a:pPr>
                <a:defRPr/>
              </a:pPr>
              <a:t>‹#›</a:t>
            </a:fld>
            <a:endParaRPr lang="en-US" dirty="0"/>
          </a:p>
        </p:txBody>
      </p:sp>
    </p:spTree>
    <p:extLst>
      <p:ext uri="{BB962C8B-B14F-4D97-AF65-F5344CB8AC3E}">
        <p14:creationId xmlns:p14="http://schemas.microsoft.com/office/powerpoint/2010/main" val="1088795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4.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050" y="109538"/>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33488"/>
            <a:ext cx="8229600" cy="1743075"/>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6" name="Text Box 4"/>
          <p:cNvSpPr txBox="1">
            <a:spLocks noChangeArrowheads="1"/>
          </p:cNvSpPr>
          <p:nvPr userDrawn="1"/>
        </p:nvSpPr>
        <p:spPr bwMode="auto">
          <a:xfrm>
            <a:off x="50800" y="6702425"/>
            <a:ext cx="4279900" cy="153988"/>
          </a:xfrm>
          <a:prstGeom prst="rect">
            <a:avLst/>
          </a:prstGeom>
          <a:noFill/>
          <a:ln w="9525">
            <a:noFill/>
            <a:miter lim="800000"/>
            <a:headEnd/>
            <a:tailEnd/>
          </a:ln>
          <a:effectLst/>
        </p:spPr>
        <p:txBody>
          <a:bodyPr wrap="none"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sz="1000" smtClean="0">
                <a:solidFill>
                  <a:srgbClr val="292929"/>
                </a:solidFill>
              </a:rPr>
              <a:t>Meredith </a:t>
            </a:r>
            <a:r>
              <a:rPr lang="en-US" sz="1000" smtClean="0">
                <a:solidFill>
                  <a:srgbClr val="292929"/>
                </a:solidFill>
                <a:cs typeface="Arial" pitchFamily="34" charset="0"/>
              </a:rPr>
              <a:t>● EVOLVE Primary Endpoint ● TCT 2011 ● San Francisco, CA</a:t>
            </a:r>
          </a:p>
        </p:txBody>
      </p:sp>
      <p:sp>
        <p:nvSpPr>
          <p:cNvPr id="1029" name="Text Box 5"/>
          <p:cNvSpPr txBox="1">
            <a:spLocks noChangeArrowheads="1"/>
          </p:cNvSpPr>
          <p:nvPr userDrawn="1"/>
        </p:nvSpPr>
        <p:spPr bwMode="auto">
          <a:xfrm>
            <a:off x="8459788" y="6713538"/>
            <a:ext cx="660400" cy="153987"/>
          </a:xfrm>
          <a:prstGeom prst="rect">
            <a:avLst/>
          </a:prstGeom>
          <a:noFill/>
          <a:ln>
            <a:noFill/>
          </a:ln>
          <a:extLst/>
        </p:spPr>
        <p:txBody>
          <a:bodyPr wrap="non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smtClean="0">
                <a:solidFill>
                  <a:srgbClr val="292929"/>
                </a:solidFill>
              </a:rPr>
              <a:t>Slide </a:t>
            </a:r>
            <a:fld id="{343DFD8E-8996-4858-B060-7D5DB8D38975}" type="slidenum">
              <a:rPr lang="en-US" sz="1000" smtClean="0">
                <a:solidFill>
                  <a:srgbClr val="292929"/>
                </a:solidFill>
              </a:rPr>
              <a:pPr eaLnBrk="1" hangingPunct="1">
                <a:defRPr/>
              </a:pPr>
              <a:t>‹#›</a:t>
            </a:fld>
            <a:endParaRPr lang="en-US" sz="1000" smtClean="0">
              <a:solidFill>
                <a:srgbClr val="292929"/>
              </a:solidFill>
              <a:cs typeface="Arial" pitchFamily="34" charset="0"/>
            </a:endParaRPr>
          </a:p>
        </p:txBody>
      </p:sp>
      <p:pic>
        <p:nvPicPr>
          <p:cNvPr id="1030" name="Picture 4" descr="EVOLVE transparent slide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288" y="55563"/>
            <a:ext cx="15906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4000">
          <a:solidFill>
            <a:srgbClr val="FFFFCC"/>
          </a:solidFill>
          <a:latin typeface="+mj-lt"/>
          <a:ea typeface="+mj-ea"/>
          <a:cs typeface="+mj-cs"/>
        </a:defRPr>
      </a:lvl1pPr>
      <a:lvl2pPr algn="l" rtl="0" eaLnBrk="0" fontAlgn="base" hangingPunct="0">
        <a:spcBef>
          <a:spcPct val="0"/>
        </a:spcBef>
        <a:spcAft>
          <a:spcPct val="0"/>
        </a:spcAft>
        <a:defRPr sz="4000">
          <a:solidFill>
            <a:srgbClr val="FFFFCC"/>
          </a:solidFill>
          <a:latin typeface="Arial" charset="0"/>
        </a:defRPr>
      </a:lvl2pPr>
      <a:lvl3pPr algn="l" rtl="0" eaLnBrk="0" fontAlgn="base" hangingPunct="0">
        <a:spcBef>
          <a:spcPct val="0"/>
        </a:spcBef>
        <a:spcAft>
          <a:spcPct val="0"/>
        </a:spcAft>
        <a:defRPr sz="4000">
          <a:solidFill>
            <a:srgbClr val="FFFFCC"/>
          </a:solidFill>
          <a:latin typeface="Arial" charset="0"/>
        </a:defRPr>
      </a:lvl3pPr>
      <a:lvl4pPr algn="l" rtl="0" eaLnBrk="0" fontAlgn="base" hangingPunct="0">
        <a:spcBef>
          <a:spcPct val="0"/>
        </a:spcBef>
        <a:spcAft>
          <a:spcPct val="0"/>
        </a:spcAft>
        <a:defRPr sz="4000">
          <a:solidFill>
            <a:srgbClr val="FFFFCC"/>
          </a:solidFill>
          <a:latin typeface="Arial" charset="0"/>
        </a:defRPr>
      </a:lvl4pPr>
      <a:lvl5pPr algn="l" rtl="0" eaLnBrk="0" fontAlgn="base" hangingPunct="0">
        <a:spcBef>
          <a:spcPct val="0"/>
        </a:spcBef>
        <a:spcAft>
          <a:spcPct val="0"/>
        </a:spcAft>
        <a:defRPr sz="4000">
          <a:solidFill>
            <a:srgbClr val="FFFFCC"/>
          </a:solidFill>
          <a:latin typeface="Arial" charset="0"/>
        </a:defRPr>
      </a:lvl5pPr>
      <a:lvl6pPr marL="457200" algn="ctr" rtl="0" fontAlgn="base">
        <a:spcBef>
          <a:spcPct val="0"/>
        </a:spcBef>
        <a:spcAft>
          <a:spcPct val="0"/>
        </a:spcAft>
        <a:defRPr sz="4000">
          <a:solidFill>
            <a:srgbClr val="FFFFCC"/>
          </a:solidFill>
          <a:latin typeface="Arial" charset="0"/>
        </a:defRPr>
      </a:lvl6pPr>
      <a:lvl7pPr marL="914400" algn="ctr" rtl="0" fontAlgn="base">
        <a:spcBef>
          <a:spcPct val="0"/>
        </a:spcBef>
        <a:spcAft>
          <a:spcPct val="0"/>
        </a:spcAft>
        <a:defRPr sz="4000">
          <a:solidFill>
            <a:srgbClr val="FFFFCC"/>
          </a:solidFill>
          <a:latin typeface="Arial" charset="0"/>
        </a:defRPr>
      </a:lvl7pPr>
      <a:lvl8pPr marL="1371600" algn="ctr" rtl="0" fontAlgn="base">
        <a:spcBef>
          <a:spcPct val="0"/>
        </a:spcBef>
        <a:spcAft>
          <a:spcPct val="0"/>
        </a:spcAft>
        <a:defRPr sz="4000">
          <a:solidFill>
            <a:srgbClr val="FFFFCC"/>
          </a:solidFill>
          <a:latin typeface="Arial" charset="0"/>
        </a:defRPr>
      </a:lvl8pPr>
      <a:lvl9pPr marL="1828800" algn="ctr" rtl="0" fontAlgn="base">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73050" y="109538"/>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233488"/>
            <a:ext cx="8229600" cy="1743075"/>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6" name="Text Box 4"/>
          <p:cNvSpPr txBox="1">
            <a:spLocks noChangeArrowheads="1"/>
          </p:cNvSpPr>
          <p:nvPr userDrawn="1"/>
        </p:nvSpPr>
        <p:spPr bwMode="auto">
          <a:xfrm>
            <a:off x="50800" y="6702425"/>
            <a:ext cx="4279900" cy="153988"/>
          </a:xfrm>
          <a:prstGeom prst="rect">
            <a:avLst/>
          </a:prstGeom>
          <a:noFill/>
          <a:ln w="9525">
            <a:noFill/>
            <a:miter lim="800000"/>
            <a:headEnd/>
            <a:tailEnd/>
          </a:ln>
          <a:effectLst/>
        </p:spPr>
        <p:txBody>
          <a:bodyPr wrap="none"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sz="1000" smtClean="0">
                <a:solidFill>
                  <a:srgbClr val="292929"/>
                </a:solidFill>
              </a:rPr>
              <a:t>Meredith </a:t>
            </a:r>
            <a:r>
              <a:rPr lang="en-US" sz="1000" smtClean="0">
                <a:solidFill>
                  <a:srgbClr val="292929"/>
                </a:solidFill>
                <a:cs typeface="Arial" pitchFamily="34" charset="0"/>
              </a:rPr>
              <a:t>● EVOLVE Primary Endpoint ● TCT 2011 ● San Francisco, CA</a:t>
            </a:r>
          </a:p>
        </p:txBody>
      </p:sp>
      <p:sp>
        <p:nvSpPr>
          <p:cNvPr id="1029" name="Text Box 5"/>
          <p:cNvSpPr txBox="1">
            <a:spLocks noChangeArrowheads="1"/>
          </p:cNvSpPr>
          <p:nvPr userDrawn="1"/>
        </p:nvSpPr>
        <p:spPr bwMode="auto">
          <a:xfrm>
            <a:off x="8459788" y="6713538"/>
            <a:ext cx="660400" cy="153987"/>
          </a:xfrm>
          <a:prstGeom prst="rect">
            <a:avLst/>
          </a:prstGeom>
          <a:noFill/>
          <a:ln>
            <a:noFill/>
          </a:ln>
          <a:extLst/>
        </p:spPr>
        <p:txBody>
          <a:bodyPr wrap="non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smtClean="0">
                <a:solidFill>
                  <a:srgbClr val="292929"/>
                </a:solidFill>
              </a:rPr>
              <a:t>Slide </a:t>
            </a:r>
            <a:fld id="{03FF6AAD-0D9C-4900-A6EB-A09B09AA2FAF}" type="slidenum">
              <a:rPr lang="en-US" sz="1000" smtClean="0">
                <a:solidFill>
                  <a:srgbClr val="292929"/>
                </a:solidFill>
              </a:rPr>
              <a:pPr eaLnBrk="1" hangingPunct="1">
                <a:defRPr/>
              </a:pPr>
              <a:t>‹#›</a:t>
            </a:fld>
            <a:endParaRPr lang="en-US" sz="1000" smtClean="0">
              <a:solidFill>
                <a:srgbClr val="292929"/>
              </a:solidFill>
              <a:cs typeface="Arial" pitchFamily="34" charset="0"/>
            </a:endParaRPr>
          </a:p>
        </p:txBody>
      </p:sp>
      <p:pic>
        <p:nvPicPr>
          <p:cNvPr id="2054" name="Picture 4" descr="EVOLVE transparent slide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7288" y="55563"/>
            <a:ext cx="15906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rtl="0" eaLnBrk="0" fontAlgn="base" hangingPunct="0">
        <a:spcBef>
          <a:spcPct val="0"/>
        </a:spcBef>
        <a:spcAft>
          <a:spcPct val="0"/>
        </a:spcAft>
        <a:defRPr sz="4000">
          <a:solidFill>
            <a:srgbClr val="FFFFCC"/>
          </a:solidFill>
          <a:latin typeface="+mj-lt"/>
          <a:ea typeface="+mj-ea"/>
          <a:cs typeface="+mj-cs"/>
        </a:defRPr>
      </a:lvl1pPr>
      <a:lvl2pPr algn="l" rtl="0" eaLnBrk="0" fontAlgn="base" hangingPunct="0">
        <a:spcBef>
          <a:spcPct val="0"/>
        </a:spcBef>
        <a:spcAft>
          <a:spcPct val="0"/>
        </a:spcAft>
        <a:defRPr sz="4000">
          <a:solidFill>
            <a:srgbClr val="FFFFCC"/>
          </a:solidFill>
          <a:latin typeface="Arial" charset="0"/>
        </a:defRPr>
      </a:lvl2pPr>
      <a:lvl3pPr algn="l" rtl="0" eaLnBrk="0" fontAlgn="base" hangingPunct="0">
        <a:spcBef>
          <a:spcPct val="0"/>
        </a:spcBef>
        <a:spcAft>
          <a:spcPct val="0"/>
        </a:spcAft>
        <a:defRPr sz="4000">
          <a:solidFill>
            <a:srgbClr val="FFFFCC"/>
          </a:solidFill>
          <a:latin typeface="Arial" charset="0"/>
        </a:defRPr>
      </a:lvl3pPr>
      <a:lvl4pPr algn="l" rtl="0" eaLnBrk="0" fontAlgn="base" hangingPunct="0">
        <a:spcBef>
          <a:spcPct val="0"/>
        </a:spcBef>
        <a:spcAft>
          <a:spcPct val="0"/>
        </a:spcAft>
        <a:defRPr sz="4000">
          <a:solidFill>
            <a:srgbClr val="FFFFCC"/>
          </a:solidFill>
          <a:latin typeface="Arial" charset="0"/>
        </a:defRPr>
      </a:lvl4pPr>
      <a:lvl5pPr algn="l" rtl="0" eaLnBrk="0" fontAlgn="base" hangingPunct="0">
        <a:spcBef>
          <a:spcPct val="0"/>
        </a:spcBef>
        <a:spcAft>
          <a:spcPct val="0"/>
        </a:spcAft>
        <a:defRPr sz="4000">
          <a:solidFill>
            <a:srgbClr val="FFFFCC"/>
          </a:solidFill>
          <a:latin typeface="Arial" charset="0"/>
        </a:defRPr>
      </a:lvl5pPr>
      <a:lvl6pPr marL="457200" algn="ctr" rtl="0" fontAlgn="base">
        <a:spcBef>
          <a:spcPct val="0"/>
        </a:spcBef>
        <a:spcAft>
          <a:spcPct val="0"/>
        </a:spcAft>
        <a:defRPr sz="4000">
          <a:solidFill>
            <a:srgbClr val="FFFFCC"/>
          </a:solidFill>
          <a:latin typeface="Arial" charset="0"/>
        </a:defRPr>
      </a:lvl6pPr>
      <a:lvl7pPr marL="914400" algn="ctr" rtl="0" fontAlgn="base">
        <a:spcBef>
          <a:spcPct val="0"/>
        </a:spcBef>
        <a:spcAft>
          <a:spcPct val="0"/>
        </a:spcAft>
        <a:defRPr sz="4000">
          <a:solidFill>
            <a:srgbClr val="FFFFCC"/>
          </a:solidFill>
          <a:latin typeface="Arial" charset="0"/>
        </a:defRPr>
      </a:lvl7pPr>
      <a:lvl8pPr marL="1371600" algn="ctr" rtl="0" fontAlgn="base">
        <a:spcBef>
          <a:spcPct val="0"/>
        </a:spcBef>
        <a:spcAft>
          <a:spcPct val="0"/>
        </a:spcAft>
        <a:defRPr sz="4000">
          <a:solidFill>
            <a:srgbClr val="FFFFCC"/>
          </a:solidFill>
          <a:latin typeface="Arial" charset="0"/>
        </a:defRPr>
      </a:lvl8pPr>
      <a:lvl9pPr marL="1828800" algn="ctr" rtl="0" fontAlgn="base">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73050" y="109538"/>
            <a:ext cx="8229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70" tIns="45687" rIns="91370" bIns="45687"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233488"/>
            <a:ext cx="8229600" cy="1743075"/>
          </a:xfrm>
          <a:prstGeom prst="rect">
            <a:avLst/>
          </a:prstGeom>
          <a:solidFill>
            <a:srgbClr val="000022"/>
          </a:solidFill>
          <a:ln w="3175">
            <a:solidFill>
              <a:srgbClr val="DDDDDD"/>
            </a:solidFill>
            <a:miter lim="800000"/>
            <a:headEnd/>
            <a:tailEnd/>
          </a:ln>
        </p:spPr>
        <p:txBody>
          <a:bodyPr vert="horz" wrap="square" lIns="91370" tIns="45687" rIns="91370" bIns="45687"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4996" name="Text Box 4"/>
          <p:cNvSpPr txBox="1">
            <a:spLocks noChangeArrowheads="1"/>
          </p:cNvSpPr>
          <p:nvPr userDrawn="1"/>
        </p:nvSpPr>
        <p:spPr bwMode="auto">
          <a:xfrm>
            <a:off x="50800" y="6702425"/>
            <a:ext cx="4279900" cy="153988"/>
          </a:xfrm>
          <a:prstGeom prst="rect">
            <a:avLst/>
          </a:prstGeom>
          <a:noFill/>
          <a:ln w="9525">
            <a:noFill/>
            <a:miter lim="800000"/>
            <a:headEnd/>
            <a:tailEnd/>
          </a:ln>
          <a:effectLst/>
        </p:spPr>
        <p:txBody>
          <a:bodyPr wrap="none" lIns="91370" tIns="0" rIns="9137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US" sz="1000" smtClean="0">
                <a:solidFill>
                  <a:srgbClr val="292929"/>
                </a:solidFill>
              </a:rPr>
              <a:t>Meredith </a:t>
            </a:r>
            <a:r>
              <a:rPr lang="en-US" sz="1000" smtClean="0">
                <a:solidFill>
                  <a:srgbClr val="292929"/>
                </a:solidFill>
                <a:cs typeface="Arial" pitchFamily="34" charset="0"/>
              </a:rPr>
              <a:t>● EVOLVE Primary Endpoint ● TCT 2011 ● San Francisco, CA</a:t>
            </a:r>
          </a:p>
        </p:txBody>
      </p:sp>
      <p:sp>
        <p:nvSpPr>
          <p:cNvPr id="1029" name="Text Box 5"/>
          <p:cNvSpPr txBox="1">
            <a:spLocks noChangeArrowheads="1"/>
          </p:cNvSpPr>
          <p:nvPr userDrawn="1"/>
        </p:nvSpPr>
        <p:spPr bwMode="auto">
          <a:xfrm>
            <a:off x="8459788" y="6713538"/>
            <a:ext cx="660400" cy="153987"/>
          </a:xfrm>
          <a:prstGeom prst="rect">
            <a:avLst/>
          </a:prstGeom>
          <a:noFill/>
          <a:ln>
            <a:noFill/>
          </a:ln>
          <a:extLst/>
        </p:spPr>
        <p:txBody>
          <a:bodyPr wrap="none" lIns="91370" tIns="0" rIns="9137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smtClean="0">
                <a:solidFill>
                  <a:srgbClr val="292929"/>
                </a:solidFill>
              </a:rPr>
              <a:t>Slide </a:t>
            </a:r>
            <a:fld id="{03A99325-CAD6-46E8-8C9B-CC3318244D54}" type="slidenum">
              <a:rPr lang="en-US" sz="1000" smtClean="0">
                <a:solidFill>
                  <a:srgbClr val="292929"/>
                </a:solidFill>
              </a:rPr>
              <a:pPr eaLnBrk="1" hangingPunct="1">
                <a:defRPr/>
              </a:pPr>
              <a:t>‹#›</a:t>
            </a:fld>
            <a:endParaRPr lang="en-US" sz="1000" smtClean="0">
              <a:solidFill>
                <a:srgbClr val="292929"/>
              </a:solidFill>
              <a:cs typeface="Arial" pitchFamily="34" charset="0"/>
            </a:endParaRPr>
          </a:p>
        </p:txBody>
      </p:sp>
      <p:pic>
        <p:nvPicPr>
          <p:cNvPr id="3078" name="Picture 4" descr="EVOLVE transparent slide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07288" y="55563"/>
            <a:ext cx="1590675"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98" r:id="rId1"/>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FFFFCC"/>
          </a:solidFill>
          <a:latin typeface="+mj-lt"/>
          <a:ea typeface="+mj-ea"/>
          <a:cs typeface="+mj-cs"/>
        </a:defRPr>
      </a:lvl1pPr>
      <a:lvl2pPr algn="l" rtl="0" eaLnBrk="0" fontAlgn="base" hangingPunct="0">
        <a:spcBef>
          <a:spcPct val="0"/>
        </a:spcBef>
        <a:spcAft>
          <a:spcPct val="0"/>
        </a:spcAft>
        <a:defRPr sz="4000">
          <a:solidFill>
            <a:srgbClr val="FFFFCC"/>
          </a:solidFill>
          <a:latin typeface="Arial" charset="0"/>
        </a:defRPr>
      </a:lvl2pPr>
      <a:lvl3pPr algn="l" rtl="0" eaLnBrk="0" fontAlgn="base" hangingPunct="0">
        <a:spcBef>
          <a:spcPct val="0"/>
        </a:spcBef>
        <a:spcAft>
          <a:spcPct val="0"/>
        </a:spcAft>
        <a:defRPr sz="4000">
          <a:solidFill>
            <a:srgbClr val="FFFFCC"/>
          </a:solidFill>
          <a:latin typeface="Arial" charset="0"/>
        </a:defRPr>
      </a:lvl3pPr>
      <a:lvl4pPr algn="l" rtl="0" eaLnBrk="0" fontAlgn="base" hangingPunct="0">
        <a:spcBef>
          <a:spcPct val="0"/>
        </a:spcBef>
        <a:spcAft>
          <a:spcPct val="0"/>
        </a:spcAft>
        <a:defRPr sz="4000">
          <a:solidFill>
            <a:srgbClr val="FFFFCC"/>
          </a:solidFill>
          <a:latin typeface="Arial" charset="0"/>
        </a:defRPr>
      </a:lvl4pPr>
      <a:lvl5pPr algn="l" rtl="0" eaLnBrk="0" fontAlgn="base" hangingPunct="0">
        <a:spcBef>
          <a:spcPct val="0"/>
        </a:spcBef>
        <a:spcAft>
          <a:spcPct val="0"/>
        </a:spcAft>
        <a:defRPr sz="4000">
          <a:solidFill>
            <a:srgbClr val="FFFFCC"/>
          </a:solidFill>
          <a:latin typeface="Arial" charset="0"/>
        </a:defRPr>
      </a:lvl5pPr>
      <a:lvl6pPr marL="456867" algn="ctr" rtl="0" fontAlgn="base">
        <a:spcBef>
          <a:spcPct val="0"/>
        </a:spcBef>
        <a:spcAft>
          <a:spcPct val="0"/>
        </a:spcAft>
        <a:defRPr sz="4000">
          <a:solidFill>
            <a:srgbClr val="FFFFCC"/>
          </a:solidFill>
          <a:latin typeface="Arial" charset="0"/>
        </a:defRPr>
      </a:lvl6pPr>
      <a:lvl7pPr marL="913737" algn="ctr" rtl="0" fontAlgn="base">
        <a:spcBef>
          <a:spcPct val="0"/>
        </a:spcBef>
        <a:spcAft>
          <a:spcPct val="0"/>
        </a:spcAft>
        <a:defRPr sz="4000">
          <a:solidFill>
            <a:srgbClr val="FFFFCC"/>
          </a:solidFill>
          <a:latin typeface="Arial" charset="0"/>
        </a:defRPr>
      </a:lvl7pPr>
      <a:lvl8pPr marL="1370606" algn="ctr" rtl="0" fontAlgn="base">
        <a:spcBef>
          <a:spcPct val="0"/>
        </a:spcBef>
        <a:spcAft>
          <a:spcPct val="0"/>
        </a:spcAft>
        <a:defRPr sz="4000">
          <a:solidFill>
            <a:srgbClr val="FFFFCC"/>
          </a:solidFill>
          <a:latin typeface="Arial" charset="0"/>
        </a:defRPr>
      </a:lvl8pPr>
      <a:lvl9pPr marL="1827473" algn="ctr" rtl="0" fontAlgn="base">
        <a:spcBef>
          <a:spcPct val="0"/>
        </a:spcBef>
        <a:spcAft>
          <a:spcPct val="0"/>
        </a:spcAft>
        <a:defRPr sz="4000">
          <a:solidFill>
            <a:srgbClr val="FFFFCC"/>
          </a:solidFill>
          <a:latin typeface="Arial" charset="0"/>
        </a:defRPr>
      </a:lvl9pPr>
    </p:titleStyle>
    <p:bodyStyle>
      <a:lvl1pPr marL="341313" indent="-341313" algn="l" rtl="0" eaLnBrk="0" fontAlgn="base" hangingPunct="0">
        <a:spcBef>
          <a:spcPct val="20000"/>
        </a:spcBef>
        <a:spcAft>
          <a:spcPct val="0"/>
        </a:spcAft>
        <a:buChar char="•"/>
        <a:defRPr sz="2400">
          <a:solidFill>
            <a:schemeClr val="bg1"/>
          </a:solidFill>
          <a:latin typeface="+mn-lt"/>
          <a:ea typeface="+mn-ea"/>
          <a:cs typeface="+mn-cs"/>
        </a:defRPr>
      </a:lvl1pPr>
      <a:lvl2pPr marL="741363" indent="-284163" algn="l" rtl="0" eaLnBrk="0" fontAlgn="base" hangingPunct="0">
        <a:spcBef>
          <a:spcPct val="20000"/>
        </a:spcBef>
        <a:spcAft>
          <a:spcPct val="0"/>
        </a:spcAft>
        <a:buChar char="–"/>
        <a:defRPr sz="2000">
          <a:solidFill>
            <a:schemeClr val="bg1"/>
          </a:solidFill>
          <a:latin typeface="+mn-lt"/>
        </a:defRPr>
      </a:lvl2pPr>
      <a:lvl3pPr marL="1141413" indent="-227013" algn="l" rtl="0" eaLnBrk="0" fontAlgn="base" hangingPunct="0">
        <a:spcBef>
          <a:spcPct val="20000"/>
        </a:spcBef>
        <a:spcAft>
          <a:spcPct val="0"/>
        </a:spcAft>
        <a:buChar char="•"/>
        <a:defRPr>
          <a:solidFill>
            <a:schemeClr val="bg1"/>
          </a:solidFill>
          <a:latin typeface="+mn-lt"/>
        </a:defRPr>
      </a:lvl3pPr>
      <a:lvl4pPr marL="1598613" indent="-227013" algn="l" rtl="0" eaLnBrk="0" fontAlgn="base" hangingPunct="0">
        <a:spcBef>
          <a:spcPct val="20000"/>
        </a:spcBef>
        <a:spcAft>
          <a:spcPct val="0"/>
        </a:spcAft>
        <a:buChar char="–"/>
        <a:defRPr sz="1600">
          <a:solidFill>
            <a:schemeClr val="bg1"/>
          </a:solidFill>
          <a:latin typeface="+mn-lt"/>
        </a:defRPr>
      </a:lvl4pPr>
      <a:lvl5pPr marL="2055813" indent="-227013" algn="l" rtl="0" eaLnBrk="0" fontAlgn="base" hangingPunct="0">
        <a:spcBef>
          <a:spcPct val="20000"/>
        </a:spcBef>
        <a:spcAft>
          <a:spcPct val="0"/>
        </a:spcAft>
        <a:buChar char="»"/>
        <a:defRPr sz="1600">
          <a:solidFill>
            <a:schemeClr val="bg1"/>
          </a:solidFill>
          <a:latin typeface="+mn-lt"/>
        </a:defRPr>
      </a:lvl5pPr>
      <a:lvl6pPr marL="2512776" indent="-228435" algn="l" rtl="0" fontAlgn="base">
        <a:spcBef>
          <a:spcPct val="20000"/>
        </a:spcBef>
        <a:spcAft>
          <a:spcPct val="0"/>
        </a:spcAft>
        <a:buChar char="»"/>
        <a:defRPr sz="1600">
          <a:solidFill>
            <a:schemeClr val="bg1"/>
          </a:solidFill>
          <a:latin typeface="+mn-lt"/>
        </a:defRPr>
      </a:lvl6pPr>
      <a:lvl7pPr marL="2969644" indent="-228435" algn="l" rtl="0" fontAlgn="base">
        <a:spcBef>
          <a:spcPct val="20000"/>
        </a:spcBef>
        <a:spcAft>
          <a:spcPct val="0"/>
        </a:spcAft>
        <a:buChar char="»"/>
        <a:defRPr sz="1600">
          <a:solidFill>
            <a:schemeClr val="bg1"/>
          </a:solidFill>
          <a:latin typeface="+mn-lt"/>
        </a:defRPr>
      </a:lvl7pPr>
      <a:lvl8pPr marL="3426513" indent="-228435" algn="l" rtl="0" fontAlgn="base">
        <a:spcBef>
          <a:spcPct val="20000"/>
        </a:spcBef>
        <a:spcAft>
          <a:spcPct val="0"/>
        </a:spcAft>
        <a:buChar char="»"/>
        <a:defRPr sz="1600">
          <a:solidFill>
            <a:schemeClr val="bg1"/>
          </a:solidFill>
          <a:latin typeface="+mn-lt"/>
        </a:defRPr>
      </a:lvl8pPr>
      <a:lvl9pPr marL="3883380" indent="-228435" algn="l" rtl="0" fontAlgn="base">
        <a:spcBef>
          <a:spcPct val="20000"/>
        </a:spcBef>
        <a:spcAft>
          <a:spcPct val="0"/>
        </a:spcAft>
        <a:buChar char="»"/>
        <a:defRPr sz="1600">
          <a:solidFill>
            <a:schemeClr val="bg1"/>
          </a:solidFill>
          <a:latin typeface="+mn-lt"/>
        </a:defRPr>
      </a:lvl9pPr>
    </p:bodyStyle>
    <p:otherStyle>
      <a:defPPr>
        <a:defRPr lang="en-US"/>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4098" name="Picture 6" descr="inside..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B1661762-24DD-4B27-9C11-FDC8A1B04CC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899" r:id="rId1"/>
    <p:sldLayoutId id="2147487900" r:id="rId2"/>
    <p:sldLayoutId id="2147487901" r:id="rId3"/>
    <p:sldLayoutId id="2147487902" r:id="rId4"/>
    <p:sldLayoutId id="2147487903" r:id="rId5"/>
    <p:sldLayoutId id="2147487894" r:id="rId6"/>
    <p:sldLayoutId id="2147487895" r:id="rId7"/>
    <p:sldLayoutId id="2147487904" r:id="rId8"/>
    <p:sldLayoutId id="2147487905" r:id="rId9"/>
    <p:sldLayoutId id="2147487906" r:id="rId10"/>
    <p:sldLayoutId id="2147487907" r:id="rId11"/>
    <p:sldLayoutId id="2147487908" r:id="rId12"/>
    <p:sldLayoutId id="2147487896" r:id="rId13"/>
    <p:sldLayoutId id="2147487897" r:id="rId14"/>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daptstudy.org"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ctrTitle"/>
          </p:nvPr>
        </p:nvSpPr>
        <p:spPr>
          <a:xfrm>
            <a:off x="0" y="3810000"/>
            <a:ext cx="9144000" cy="1371600"/>
          </a:xfrm>
          <a:effectLst>
            <a:outerShdw blurRad="50800" dir="5400000" algn="ctr" rotWithShape="0">
              <a:schemeClr val="bg1"/>
            </a:outerShdw>
          </a:effectLst>
        </p:spPr>
        <p:txBody>
          <a:bodyPr wrap="square" numCol="1" anchorCtr="0" compatLnSpc="1">
            <a:prstTxWarp prst="textNoShape">
              <a:avLst/>
            </a:prstTxWarp>
          </a:bodyPr>
          <a:lstStyle/>
          <a:p>
            <a:pPr>
              <a:defRPr/>
            </a:pPr>
            <a:r>
              <a:rPr lang="en-US" altLang="en-US" b="1" dirty="0" smtClean="0">
                <a:latin typeface="Arial" charset="0"/>
                <a:cs typeface="Arial" charset="0"/>
              </a:rPr>
              <a:t/>
            </a:r>
            <a:br>
              <a:rPr lang="en-US" altLang="en-US" b="1" dirty="0" smtClean="0">
                <a:latin typeface="Arial" charset="0"/>
                <a:cs typeface="Arial" charset="0"/>
              </a:rPr>
            </a:br>
            <a:endParaRPr lang="en-US" altLang="en-US" b="1" dirty="0" smtClean="0">
              <a:latin typeface="Arial" charset="0"/>
              <a:cs typeface="Arial" charset="0"/>
            </a:endParaRPr>
          </a:p>
        </p:txBody>
      </p:sp>
      <p:sp>
        <p:nvSpPr>
          <p:cNvPr id="7" name="Subtitle 6"/>
          <p:cNvSpPr>
            <a:spLocks noGrp="1"/>
          </p:cNvSpPr>
          <p:nvPr>
            <p:ph type="subTitle" idx="1"/>
          </p:nvPr>
        </p:nvSpPr>
        <p:spPr>
          <a:xfrm>
            <a:off x="415925" y="4936134"/>
            <a:ext cx="8312150" cy="1796762"/>
          </a:xfrm>
        </p:spPr>
        <p:txBody>
          <a:bodyPr/>
          <a:lstStyle/>
          <a:p>
            <a:pPr>
              <a:defRPr/>
            </a:pPr>
            <a:r>
              <a:rPr lang="en-US" dirty="0"/>
              <a:t>Robert W. </a:t>
            </a:r>
            <a:r>
              <a:rPr lang="en-US" dirty="0" err="1"/>
              <a:t>Yeh</a:t>
            </a:r>
            <a:r>
              <a:rPr lang="en-US" dirty="0" smtClean="0"/>
              <a:t>, Eric A. </a:t>
            </a:r>
            <a:r>
              <a:rPr lang="en-US" dirty="0" err="1" smtClean="0"/>
              <a:t>Secemsky</a:t>
            </a:r>
            <a:r>
              <a:rPr lang="en-US" dirty="0" smtClean="0"/>
              <a:t>, </a:t>
            </a:r>
            <a:r>
              <a:rPr lang="en-US" dirty="0"/>
              <a:t>Dean J. Kereiakes, </a:t>
            </a:r>
            <a:r>
              <a:rPr lang="en-US" dirty="0" smtClean="0"/>
              <a:t> Sharon-Lise T. Normand, Anthony H. Gershlick, </a:t>
            </a:r>
            <a:r>
              <a:rPr lang="en-US" dirty="0"/>
              <a:t>David J. Cohen, </a:t>
            </a:r>
            <a:r>
              <a:rPr lang="en-US" dirty="0" smtClean="0"/>
              <a:t>John A. </a:t>
            </a:r>
            <a:r>
              <a:rPr lang="en-US" dirty="0" err="1" smtClean="0"/>
              <a:t>Spertus</a:t>
            </a:r>
            <a:r>
              <a:rPr lang="en-US" dirty="0" smtClean="0"/>
              <a:t>, </a:t>
            </a:r>
            <a:r>
              <a:rPr lang="en-US" dirty="0"/>
              <a:t>P. Gabriel Steg, </a:t>
            </a:r>
            <a:r>
              <a:rPr lang="en-US" dirty="0" smtClean="0"/>
              <a:t>Donald </a:t>
            </a:r>
            <a:r>
              <a:rPr lang="en-US" dirty="0"/>
              <a:t>E. Cutlip, </a:t>
            </a:r>
            <a:r>
              <a:rPr lang="en-US" dirty="0" smtClean="0"/>
              <a:t>Michael J. Rinaldi, </a:t>
            </a:r>
            <a:r>
              <a:rPr lang="en-US" dirty="0" err="1" smtClean="0"/>
              <a:t>Edoardo</a:t>
            </a:r>
            <a:r>
              <a:rPr lang="en-US" dirty="0" smtClean="0"/>
              <a:t> </a:t>
            </a:r>
            <a:r>
              <a:rPr lang="en-US" dirty="0" err="1" smtClean="0"/>
              <a:t>Camenzind</a:t>
            </a:r>
            <a:r>
              <a:rPr lang="en-US" dirty="0" smtClean="0"/>
              <a:t>, William Wijns, Patricia K. Apruzzese, Yang Song, Joseph </a:t>
            </a:r>
            <a:r>
              <a:rPr lang="en-US" dirty="0"/>
              <a:t>M. Massaro, </a:t>
            </a:r>
            <a:r>
              <a:rPr lang="en-US" dirty="0" smtClean="0"/>
              <a:t>and </a:t>
            </a:r>
            <a:r>
              <a:rPr lang="en-US" dirty="0"/>
              <a:t>Laura Mauri, </a:t>
            </a:r>
            <a:r>
              <a:rPr lang="en-US" dirty="0" smtClean="0"/>
              <a:t>for the Dual Antiplatelet </a:t>
            </a:r>
            <a:r>
              <a:rPr lang="en-US" dirty="0"/>
              <a:t>Therapy (DAPT) Study Investigators</a:t>
            </a:r>
          </a:p>
          <a:p>
            <a:pPr>
              <a:buFont typeface="Arial" pitchFamily="34" charset="0"/>
              <a:buNone/>
              <a:defRPr/>
            </a:pPr>
            <a:endParaRPr lang="en-US" dirty="0"/>
          </a:p>
        </p:txBody>
      </p:sp>
      <p:sp>
        <p:nvSpPr>
          <p:cNvPr id="2" name="TextBox 1"/>
          <p:cNvSpPr txBox="1"/>
          <p:nvPr/>
        </p:nvSpPr>
        <p:spPr>
          <a:xfrm>
            <a:off x="304800" y="3124200"/>
            <a:ext cx="8534400" cy="1938992"/>
          </a:xfrm>
          <a:prstGeom prst="rect">
            <a:avLst/>
          </a:prstGeom>
          <a:noFill/>
        </p:spPr>
        <p:txBody>
          <a:bodyPr>
            <a:spAutoFit/>
          </a:bodyPr>
          <a:lstStyle/>
          <a:p>
            <a:pPr algn="ctr" fontAlgn="auto">
              <a:spcBef>
                <a:spcPts val="0"/>
              </a:spcBef>
              <a:spcAft>
                <a:spcPts val="0"/>
              </a:spcAft>
              <a:defRPr/>
            </a:pPr>
            <a:r>
              <a:rPr lang="en-US" sz="2900" b="1" dirty="0">
                <a:solidFill>
                  <a:prstClr val="white"/>
                </a:solidFill>
                <a:latin typeface="Arial" panose="020B0604020202020204" pitchFamily="34" charset="0"/>
                <a:cs typeface="Arial" panose="020B0604020202020204" pitchFamily="34" charset="0"/>
              </a:rPr>
              <a:t>Individualizing Treatment Duration of Dual Antiplatelet Therapy after Percutaneous Coronary Intervention:  An Analysis from the DAPT Study</a:t>
            </a:r>
            <a:endParaRPr lang="en-US" sz="2900" dirty="0">
              <a:solidFill>
                <a:prstClr val="black"/>
              </a:solidFill>
              <a:latin typeface="Calibri"/>
              <a:cs typeface="+mn-cs"/>
            </a:endParaRPr>
          </a:p>
        </p:txBody>
      </p:sp>
      <p:sp>
        <p:nvSpPr>
          <p:cNvPr id="5" name="Rectangle 4"/>
          <p:cNvSpPr/>
          <p:nvPr/>
        </p:nvSpPr>
        <p:spPr>
          <a:xfrm>
            <a:off x="0" y="82294"/>
            <a:ext cx="6444208" cy="369332"/>
          </a:xfrm>
          <a:prstGeom prst="rect">
            <a:avLst/>
          </a:prstGeom>
        </p:spPr>
        <p:txBody>
          <a:bodyPr wrap="square">
            <a:spAutoFit/>
          </a:bodyPr>
          <a:lstStyle/>
          <a:p>
            <a:r>
              <a:rPr lang="en-US" dirty="0">
                <a:solidFill>
                  <a:srgbClr val="FF0000"/>
                </a:solidFill>
              </a:rPr>
              <a:t>Embargoed Until 10:45 a.m. ET, Tuesday, Nov. 10, 2015</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800600"/>
            <a:ext cx="6096000" cy="838200"/>
          </a:xfrm>
          <a:prstGeom prst="rect">
            <a:avLst/>
          </a:prstGeom>
          <a:pattFill prst="wdUpDiag">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0"/>
            <a:ext cx="5867400" cy="990600"/>
          </a:xfrm>
        </p:spPr>
        <p:txBody>
          <a:bodyPr/>
          <a:lstStyle/>
          <a:p>
            <a:r>
              <a:rPr lang="en-GB" sz="3200" b="1" dirty="0" smtClean="0">
                <a:solidFill>
                  <a:schemeClr val="tx2"/>
                </a:solidFill>
                <a:latin typeface="Arial" panose="020B0604020202020204" pitchFamily="34" charset="0"/>
                <a:cs typeface="Arial" panose="020B0604020202020204" pitchFamily="34" charset="0"/>
              </a:rPr>
              <a:t>Predictors of Net Treatment Effect</a:t>
            </a:r>
            <a:endParaRPr lang="en-US" sz="32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56833675"/>
              </p:ext>
            </p:extLst>
          </p:nvPr>
        </p:nvGraphicFramePr>
        <p:xfrm>
          <a:off x="1524000" y="1219200"/>
          <a:ext cx="6096000" cy="4413503"/>
        </p:xfrm>
        <a:graphic>
          <a:graphicData uri="http://schemas.openxmlformats.org/drawingml/2006/table">
            <a:tbl>
              <a:tblPr firstRow="1">
                <a:tableStyleId>{B301B821-A1FF-4177-AEE7-76D212191A09}</a:tableStyleId>
              </a:tblPr>
              <a:tblGrid>
                <a:gridCol w="2378279"/>
                <a:gridCol w="1812721"/>
                <a:gridCol w="1905000"/>
              </a:tblGrid>
              <a:tr h="1402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Characteristics</a:t>
                      </a:r>
                      <a:endParaRPr lang="en-US" sz="1600" b="1" dirty="0" smtClean="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a:r>
                        <a:rPr lang="en-US" sz="1600" baseline="0" dirty="0" smtClean="0">
                          <a:solidFill>
                            <a:srgbClr val="000000"/>
                          </a:solidFill>
                          <a:latin typeface="Arial" panose="020B0604020202020204" pitchFamily="34" charset="0"/>
                          <a:cs typeface="Arial" panose="020B0604020202020204" pitchFamily="34" charset="0"/>
                        </a:rPr>
                        <a:t>Impact on Net Treatment Effect</a:t>
                      </a:r>
                      <a:endParaRPr lang="en-US" sz="1600" dirty="0">
                        <a:solidFill>
                          <a:srgbClr val="000000"/>
                        </a:solidFill>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1">
                        <a:lumMod val="40000"/>
                        <a:lumOff val="60000"/>
                      </a:schemeClr>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a:t>
                      </a:r>
                      <a:r>
                        <a:rPr lang="en-US" sz="1600" baseline="0" dirty="0" smtClean="0">
                          <a:solidFill>
                            <a:schemeClr val="tx1"/>
                          </a:solidFill>
                          <a:latin typeface="Arial" panose="020B0604020202020204" pitchFamily="34" charset="0"/>
                          <a:cs typeface="Arial" panose="020B0604020202020204" pitchFamily="34" charset="0"/>
                        </a:rPr>
                        <a:t> of Variation Explained</a:t>
                      </a:r>
                      <a:endParaRPr lang="en-US" sz="1600" dirty="0">
                        <a:solidFill>
                          <a:schemeClr val="tx1"/>
                        </a:solidFill>
                        <a:latin typeface="Arial" panose="020B0604020202020204" pitchFamily="34" charset="0"/>
                        <a:cs typeface="Arial" panose="020B0604020202020204" pitchFamily="34" charset="0"/>
                      </a:endParaRPr>
                    </a:p>
                  </a:txBody>
                  <a:tcPr marL="68580" marR="68580" marT="0" marB="0"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solidFill>
                      <a:schemeClr val="accent1">
                        <a:lumMod val="40000"/>
                        <a:lumOff val="60000"/>
                      </a:schemeClr>
                    </a:solidFill>
                  </a:tcPr>
                </a:tc>
              </a:tr>
              <a:tr h="0">
                <a:tc>
                  <a:txBody>
                    <a:bodyPr/>
                    <a:lstStyle/>
                    <a:p>
                      <a:pPr marL="0" marR="0" algn="l">
                        <a:lnSpc>
                          <a:spcPct val="115000"/>
                        </a:lnSpc>
                        <a:spcBef>
                          <a:spcPts val="0"/>
                        </a:spcBef>
                        <a:spcAft>
                          <a:spcPts val="0"/>
                        </a:spcAft>
                      </a:pPr>
                      <a:r>
                        <a:rPr lang="en-US" sz="1600" dirty="0" smtClean="0">
                          <a:solidFill>
                            <a:schemeClr val="tx1"/>
                          </a:solidFill>
                          <a:effectLst/>
                          <a:latin typeface="Arial" panose="020B0604020202020204" pitchFamily="34" charset="0"/>
                          <a:ea typeface="MS Mincho"/>
                          <a:cs typeface="Arial" panose="020B0604020202020204" pitchFamily="34" charset="0"/>
                        </a:rPr>
                        <a:t>Age</a:t>
                      </a:r>
                      <a:r>
                        <a:rPr lang="en-US" sz="1600" baseline="0" dirty="0" smtClean="0">
                          <a:solidFill>
                            <a:schemeClr val="tx1"/>
                          </a:solidFill>
                          <a:effectLst/>
                          <a:latin typeface="Arial" panose="020B0604020202020204" pitchFamily="34" charset="0"/>
                          <a:ea typeface="MS Mincho"/>
                          <a:cs typeface="Arial" panose="020B0604020202020204" pitchFamily="34" charset="0"/>
                        </a:rPr>
                        <a:t> </a:t>
                      </a:r>
                      <a:r>
                        <a:rPr lang="en-US" sz="1600" b="0" baseline="0" dirty="0" smtClean="0">
                          <a:solidFill>
                            <a:schemeClr val="tx1"/>
                          </a:solidFill>
                          <a:effectLst/>
                          <a:latin typeface="Arial" panose="020B0604020202020204" pitchFamily="34" charset="0"/>
                          <a:cs typeface="Arial" panose="020B0604020202020204" pitchFamily="34" charset="0"/>
                        </a:rPr>
                        <a:t> </a:t>
                      </a:r>
                      <a:r>
                        <a:rPr lang="en-US" sz="1600" b="0" dirty="0" smtClean="0">
                          <a:solidFill>
                            <a:schemeClr val="tx1"/>
                          </a:solidFill>
                          <a:effectLst/>
                          <a:latin typeface="Arial" panose="020B0604020202020204" pitchFamily="34" charset="0"/>
                          <a:cs typeface="Arial" panose="020B0604020202020204" pitchFamily="34" charset="0"/>
                        </a:rPr>
                        <a:t>≥ 75       </a:t>
                      </a:r>
                    </a:p>
                    <a:p>
                      <a:pPr marL="0" marR="0" algn="l">
                        <a:lnSpc>
                          <a:spcPct val="115000"/>
                        </a:lnSpc>
                        <a:spcBef>
                          <a:spcPts val="0"/>
                        </a:spcBef>
                        <a:spcAft>
                          <a:spcPts val="0"/>
                        </a:spcAft>
                      </a:pPr>
                      <a:r>
                        <a:rPr lang="en-US" sz="1600" b="0" dirty="0" smtClean="0">
                          <a:solidFill>
                            <a:schemeClr val="tx1"/>
                          </a:solidFill>
                          <a:effectLst/>
                          <a:latin typeface="Arial" panose="020B0604020202020204" pitchFamily="34" charset="0"/>
                          <a:ea typeface="MS Mincho"/>
                          <a:cs typeface="Arial" panose="020B0604020202020204" pitchFamily="34" charset="0"/>
                        </a:rPr>
                        <a:t>Age</a:t>
                      </a:r>
                      <a:r>
                        <a:rPr lang="en-US" sz="1600" b="0" baseline="0" dirty="0" smtClean="0">
                          <a:solidFill>
                            <a:schemeClr val="tx1"/>
                          </a:solidFill>
                          <a:effectLst/>
                          <a:latin typeface="Arial" panose="020B0604020202020204" pitchFamily="34" charset="0"/>
                          <a:ea typeface="MS Mincho"/>
                          <a:cs typeface="Arial" panose="020B0604020202020204" pitchFamily="34" charset="0"/>
                        </a:rPr>
                        <a:t> 65 - &lt; 75 </a:t>
                      </a:r>
                    </a:p>
                    <a:p>
                      <a:pPr marL="0" marR="0" algn="l">
                        <a:lnSpc>
                          <a:spcPct val="115000"/>
                        </a:lnSpc>
                        <a:spcBef>
                          <a:spcPts val="0"/>
                        </a:spcBef>
                        <a:spcAft>
                          <a:spcPts val="0"/>
                        </a:spcAft>
                      </a:pPr>
                      <a:r>
                        <a:rPr lang="en-US" sz="1600" b="0" baseline="0" dirty="0" smtClean="0">
                          <a:solidFill>
                            <a:schemeClr val="tx1"/>
                          </a:solidFill>
                          <a:effectLst/>
                          <a:latin typeface="Arial" panose="020B0604020202020204" pitchFamily="34" charset="0"/>
                          <a:ea typeface="MS Mincho"/>
                          <a:cs typeface="Arial" panose="020B0604020202020204" pitchFamily="34" charset="0"/>
                        </a:rPr>
                        <a:t>Age &lt; 65    (reference)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-1.2%</a:t>
                      </a:r>
                    </a:p>
                    <a:p>
                      <a:pPr algn="ctr"/>
                      <a:r>
                        <a:rPr lang="en-US" sz="1600" dirty="0" smtClean="0">
                          <a:latin typeface="Arial" panose="020B0604020202020204" pitchFamily="34" charset="0"/>
                          <a:cs typeface="Arial" panose="020B0604020202020204" pitchFamily="34" charset="0"/>
                        </a:rPr>
                        <a:t>-0.5%</a:t>
                      </a:r>
                    </a:p>
                    <a:p>
                      <a:pPr algn="ct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6.0%</a:t>
                      </a:r>
                    </a:p>
                    <a:p>
                      <a:pPr algn="ctr"/>
                      <a:r>
                        <a:rPr lang="en-US" sz="1600" dirty="0" smtClean="0">
                          <a:latin typeface="Arial" panose="020B0604020202020204" pitchFamily="34" charset="0"/>
                          <a:cs typeface="Arial" panose="020B0604020202020204" pitchFamily="34" charset="0"/>
                        </a:rPr>
                        <a:t>2.1%</a:t>
                      </a:r>
                    </a:p>
                    <a:p>
                      <a:pPr algn="ct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US" sz="1600" dirty="0" smtClean="0">
                          <a:solidFill>
                            <a:schemeClr val="tx1"/>
                          </a:solidFill>
                          <a:effectLst/>
                          <a:latin typeface="Arial" panose="020B0604020202020204" pitchFamily="34" charset="0"/>
                          <a:ea typeface="MS Mincho"/>
                          <a:cs typeface="Arial" panose="020B0604020202020204" pitchFamily="34" charset="0"/>
                        </a:rPr>
                        <a:t>Prior PCI or MI</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1.1%</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14.6%</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Stent Diameter &lt; 3 mm</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0.9%</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10.1%</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CHF or LVEF &lt; 30%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1.9%</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9.9%</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MI </a:t>
                      </a:r>
                      <a:r>
                        <a:rPr lang="en-GB" sz="1600" dirty="0">
                          <a:solidFill>
                            <a:schemeClr val="tx1"/>
                          </a:solidFill>
                          <a:effectLst/>
                          <a:latin typeface="Arial" panose="020B0604020202020204" pitchFamily="34" charset="0"/>
                          <a:cs typeface="Arial" panose="020B0604020202020204" pitchFamily="34" charset="0"/>
                        </a:rPr>
                        <a:t>at Presentation</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9.6%</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Paclitaxel-Eluting Stent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1.0%</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8.8%</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Cigarette Smoker</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0.7%</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4.3%</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Diabetes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0.6%</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4.3%</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Vein Graft PCI</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1.6%</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c>
                  <a:txBody>
                    <a:bodyPr/>
                    <a:lstStyle/>
                    <a:p>
                      <a:pPr algn="ctr"/>
                      <a:r>
                        <a:rPr lang="en-US" sz="1600" dirty="0" smtClean="0">
                          <a:latin typeface="Arial" panose="020B0604020202020204" pitchFamily="34" charset="0"/>
                          <a:cs typeface="Arial" panose="020B0604020202020204" pitchFamily="34" charset="0"/>
                        </a:rPr>
                        <a:t>3.7%</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Hypertension</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indent="0" algn="ctr">
                        <a:buFontTx/>
                        <a:buNone/>
                      </a:pPr>
                      <a:r>
                        <a:rPr lang="en-US" sz="1600" dirty="0" smtClean="0">
                          <a:latin typeface="Arial" panose="020B0604020202020204" pitchFamily="34" charset="0"/>
                          <a:cs typeface="Arial" panose="020B0604020202020204" pitchFamily="34" charset="0"/>
                        </a:rPr>
                        <a:t>0.2%</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c>
                  <a:txBody>
                    <a:bodyPr/>
                    <a:lstStyle/>
                    <a:p>
                      <a:pPr algn="ctr"/>
                      <a:r>
                        <a:rPr lang="en-US" sz="1600" dirty="0" smtClean="0">
                          <a:latin typeface="Arial" panose="020B0604020202020204" pitchFamily="34" charset="0"/>
                          <a:cs typeface="Arial" panose="020B0604020202020204" pitchFamily="34" charset="0"/>
                        </a:rPr>
                        <a:t>0.4%</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Renal Insufficiency</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indent="0" algn="ctr">
                        <a:buFontTx/>
                        <a:buNone/>
                      </a:pPr>
                      <a:r>
                        <a:rPr lang="en-US" sz="1600" dirty="0" smtClean="0">
                          <a:latin typeface="Arial" panose="020B0604020202020204" pitchFamily="34" charset="0"/>
                          <a:cs typeface="Arial" panose="020B0604020202020204" pitchFamily="34" charset="0"/>
                        </a:rPr>
                        <a:t>0.4%</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c>
                  <a:txBody>
                    <a:bodyPr/>
                    <a:lstStyle/>
                    <a:p>
                      <a:pPr algn="ctr"/>
                      <a:r>
                        <a:rPr lang="en-US" sz="1600" dirty="0" smtClean="0">
                          <a:latin typeface="Arial" panose="020B0604020202020204" pitchFamily="34" charset="0"/>
                          <a:cs typeface="Arial" panose="020B0604020202020204" pitchFamily="34" charset="0"/>
                        </a:rPr>
                        <a:t>0.3%</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r>
              <a:tr h="0">
                <a:tc>
                  <a:txBody>
                    <a:bodyPr/>
                    <a:lstStyle/>
                    <a:p>
                      <a:pPr marL="0" marR="0">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PAD</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marL="0" indent="0" algn="ctr">
                        <a:buFontTx/>
                        <a:buNone/>
                      </a:pPr>
                      <a:r>
                        <a:rPr lang="en-US" sz="1600" dirty="0" smtClean="0">
                          <a:latin typeface="Arial" panose="020B0604020202020204" pitchFamily="34" charset="0"/>
                          <a:cs typeface="Arial" panose="020B0604020202020204" pitchFamily="34" charset="0"/>
                        </a:rPr>
                        <a:t>-0.1%</a:t>
                      </a:r>
                      <a:endParaRPr lang="en-US" sz="16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c>
                  <a:txBody>
                    <a:bodyPr/>
                    <a:lstStyle/>
                    <a:p>
                      <a:pPr algn="ctr"/>
                      <a:r>
                        <a:rPr lang="en-US" sz="1600" dirty="0" smtClean="0">
                          <a:latin typeface="Arial" panose="020B0604020202020204" pitchFamily="34" charset="0"/>
                          <a:cs typeface="Arial" panose="020B0604020202020204" pitchFamily="34" charset="0"/>
                        </a:rPr>
                        <a:t>0.04%</a:t>
                      </a:r>
                    </a:p>
                  </a:txBody>
                  <a:tcPr marL="68580" marR="68580" marT="0" marB="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noFill/>
                  </a:tcPr>
                </a:tc>
              </a:tr>
            </a:tbl>
          </a:graphicData>
        </a:graphic>
      </p:graphicFrame>
      <p:sp>
        <p:nvSpPr>
          <p:cNvPr id="11" name="Rounded Rectangle 10"/>
          <p:cNvSpPr/>
          <p:nvPr/>
        </p:nvSpPr>
        <p:spPr>
          <a:xfrm>
            <a:off x="4216400" y="4800600"/>
            <a:ext cx="3022600" cy="8382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p:cNvSpPr txBox="1"/>
          <p:nvPr/>
        </p:nvSpPr>
        <p:spPr>
          <a:xfrm>
            <a:off x="76200" y="1752600"/>
            <a:ext cx="1108296" cy="584776"/>
          </a:xfrm>
          <a:prstGeom prst="rect">
            <a:avLst/>
          </a:prstGeom>
          <a:noFill/>
        </p:spPr>
        <p:txBody>
          <a:bodyPr wrap="none" rtlCol="0">
            <a:spAutoFit/>
          </a:bodyPr>
          <a:lstStyle/>
          <a:p>
            <a:r>
              <a:rPr lang="en-US" sz="1600" dirty="0" smtClean="0"/>
              <a:t>Bleeding</a:t>
            </a:r>
          </a:p>
          <a:p>
            <a:r>
              <a:rPr lang="en-US" sz="1600" dirty="0" smtClean="0"/>
              <a:t>Predictors</a:t>
            </a:r>
          </a:p>
        </p:txBody>
      </p:sp>
      <p:sp>
        <p:nvSpPr>
          <p:cNvPr id="12" name="TextBox 11"/>
          <p:cNvSpPr txBox="1"/>
          <p:nvPr/>
        </p:nvSpPr>
        <p:spPr>
          <a:xfrm>
            <a:off x="76200" y="3259667"/>
            <a:ext cx="1108296" cy="584776"/>
          </a:xfrm>
          <a:prstGeom prst="rect">
            <a:avLst/>
          </a:prstGeom>
          <a:noFill/>
        </p:spPr>
        <p:txBody>
          <a:bodyPr wrap="none" rtlCol="0">
            <a:spAutoFit/>
          </a:bodyPr>
          <a:lstStyle/>
          <a:p>
            <a:r>
              <a:rPr lang="en-US" sz="1600" dirty="0" smtClean="0"/>
              <a:t>Ischemia</a:t>
            </a:r>
          </a:p>
          <a:p>
            <a:r>
              <a:rPr lang="en-US" sz="1600" dirty="0" smtClean="0"/>
              <a:t>Predictors</a:t>
            </a:r>
            <a:endParaRPr lang="en-US" sz="1600" dirty="0"/>
          </a:p>
        </p:txBody>
      </p:sp>
      <p:sp>
        <p:nvSpPr>
          <p:cNvPr id="13" name="TextBox 12"/>
          <p:cNvSpPr txBox="1"/>
          <p:nvPr/>
        </p:nvSpPr>
        <p:spPr>
          <a:xfrm>
            <a:off x="76219" y="4648200"/>
            <a:ext cx="1108296" cy="1077218"/>
          </a:xfrm>
          <a:prstGeom prst="rect">
            <a:avLst/>
          </a:prstGeom>
          <a:noFill/>
        </p:spPr>
        <p:txBody>
          <a:bodyPr wrap="none" rtlCol="0">
            <a:spAutoFit/>
          </a:bodyPr>
          <a:lstStyle/>
          <a:p>
            <a:pPr algn="ctr"/>
            <a:r>
              <a:rPr lang="en-US" sz="1600" dirty="0" smtClean="0"/>
              <a:t>Bleeding</a:t>
            </a:r>
          </a:p>
          <a:p>
            <a:pPr algn="ctr"/>
            <a:r>
              <a:rPr lang="en-US" sz="1600" dirty="0" smtClean="0"/>
              <a:t>and </a:t>
            </a:r>
          </a:p>
          <a:p>
            <a:pPr algn="ctr"/>
            <a:r>
              <a:rPr lang="en-US" sz="1600" dirty="0" smtClean="0"/>
              <a:t>Ischemia</a:t>
            </a:r>
          </a:p>
          <a:p>
            <a:pPr algn="ctr"/>
            <a:r>
              <a:rPr lang="en-US" sz="1600" dirty="0" smtClean="0"/>
              <a:t>Predictors</a:t>
            </a:r>
            <a:endParaRPr lang="en-US" sz="1600" dirty="0"/>
          </a:p>
        </p:txBody>
      </p:sp>
      <p:sp>
        <p:nvSpPr>
          <p:cNvPr id="9" name="Left Bracket 8"/>
          <p:cNvSpPr/>
          <p:nvPr/>
        </p:nvSpPr>
        <p:spPr>
          <a:xfrm>
            <a:off x="1219201" y="1676400"/>
            <a:ext cx="228600" cy="8382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ket 13"/>
          <p:cNvSpPr/>
          <p:nvPr/>
        </p:nvSpPr>
        <p:spPr>
          <a:xfrm>
            <a:off x="1219201" y="2565400"/>
            <a:ext cx="228600" cy="21590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ket 14"/>
          <p:cNvSpPr/>
          <p:nvPr/>
        </p:nvSpPr>
        <p:spPr>
          <a:xfrm>
            <a:off x="1219201" y="4775200"/>
            <a:ext cx="228600" cy="8382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389467" y="29548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659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chemeClr val="tx2"/>
                </a:solidFill>
                <a:latin typeface="Arial" panose="020B0604020202020204" pitchFamily="34" charset="0"/>
                <a:cs typeface="Arial" panose="020B0604020202020204" pitchFamily="34" charset="0"/>
              </a:rPr>
              <a:t>The DAPT </a:t>
            </a:r>
            <a:r>
              <a:rPr lang="en-GB" sz="3600" b="1" dirty="0" smtClean="0">
                <a:solidFill>
                  <a:schemeClr val="tx2"/>
                </a:solidFill>
                <a:latin typeface="Arial" panose="020B0604020202020204" pitchFamily="34" charset="0"/>
                <a:cs typeface="Arial" panose="020B0604020202020204" pitchFamily="34" charset="0"/>
              </a:rPr>
              <a:t>Score</a:t>
            </a:r>
            <a:endParaRPr lang="en-US" sz="3600"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11</a:t>
            </a:fld>
            <a:endParaRPr lang="en-US" dirty="0"/>
          </a:p>
        </p:txBody>
      </p:sp>
      <p:graphicFrame>
        <p:nvGraphicFramePr>
          <p:cNvPr id="3" name="Chart 2"/>
          <p:cNvGraphicFramePr/>
          <p:nvPr>
            <p:extLst>
              <p:ext uri="{D42A27DB-BD31-4B8C-83A1-F6EECF244321}">
                <p14:modId xmlns:p14="http://schemas.microsoft.com/office/powerpoint/2010/main" val="1923932445"/>
              </p:ext>
            </p:extLst>
          </p:nvPr>
        </p:nvGraphicFramePr>
        <p:xfrm>
          <a:off x="3962400" y="1905000"/>
          <a:ext cx="50292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34462769"/>
              </p:ext>
            </p:extLst>
          </p:nvPr>
        </p:nvGraphicFramePr>
        <p:xfrm>
          <a:off x="228600" y="1143000"/>
          <a:ext cx="3581400" cy="5293671"/>
        </p:xfrm>
        <a:graphic>
          <a:graphicData uri="http://schemas.openxmlformats.org/drawingml/2006/table">
            <a:tbl>
              <a:tblPr firstRow="1" firstCol="1" bandRow="1">
                <a:tableStyleId>{5C22544A-7EE6-4342-B048-85BDC9FD1C3A}</a:tableStyleId>
              </a:tblPr>
              <a:tblGrid>
                <a:gridCol w="2743200"/>
                <a:gridCol w="838200"/>
              </a:tblGrid>
              <a:tr h="363537">
                <a:tc>
                  <a:txBody>
                    <a:bodyPr/>
                    <a:lstStyle/>
                    <a:p>
                      <a:pPr marL="0" marR="0">
                        <a:spcBef>
                          <a:spcPts val="0"/>
                        </a:spcBef>
                        <a:spcAft>
                          <a:spcPts val="0"/>
                        </a:spcAft>
                      </a:pPr>
                      <a:r>
                        <a:rPr lang="en-US" sz="1800" b="1" dirty="0" smtClean="0">
                          <a:solidFill>
                            <a:schemeClr val="tx1"/>
                          </a:solidFill>
                          <a:effectLst/>
                          <a:latin typeface="Arial" panose="020B0604020202020204" pitchFamily="34" charset="0"/>
                          <a:ea typeface="Calibri"/>
                          <a:cs typeface="Arial" panose="020B0604020202020204" pitchFamily="34" charset="0"/>
                        </a:rPr>
                        <a:t>Variable</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1" dirty="0" smtClean="0">
                          <a:solidFill>
                            <a:schemeClr val="tx1"/>
                          </a:solidFill>
                          <a:effectLst/>
                          <a:latin typeface="Arial" panose="020B0604020202020204" pitchFamily="34" charset="0"/>
                          <a:ea typeface="Calibri"/>
                          <a:cs typeface="Arial" panose="020B0604020202020204" pitchFamily="34" charset="0"/>
                        </a:rPr>
                        <a:t>Points</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a:spcBef>
                          <a:spcPts val="0"/>
                        </a:spcBef>
                        <a:spcAft>
                          <a:spcPts val="0"/>
                        </a:spcAft>
                      </a:pPr>
                      <a:r>
                        <a:rPr lang="en-US" sz="1800" b="1" dirty="0" smtClean="0">
                          <a:solidFill>
                            <a:schemeClr val="tx1"/>
                          </a:solidFill>
                          <a:effectLst/>
                          <a:latin typeface="Arial" panose="020B0604020202020204" pitchFamily="34" charset="0"/>
                          <a:ea typeface="Calibri"/>
                          <a:cs typeface="Arial" panose="020B0604020202020204" pitchFamily="34" charset="0"/>
                        </a:rPr>
                        <a:t>Patient Characteristic</a:t>
                      </a: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ea typeface="Calibri"/>
                          <a:cs typeface="Arial" panose="020B0604020202020204" pitchFamily="34" charset="0"/>
                        </a:rPr>
                        <a:t>Age</a:t>
                      </a: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chemeClr val="tx1"/>
                          </a:solidFill>
                          <a:effectLst/>
                          <a:latin typeface="Arial" panose="020B0604020202020204" pitchFamily="34" charset="0"/>
                          <a:cs typeface="Arial" panose="020B0604020202020204" pitchFamily="34" charset="0"/>
                        </a:rPr>
                        <a:t>     </a:t>
                      </a:r>
                      <a:r>
                        <a:rPr lang="en-US" sz="1800" b="0" dirty="0" smtClean="0">
                          <a:solidFill>
                            <a:schemeClr val="tx1"/>
                          </a:solidFill>
                          <a:effectLst/>
                          <a:latin typeface="Arial" panose="020B0604020202020204" pitchFamily="34" charset="0"/>
                          <a:cs typeface="Arial" panose="020B0604020202020204" pitchFamily="34" charset="0"/>
                        </a:rPr>
                        <a:t>≥ 75</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-2</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a:spcBef>
                          <a:spcPts val="0"/>
                        </a:spcBef>
                        <a:spcAft>
                          <a:spcPts val="0"/>
                        </a:spcAft>
                      </a:pPr>
                      <a:r>
                        <a:rPr lang="en-US" sz="1800" b="0" dirty="0" smtClean="0">
                          <a:solidFill>
                            <a:schemeClr val="tx1"/>
                          </a:solidFill>
                          <a:effectLst/>
                          <a:latin typeface="Arial" panose="020B0604020202020204" pitchFamily="34" charset="0"/>
                          <a:cs typeface="Arial" panose="020B0604020202020204" pitchFamily="34" charset="0"/>
                        </a:rPr>
                        <a:t>     65 - &lt;75</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anose="020B0604020202020204" pitchFamily="34" charset="0"/>
                        </a:rPr>
                        <a:t>     &lt; 65</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0</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Diabetes Mellitus</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Current Cigarette</a:t>
                      </a:r>
                      <a:r>
                        <a:rPr lang="en-US" sz="1800" b="0" baseline="0" dirty="0" smtClean="0">
                          <a:solidFill>
                            <a:schemeClr val="tx1"/>
                          </a:solidFill>
                          <a:effectLst/>
                          <a:latin typeface="Arial" panose="020B0604020202020204" pitchFamily="34" charset="0"/>
                          <a:cs typeface="Arial" panose="020B0604020202020204" pitchFamily="34" charset="0"/>
                        </a:rPr>
                        <a:t> </a:t>
                      </a:r>
                      <a:r>
                        <a:rPr lang="en-US" sz="1800" b="0" dirty="0" smtClean="0">
                          <a:solidFill>
                            <a:schemeClr val="tx1"/>
                          </a:solidFill>
                          <a:effectLst/>
                          <a:latin typeface="Arial" panose="020B0604020202020204" pitchFamily="34" charset="0"/>
                          <a:cs typeface="Arial" panose="020B0604020202020204" pitchFamily="34" charset="0"/>
                        </a:rPr>
                        <a:t>Smoker</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Prior</a:t>
                      </a:r>
                      <a:r>
                        <a:rPr lang="en-US" sz="1800" b="0" baseline="0" dirty="0" smtClean="0">
                          <a:solidFill>
                            <a:schemeClr val="tx1"/>
                          </a:solidFill>
                          <a:effectLst/>
                          <a:latin typeface="Arial" panose="020B0604020202020204" pitchFamily="34" charset="0"/>
                          <a:cs typeface="Arial" panose="020B0604020202020204" pitchFamily="34" charset="0"/>
                        </a:rPr>
                        <a:t> </a:t>
                      </a:r>
                      <a:r>
                        <a:rPr lang="en-US" sz="1800" b="0" dirty="0" smtClean="0">
                          <a:solidFill>
                            <a:schemeClr val="tx1"/>
                          </a:solidFill>
                          <a:effectLst/>
                          <a:latin typeface="Arial" panose="020B0604020202020204" pitchFamily="34" charset="0"/>
                          <a:cs typeface="Arial" panose="020B0604020202020204" pitchFamily="34" charset="0"/>
                        </a:rPr>
                        <a:t>PCI or Prior MI</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CHF or LVEF &lt; 30%</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2</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effectLst/>
                          <a:latin typeface="Arial" panose="020B0604020202020204" pitchFamily="34" charset="0"/>
                          <a:ea typeface="Calibri"/>
                          <a:cs typeface="Arial" panose="020B0604020202020204" pitchFamily="34" charset="0"/>
                        </a:rPr>
                        <a:t>Index Procedure Characteristic</a:t>
                      </a: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endParaRPr lang="en-US" sz="1800" b="1"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MI at Presentation</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Vein Graft PCI </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2</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latin typeface="Arial" panose="020B0604020202020204" pitchFamily="34" charset="0"/>
                          <a:cs typeface="Arial" panose="020B0604020202020204" pitchFamily="34" charset="0"/>
                        </a:rPr>
                        <a:t>Stent Diameter &lt; 3mm</a:t>
                      </a:r>
                      <a:endParaRPr lang="en-US" sz="18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c>
                  <a:txBody>
                    <a:bodyPr/>
                    <a:lstStyle/>
                    <a:p>
                      <a:pPr marL="0" marR="0" algn="l">
                        <a:spcBef>
                          <a:spcPts val="0"/>
                        </a:spcBef>
                        <a:spcAft>
                          <a:spcPts val="0"/>
                        </a:spcAft>
                      </a:pPr>
                      <a:r>
                        <a:rPr lang="en-US" sz="1800" b="0" dirty="0" smtClean="0">
                          <a:solidFill>
                            <a:schemeClr val="tx1"/>
                          </a:solidFill>
                          <a:effectLst/>
                          <a:latin typeface="Arial" panose="020B0604020202020204" pitchFamily="34" charset="0"/>
                          <a:ea typeface="Calibri"/>
                          <a:cs typeface="Arial" panose="020B0604020202020204" pitchFamily="34" charset="0"/>
                        </a:rPr>
                        <a:t>1</a:t>
                      </a:r>
                      <a:endParaRPr lang="en-US" sz="18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tcPr>
                </a:tc>
              </a:tr>
            </a:tbl>
          </a:graphicData>
        </a:graphic>
      </p:graphicFrame>
      <p:sp>
        <p:nvSpPr>
          <p:cNvPr id="4" name="TextBox 3"/>
          <p:cNvSpPr txBox="1"/>
          <p:nvPr/>
        </p:nvSpPr>
        <p:spPr>
          <a:xfrm>
            <a:off x="4267200" y="1219200"/>
            <a:ext cx="4660250" cy="646331"/>
          </a:xfrm>
          <a:prstGeom prst="rect">
            <a:avLst/>
          </a:prstGeom>
          <a:noFill/>
        </p:spPr>
        <p:txBody>
          <a:bodyPr wrap="none" rtlCol="0">
            <a:spAutoFit/>
          </a:bodyPr>
          <a:lstStyle/>
          <a:p>
            <a:r>
              <a:rPr lang="en-US" b="1" dirty="0" smtClean="0"/>
              <a:t>Distribution of DAPT Scores among all </a:t>
            </a:r>
          </a:p>
          <a:p>
            <a:r>
              <a:rPr lang="en-US" b="1" dirty="0"/>
              <a:t>r</a:t>
            </a:r>
            <a:r>
              <a:rPr lang="en-US" b="1" dirty="0" smtClean="0"/>
              <a:t>andomized subjects in the DAPT Study</a:t>
            </a:r>
          </a:p>
        </p:txBody>
      </p:sp>
    </p:spTree>
    <p:extLst>
      <p:ext uri="{BB962C8B-B14F-4D97-AF65-F5344CB8AC3E}">
        <p14:creationId xmlns:p14="http://schemas.microsoft.com/office/powerpoint/2010/main" val="311639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38200" y="1066800"/>
            <a:ext cx="72390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 name="Slide Number Placeholder 4"/>
          <p:cNvSpPr>
            <a:spLocks noGrp="1"/>
          </p:cNvSpPr>
          <p:nvPr>
            <p:ph type="sldNum" sz="quarter" idx="12"/>
          </p:nvPr>
        </p:nvSpPr>
        <p:spPr>
          <a:xfrm>
            <a:off x="7010400" y="6705600"/>
            <a:ext cx="2133600" cy="152400"/>
          </a:xfrm>
        </p:spPr>
        <p:txBody>
          <a:bodyPr/>
          <a:lstStyle/>
          <a:p>
            <a:pPr>
              <a:defRPr/>
            </a:pPr>
            <a:fld id="{A5A2FC5B-AA30-48AE-A899-C193B7C62746}" type="slidenum">
              <a:rPr lang="en-US" smtClean="0"/>
              <a:pPr>
                <a:defRPr/>
              </a:pPr>
              <a:t>12</a:t>
            </a:fld>
            <a:endParaRPr lang="en-US" dirty="0"/>
          </a:p>
        </p:txBody>
      </p:sp>
      <p:sp>
        <p:nvSpPr>
          <p:cNvPr id="10" name="TextBox 9"/>
          <p:cNvSpPr txBox="1"/>
          <p:nvPr/>
        </p:nvSpPr>
        <p:spPr>
          <a:xfrm>
            <a:off x="6689197" y="2578100"/>
            <a:ext cx="1769003" cy="292388"/>
          </a:xfrm>
          <a:prstGeom prst="rect">
            <a:avLst/>
          </a:prstGeom>
          <a:noFill/>
        </p:spPr>
        <p:txBody>
          <a:bodyPr wrap="none" rtlCol="0">
            <a:spAutoFit/>
          </a:bodyPr>
          <a:lstStyle/>
          <a:p>
            <a:r>
              <a:rPr lang="en-US" sz="1300" b="1" dirty="0" smtClean="0"/>
              <a:t>Q1     Q2     Q3    Q4</a:t>
            </a:r>
            <a:endParaRPr lang="en-US" sz="1300" b="1" dirty="0"/>
          </a:p>
        </p:txBody>
      </p:sp>
      <p:sp>
        <p:nvSpPr>
          <p:cNvPr id="11" name="TextBox 10"/>
          <p:cNvSpPr txBox="1"/>
          <p:nvPr/>
        </p:nvSpPr>
        <p:spPr>
          <a:xfrm>
            <a:off x="4310594" y="2578100"/>
            <a:ext cx="1769003" cy="292388"/>
          </a:xfrm>
          <a:prstGeom prst="rect">
            <a:avLst/>
          </a:prstGeom>
          <a:noFill/>
        </p:spPr>
        <p:txBody>
          <a:bodyPr wrap="none" rtlCol="0">
            <a:spAutoFit/>
          </a:bodyPr>
          <a:lstStyle/>
          <a:p>
            <a:r>
              <a:rPr lang="en-US" sz="1300" b="1" dirty="0" smtClean="0"/>
              <a:t>Q1     Q2     Q3    Q4</a:t>
            </a:r>
            <a:endParaRPr lang="en-US" sz="1300" b="1" dirty="0"/>
          </a:p>
        </p:txBody>
      </p:sp>
      <p:sp>
        <p:nvSpPr>
          <p:cNvPr id="12" name="TextBox 11"/>
          <p:cNvSpPr txBox="1"/>
          <p:nvPr/>
        </p:nvSpPr>
        <p:spPr>
          <a:xfrm>
            <a:off x="1897594" y="2578100"/>
            <a:ext cx="1769003" cy="292388"/>
          </a:xfrm>
          <a:prstGeom prst="rect">
            <a:avLst/>
          </a:prstGeom>
          <a:noFill/>
        </p:spPr>
        <p:txBody>
          <a:bodyPr wrap="none" rtlCol="0">
            <a:spAutoFit/>
          </a:bodyPr>
          <a:lstStyle/>
          <a:p>
            <a:r>
              <a:rPr lang="en-US" sz="1300" b="1" dirty="0" smtClean="0"/>
              <a:t>Q1     Q2     Q3    Q4</a:t>
            </a:r>
            <a:endParaRPr lang="en-US" sz="1300" b="1" dirty="0"/>
          </a:p>
        </p:txBody>
      </p:sp>
      <p:sp>
        <p:nvSpPr>
          <p:cNvPr id="13" name="Title 1"/>
          <p:cNvSpPr>
            <a:spLocks noGrp="1"/>
          </p:cNvSpPr>
          <p:nvPr>
            <p:ph type="title"/>
          </p:nvPr>
        </p:nvSpPr>
        <p:spPr>
          <a:xfrm>
            <a:off x="0" y="0"/>
            <a:ext cx="6781800" cy="990600"/>
          </a:xfrm>
        </p:spPr>
        <p:txBody>
          <a:bodyPr/>
          <a:lstStyle/>
          <a:p>
            <a:r>
              <a:rPr lang="en-US" sz="2000" b="1" dirty="0" smtClean="0">
                <a:solidFill>
                  <a:schemeClr val="tx2"/>
                </a:solidFill>
                <a:latin typeface="Arial"/>
                <a:cs typeface="Arial"/>
              </a:rPr>
              <a:t>Continued </a:t>
            </a:r>
            <a:r>
              <a:rPr lang="en-US" sz="2000" b="1" dirty="0" err="1" smtClean="0">
                <a:solidFill>
                  <a:schemeClr val="tx2"/>
                </a:solidFill>
                <a:latin typeface="Arial"/>
                <a:cs typeface="Arial"/>
              </a:rPr>
              <a:t>Thienopyridine</a:t>
            </a:r>
            <a:r>
              <a:rPr lang="en-US" sz="2000" b="1" dirty="0" smtClean="0">
                <a:solidFill>
                  <a:schemeClr val="tx2"/>
                </a:solidFill>
                <a:latin typeface="Arial"/>
                <a:cs typeface="Arial"/>
              </a:rPr>
              <a:t> vs. Placebo </a:t>
            </a:r>
            <a:br>
              <a:rPr lang="en-US" sz="2000" b="1" dirty="0" smtClean="0">
                <a:solidFill>
                  <a:schemeClr val="tx2"/>
                </a:solidFill>
                <a:latin typeface="Arial"/>
                <a:cs typeface="Arial"/>
              </a:rPr>
            </a:br>
            <a:r>
              <a:rPr lang="en-US" sz="2000" b="1" dirty="0" smtClean="0">
                <a:solidFill>
                  <a:schemeClr val="tx2"/>
                </a:solidFill>
                <a:latin typeface="Arial"/>
                <a:cs typeface="Arial"/>
              </a:rPr>
              <a:t>Treatment Effect by DAPT Score Quartile </a:t>
            </a:r>
            <a:br>
              <a:rPr lang="en-US" sz="2000" b="1" dirty="0" smtClean="0">
                <a:solidFill>
                  <a:schemeClr val="tx2"/>
                </a:solidFill>
                <a:latin typeface="Arial"/>
                <a:cs typeface="Arial"/>
              </a:rPr>
            </a:br>
            <a:r>
              <a:rPr lang="en-US" sz="2000" b="1" dirty="0" smtClean="0">
                <a:solidFill>
                  <a:schemeClr val="tx2"/>
                </a:solidFill>
                <a:latin typeface="Arial"/>
                <a:cs typeface="Arial"/>
              </a:rPr>
              <a:t>(N  = 11,648)</a:t>
            </a:r>
            <a:endParaRPr lang="en-US" sz="2000" b="1" dirty="0">
              <a:solidFill>
                <a:schemeClr val="tx2"/>
              </a:solidFill>
              <a:latin typeface="Arial"/>
              <a:cs typeface="Arial"/>
            </a:endParaRPr>
          </a:p>
        </p:txBody>
      </p:sp>
      <p:graphicFrame>
        <p:nvGraphicFramePr>
          <p:cNvPr id="9" name="Chart 8"/>
          <p:cNvGraphicFramePr>
            <a:graphicFrameLocks/>
          </p:cNvGraphicFramePr>
          <p:nvPr>
            <p:extLst>
              <p:ext uri="{D42A27DB-BD31-4B8C-83A1-F6EECF244321}">
                <p14:modId xmlns:p14="http://schemas.microsoft.com/office/powerpoint/2010/main" val="3847930492"/>
              </p:ext>
            </p:extLst>
          </p:nvPr>
        </p:nvGraphicFramePr>
        <p:xfrm>
          <a:off x="711200" y="1793806"/>
          <a:ext cx="8229600" cy="4907560"/>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519767" y="4249208"/>
            <a:ext cx="7315200"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7877" y="2005025"/>
            <a:ext cx="738664" cy="4535475"/>
          </a:xfrm>
          <a:prstGeom prst="rect">
            <a:avLst/>
          </a:prstGeom>
          <a:noFill/>
        </p:spPr>
        <p:txBody>
          <a:bodyPr vert="vert270" wrap="square" rtlCol="0">
            <a:spAutoFit/>
          </a:bodyPr>
          <a:lstStyle/>
          <a:p>
            <a:pPr algn="ctr"/>
            <a:r>
              <a:rPr lang="en-US" b="1" dirty="0" smtClean="0">
                <a:latin typeface="+mn-lt"/>
              </a:rPr>
              <a:t>Risk Difference (Continued Thienopyridine – Placebo</a:t>
            </a:r>
            <a:r>
              <a:rPr lang="en-US" b="1" dirty="0">
                <a:latin typeface="+mn-lt"/>
              </a:rPr>
              <a:t>), </a:t>
            </a:r>
            <a:r>
              <a:rPr lang="en-US" b="1" dirty="0" smtClean="0">
                <a:latin typeface="+mn-lt"/>
              </a:rPr>
              <a:t>12-30M</a:t>
            </a:r>
            <a:endParaRPr lang="en-US" b="1" dirty="0">
              <a:latin typeface="+mn-lt"/>
            </a:endParaRPr>
          </a:p>
        </p:txBody>
      </p:sp>
      <p:sp>
        <p:nvSpPr>
          <p:cNvPr id="6" name="TextBox 5"/>
          <p:cNvSpPr txBox="1"/>
          <p:nvPr/>
        </p:nvSpPr>
        <p:spPr>
          <a:xfrm>
            <a:off x="1197190" y="1066800"/>
            <a:ext cx="2833603" cy="369332"/>
          </a:xfrm>
          <a:prstGeom prst="rect">
            <a:avLst/>
          </a:prstGeom>
          <a:noFill/>
        </p:spPr>
        <p:txBody>
          <a:bodyPr wrap="none" rtlCol="0">
            <a:spAutoFit/>
          </a:bodyPr>
          <a:lstStyle/>
          <a:p>
            <a:r>
              <a:rPr lang="en-US" b="1" dirty="0" smtClean="0">
                <a:solidFill>
                  <a:schemeClr val="bg1"/>
                </a:solidFill>
              </a:rPr>
              <a:t>Q1 = DAPT Score -2 to 0</a:t>
            </a:r>
            <a:endParaRPr lang="en-US" b="1" dirty="0">
              <a:solidFill>
                <a:schemeClr val="bg1"/>
              </a:solidFill>
            </a:endParaRPr>
          </a:p>
        </p:txBody>
      </p:sp>
      <p:sp>
        <p:nvSpPr>
          <p:cNvPr id="33" name="TextBox 32"/>
          <p:cNvSpPr txBox="1"/>
          <p:nvPr/>
        </p:nvSpPr>
        <p:spPr>
          <a:xfrm>
            <a:off x="1197190" y="1435100"/>
            <a:ext cx="2282220" cy="369332"/>
          </a:xfrm>
          <a:prstGeom prst="rect">
            <a:avLst/>
          </a:prstGeom>
          <a:noFill/>
        </p:spPr>
        <p:txBody>
          <a:bodyPr wrap="none" rtlCol="0">
            <a:spAutoFit/>
          </a:bodyPr>
          <a:lstStyle/>
          <a:p>
            <a:r>
              <a:rPr lang="en-US" b="1" dirty="0" smtClean="0">
                <a:solidFill>
                  <a:schemeClr val="bg1"/>
                </a:solidFill>
              </a:rPr>
              <a:t>Q2 = DAPT Score 1</a:t>
            </a:r>
            <a:endParaRPr lang="en-US" b="1" dirty="0">
              <a:solidFill>
                <a:schemeClr val="bg1"/>
              </a:solidFill>
            </a:endParaRPr>
          </a:p>
        </p:txBody>
      </p:sp>
      <p:sp>
        <p:nvSpPr>
          <p:cNvPr id="34" name="TextBox 33"/>
          <p:cNvSpPr txBox="1"/>
          <p:nvPr/>
        </p:nvSpPr>
        <p:spPr>
          <a:xfrm>
            <a:off x="5138845" y="1066800"/>
            <a:ext cx="2282220" cy="369332"/>
          </a:xfrm>
          <a:prstGeom prst="rect">
            <a:avLst/>
          </a:prstGeom>
          <a:noFill/>
        </p:spPr>
        <p:txBody>
          <a:bodyPr wrap="none" rtlCol="0">
            <a:spAutoFit/>
          </a:bodyPr>
          <a:lstStyle/>
          <a:p>
            <a:r>
              <a:rPr lang="en-US" b="1" dirty="0" smtClean="0">
                <a:solidFill>
                  <a:schemeClr val="bg1"/>
                </a:solidFill>
              </a:rPr>
              <a:t>Q3 = DAPT Score 2</a:t>
            </a:r>
            <a:endParaRPr lang="en-US" b="1" dirty="0">
              <a:solidFill>
                <a:schemeClr val="bg1"/>
              </a:solidFill>
            </a:endParaRPr>
          </a:p>
        </p:txBody>
      </p:sp>
      <p:sp>
        <p:nvSpPr>
          <p:cNvPr id="35" name="TextBox 34"/>
          <p:cNvSpPr txBox="1"/>
          <p:nvPr/>
        </p:nvSpPr>
        <p:spPr>
          <a:xfrm>
            <a:off x="5138845" y="1435100"/>
            <a:ext cx="2481155" cy="369332"/>
          </a:xfrm>
          <a:prstGeom prst="rect">
            <a:avLst/>
          </a:prstGeom>
          <a:noFill/>
        </p:spPr>
        <p:txBody>
          <a:bodyPr wrap="none" rtlCol="0">
            <a:spAutoFit/>
          </a:bodyPr>
          <a:lstStyle/>
          <a:p>
            <a:r>
              <a:rPr lang="en-US" b="1" dirty="0" smtClean="0">
                <a:solidFill>
                  <a:schemeClr val="bg1"/>
                </a:solidFill>
              </a:rPr>
              <a:t>Q4 = DAPT Score &gt; 2</a:t>
            </a:r>
            <a:endParaRPr lang="en-US" b="1" dirty="0">
              <a:solidFill>
                <a:schemeClr val="bg1"/>
              </a:solidFill>
            </a:endParaRPr>
          </a:p>
        </p:txBody>
      </p:sp>
    </p:spTree>
    <p:extLst>
      <p:ext uri="{BB962C8B-B14F-4D97-AF65-F5344CB8AC3E}">
        <p14:creationId xmlns:p14="http://schemas.microsoft.com/office/powerpoint/2010/main" val="1947387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858000" y="6235700"/>
            <a:ext cx="2133600" cy="152400"/>
          </a:xfrm>
        </p:spPr>
        <p:txBody>
          <a:bodyPr/>
          <a:lstStyle/>
          <a:p>
            <a:pPr>
              <a:defRPr/>
            </a:pPr>
            <a:fld id="{A5A2FC5B-AA30-48AE-A899-C193B7C62746}" type="slidenum">
              <a:rPr lang="en-US" smtClean="0"/>
              <a:pPr>
                <a:defRPr/>
              </a:pPr>
              <a:t>13</a:t>
            </a:fld>
            <a:endParaRPr lang="en-US" dirty="0"/>
          </a:p>
        </p:txBody>
      </p:sp>
      <p:sp>
        <p:nvSpPr>
          <p:cNvPr id="11" name="TextBox 10"/>
          <p:cNvSpPr txBox="1"/>
          <p:nvPr/>
        </p:nvSpPr>
        <p:spPr>
          <a:xfrm>
            <a:off x="5235417" y="2362200"/>
            <a:ext cx="2371137" cy="292388"/>
          </a:xfrm>
          <a:prstGeom prst="rect">
            <a:avLst/>
          </a:prstGeom>
          <a:noFill/>
        </p:spPr>
        <p:txBody>
          <a:bodyPr wrap="none" rtlCol="0">
            <a:spAutoFit/>
          </a:bodyPr>
          <a:lstStyle/>
          <a:p>
            <a:r>
              <a:rPr lang="en-US" sz="1300" b="1" dirty="0" smtClean="0"/>
              <a:t> Q1        Q2          Q3        Q4</a:t>
            </a:r>
            <a:endParaRPr lang="en-US" sz="1300" b="1" dirty="0"/>
          </a:p>
        </p:txBody>
      </p:sp>
      <p:sp>
        <p:nvSpPr>
          <p:cNvPr id="13" name="Title 1"/>
          <p:cNvSpPr>
            <a:spLocks noGrp="1"/>
          </p:cNvSpPr>
          <p:nvPr>
            <p:ph type="title"/>
          </p:nvPr>
        </p:nvSpPr>
        <p:spPr>
          <a:xfrm>
            <a:off x="0" y="0"/>
            <a:ext cx="6781800" cy="990600"/>
          </a:xfrm>
        </p:spPr>
        <p:txBody>
          <a:bodyPr/>
          <a:lstStyle/>
          <a:p>
            <a:r>
              <a:rPr lang="en-US" sz="2000" b="1" dirty="0">
                <a:solidFill>
                  <a:schemeClr val="tx2"/>
                </a:solidFill>
                <a:latin typeface="Arial"/>
                <a:cs typeface="Arial"/>
              </a:rPr>
              <a:t>Continued </a:t>
            </a:r>
            <a:r>
              <a:rPr lang="en-US" sz="2000" b="1" dirty="0" err="1">
                <a:solidFill>
                  <a:schemeClr val="tx2"/>
                </a:solidFill>
                <a:latin typeface="Arial"/>
                <a:cs typeface="Arial"/>
              </a:rPr>
              <a:t>Thienopyridine</a:t>
            </a:r>
            <a:r>
              <a:rPr lang="en-US" sz="2000" b="1" dirty="0">
                <a:solidFill>
                  <a:schemeClr val="tx2"/>
                </a:solidFill>
                <a:latin typeface="Arial"/>
                <a:cs typeface="Arial"/>
              </a:rPr>
              <a:t> vs. Placebo </a:t>
            </a:r>
            <a:br>
              <a:rPr lang="en-US" sz="2000" b="1" dirty="0">
                <a:solidFill>
                  <a:schemeClr val="tx2"/>
                </a:solidFill>
                <a:latin typeface="Arial"/>
                <a:cs typeface="Arial"/>
              </a:rPr>
            </a:br>
            <a:r>
              <a:rPr lang="en-US" sz="2000" b="1" dirty="0">
                <a:solidFill>
                  <a:schemeClr val="tx2"/>
                </a:solidFill>
                <a:latin typeface="Arial"/>
                <a:cs typeface="Arial"/>
              </a:rPr>
              <a:t>Treatment Effect by DAPT Score Quartile </a:t>
            </a:r>
            <a:br>
              <a:rPr lang="en-US" sz="2000" b="1" dirty="0">
                <a:solidFill>
                  <a:schemeClr val="tx2"/>
                </a:solidFill>
                <a:latin typeface="Arial"/>
                <a:cs typeface="Arial"/>
              </a:rPr>
            </a:br>
            <a:r>
              <a:rPr lang="en-US" sz="2000" b="1" dirty="0">
                <a:solidFill>
                  <a:schemeClr val="tx2"/>
                </a:solidFill>
                <a:latin typeface="Arial"/>
                <a:cs typeface="Arial"/>
              </a:rPr>
              <a:t>(N  = 11,648)</a:t>
            </a:r>
          </a:p>
        </p:txBody>
      </p:sp>
      <p:sp>
        <p:nvSpPr>
          <p:cNvPr id="14" name="TextBox 13"/>
          <p:cNvSpPr txBox="1"/>
          <p:nvPr/>
        </p:nvSpPr>
        <p:spPr>
          <a:xfrm>
            <a:off x="1882617" y="2362200"/>
            <a:ext cx="2278501" cy="292388"/>
          </a:xfrm>
          <a:prstGeom prst="rect">
            <a:avLst/>
          </a:prstGeom>
          <a:noFill/>
        </p:spPr>
        <p:txBody>
          <a:bodyPr wrap="none" rtlCol="0">
            <a:spAutoFit/>
          </a:bodyPr>
          <a:lstStyle/>
          <a:p>
            <a:r>
              <a:rPr lang="en-US" sz="1300" b="1" dirty="0" smtClean="0"/>
              <a:t> Q1        Q2         Q3        Q4</a:t>
            </a:r>
            <a:endParaRPr lang="en-US" sz="1300" b="1" dirty="0"/>
          </a:p>
        </p:txBody>
      </p:sp>
      <p:cxnSp>
        <p:nvCxnSpPr>
          <p:cNvPr id="15" name="Straight Connector 14"/>
          <p:cNvCxnSpPr/>
          <p:nvPr/>
        </p:nvCxnSpPr>
        <p:spPr>
          <a:xfrm>
            <a:off x="1350436" y="3759198"/>
            <a:ext cx="7031564"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43600" y="1524000"/>
            <a:ext cx="906011" cy="90601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Net Adverse</a:t>
            </a:r>
          </a:p>
          <a:p>
            <a:pPr algn="ctr"/>
            <a:r>
              <a:rPr lang="en-US" sz="2000" b="1" dirty="0" smtClean="0"/>
              <a:t>Events</a:t>
            </a:r>
          </a:p>
        </p:txBody>
      </p:sp>
      <p:sp>
        <p:nvSpPr>
          <p:cNvPr id="17" name="TextBox 16"/>
          <p:cNvSpPr txBox="1"/>
          <p:nvPr/>
        </p:nvSpPr>
        <p:spPr>
          <a:xfrm>
            <a:off x="2599189" y="1524000"/>
            <a:ext cx="906011" cy="90601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Mortality</a:t>
            </a:r>
          </a:p>
        </p:txBody>
      </p:sp>
      <p:cxnSp>
        <p:nvCxnSpPr>
          <p:cNvPr id="4" name="Straight Connector 3"/>
          <p:cNvCxnSpPr/>
          <p:nvPr/>
        </p:nvCxnSpPr>
        <p:spPr>
          <a:xfrm>
            <a:off x="6428317" y="2173817"/>
            <a:ext cx="0" cy="3733800"/>
          </a:xfrm>
          <a:prstGeom prst="line">
            <a:avLst/>
          </a:prstGeom>
          <a:ln>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graphicFrame>
        <p:nvGraphicFramePr>
          <p:cNvPr id="18" name="Chart 17"/>
          <p:cNvGraphicFramePr>
            <a:graphicFrameLocks/>
          </p:cNvGraphicFramePr>
          <p:nvPr>
            <p:extLst>
              <p:ext uri="{D42A27DB-BD31-4B8C-83A1-F6EECF244321}">
                <p14:modId xmlns:p14="http://schemas.microsoft.com/office/powerpoint/2010/main" val="982549271"/>
              </p:ext>
            </p:extLst>
          </p:nvPr>
        </p:nvGraphicFramePr>
        <p:xfrm>
          <a:off x="609600" y="1600200"/>
          <a:ext cx="7696200" cy="42921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82085" y="5715000"/>
            <a:ext cx="1518715" cy="646331"/>
          </a:xfrm>
          <a:prstGeom prst="rect">
            <a:avLst/>
          </a:prstGeom>
          <a:noFill/>
        </p:spPr>
        <p:txBody>
          <a:bodyPr wrap="none" rtlCol="0">
            <a:spAutoFit/>
          </a:bodyPr>
          <a:lstStyle/>
          <a:p>
            <a:pPr algn="ctr"/>
            <a:r>
              <a:rPr lang="en-US" b="1" dirty="0" smtClean="0"/>
              <a:t>DAPT Score</a:t>
            </a:r>
          </a:p>
          <a:p>
            <a:pPr algn="ctr"/>
            <a:r>
              <a:rPr lang="en-US" b="1" dirty="0" smtClean="0"/>
              <a:t>&lt; 2</a:t>
            </a:r>
          </a:p>
        </p:txBody>
      </p:sp>
      <p:sp>
        <p:nvSpPr>
          <p:cNvPr id="19" name="TextBox 18"/>
          <p:cNvSpPr txBox="1"/>
          <p:nvPr/>
        </p:nvSpPr>
        <p:spPr>
          <a:xfrm>
            <a:off x="6660940" y="5715000"/>
            <a:ext cx="1518715" cy="646331"/>
          </a:xfrm>
          <a:prstGeom prst="rect">
            <a:avLst/>
          </a:prstGeom>
          <a:noFill/>
        </p:spPr>
        <p:txBody>
          <a:bodyPr wrap="none" rtlCol="0">
            <a:spAutoFit/>
          </a:bodyPr>
          <a:lstStyle/>
          <a:p>
            <a:pPr algn="ctr"/>
            <a:r>
              <a:rPr lang="en-US" b="1" dirty="0" smtClean="0"/>
              <a:t>DAPT Score</a:t>
            </a:r>
          </a:p>
          <a:p>
            <a:pPr algn="ctr"/>
            <a:r>
              <a:rPr lang="en-US" b="1" dirty="0">
                <a:solidFill>
                  <a:srgbClr val="000000"/>
                </a:solidFill>
                <a:latin typeface="Arial" panose="020B0604020202020204" pitchFamily="34" charset="0"/>
                <a:cs typeface="Arial" panose="020B0604020202020204" pitchFamily="34" charset="0"/>
              </a:rPr>
              <a:t>≥</a:t>
            </a:r>
            <a:r>
              <a:rPr lang="en-US" b="1" dirty="0" smtClean="0"/>
              <a:t> 2</a:t>
            </a:r>
          </a:p>
        </p:txBody>
      </p:sp>
      <p:sp>
        <p:nvSpPr>
          <p:cNvPr id="20" name="Slide Number Placeholder 4"/>
          <p:cNvSpPr txBox="1">
            <a:spLocks/>
          </p:cNvSpPr>
          <p:nvPr/>
        </p:nvSpPr>
        <p:spPr>
          <a:xfrm>
            <a:off x="7010400" y="6705600"/>
            <a:ext cx="2133600" cy="152400"/>
          </a:xfrm>
          <a:prstGeom prst="rect">
            <a:avLst/>
          </a:prstGeom>
        </p:spPr>
        <p:txBody>
          <a:bodyPr vert="horz" lIns="91440" tIns="45720" rIns="91440" bIns="45720" rtlCol="0" anchor="ctr"/>
          <a:lstStyle>
            <a:defPPr>
              <a:defRPr lang="en-US"/>
            </a:defPPr>
            <a:lvl1pPr algn="r" rtl="0" fontAlgn="auto">
              <a:spcBef>
                <a:spcPts val="0"/>
              </a:spcBef>
              <a:spcAft>
                <a:spcPts val="0"/>
              </a:spcAft>
              <a:defRPr sz="900" b="1" kern="1200">
                <a:solidFill>
                  <a:prstClr val="white"/>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5A2FC5B-AA30-48AE-A899-C193B7C62746}" type="slidenum">
              <a:rPr lang="en-US" smtClean="0"/>
              <a:pPr>
                <a:defRPr/>
              </a:pPr>
              <a:t>13</a:t>
            </a:fld>
            <a:endParaRPr lang="en-US" dirty="0"/>
          </a:p>
        </p:txBody>
      </p:sp>
      <p:sp>
        <p:nvSpPr>
          <p:cNvPr id="21" name="TextBox 20"/>
          <p:cNvSpPr txBox="1"/>
          <p:nvPr/>
        </p:nvSpPr>
        <p:spPr>
          <a:xfrm>
            <a:off x="-37877" y="1447800"/>
            <a:ext cx="738664" cy="4535475"/>
          </a:xfrm>
          <a:prstGeom prst="rect">
            <a:avLst/>
          </a:prstGeom>
          <a:noFill/>
        </p:spPr>
        <p:txBody>
          <a:bodyPr vert="vert270" wrap="square" rtlCol="0">
            <a:spAutoFit/>
          </a:bodyPr>
          <a:lstStyle/>
          <a:p>
            <a:pPr algn="ctr"/>
            <a:r>
              <a:rPr lang="en-US" b="1" dirty="0" smtClean="0">
                <a:latin typeface="+mn-lt"/>
              </a:rPr>
              <a:t>Risk Difference (Continued Thienopyridine – Placebo</a:t>
            </a:r>
            <a:r>
              <a:rPr lang="en-US" b="1" dirty="0">
                <a:latin typeface="+mn-lt"/>
              </a:rPr>
              <a:t>), </a:t>
            </a:r>
            <a:r>
              <a:rPr lang="en-US" b="1" dirty="0" smtClean="0">
                <a:latin typeface="+mn-lt"/>
              </a:rPr>
              <a:t>12-30M</a:t>
            </a:r>
            <a:endParaRPr lang="en-US" b="1" dirty="0">
              <a:latin typeface="+mn-lt"/>
            </a:endParaRPr>
          </a:p>
        </p:txBody>
      </p:sp>
      <p:sp>
        <p:nvSpPr>
          <p:cNvPr id="27" name="Slide Number Placeholder 4"/>
          <p:cNvSpPr txBox="1">
            <a:spLocks/>
          </p:cNvSpPr>
          <p:nvPr/>
        </p:nvSpPr>
        <p:spPr>
          <a:xfrm>
            <a:off x="3479800" y="6235700"/>
            <a:ext cx="2133600" cy="152400"/>
          </a:xfrm>
          <a:prstGeom prst="rect">
            <a:avLst/>
          </a:prstGeom>
        </p:spPr>
        <p:txBody>
          <a:bodyPr vert="horz" lIns="91440" tIns="45720" rIns="91440" bIns="45720" rtlCol="0" anchor="ctr"/>
          <a:lstStyle>
            <a:defPPr>
              <a:defRPr lang="en-US"/>
            </a:defPPr>
            <a:lvl1pPr algn="r" rtl="0" fontAlgn="auto">
              <a:spcBef>
                <a:spcPts val="0"/>
              </a:spcBef>
              <a:spcAft>
                <a:spcPts val="0"/>
              </a:spcAft>
              <a:defRPr sz="900" b="1" kern="1200">
                <a:solidFill>
                  <a:prstClr val="white"/>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5A2FC5B-AA30-48AE-A899-C193B7C62746}" type="slidenum">
              <a:rPr lang="en-US" smtClean="0"/>
              <a:pPr>
                <a:defRPr/>
              </a:pPr>
              <a:t>13</a:t>
            </a:fld>
            <a:endParaRPr lang="en-US" dirty="0"/>
          </a:p>
        </p:txBody>
      </p:sp>
      <p:cxnSp>
        <p:nvCxnSpPr>
          <p:cNvPr id="28" name="Straight Connector 27"/>
          <p:cNvCxnSpPr/>
          <p:nvPr/>
        </p:nvCxnSpPr>
        <p:spPr>
          <a:xfrm>
            <a:off x="3035300" y="2173817"/>
            <a:ext cx="0" cy="3733800"/>
          </a:xfrm>
          <a:prstGeom prst="line">
            <a:avLst/>
          </a:prstGeom>
          <a:ln>
            <a:solidFill>
              <a:schemeClr val="tx1">
                <a:lumMod val="65000"/>
                <a:lumOff val="3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394673" y="5715000"/>
            <a:ext cx="1518715" cy="646331"/>
          </a:xfrm>
          <a:prstGeom prst="rect">
            <a:avLst/>
          </a:prstGeom>
          <a:noFill/>
        </p:spPr>
        <p:txBody>
          <a:bodyPr wrap="none" rtlCol="0">
            <a:spAutoFit/>
          </a:bodyPr>
          <a:lstStyle/>
          <a:p>
            <a:pPr algn="ctr"/>
            <a:r>
              <a:rPr lang="en-US" b="1" dirty="0" smtClean="0"/>
              <a:t>DAPT Score</a:t>
            </a:r>
          </a:p>
          <a:p>
            <a:pPr algn="ctr"/>
            <a:r>
              <a:rPr lang="en-US" b="1" dirty="0" smtClean="0"/>
              <a:t>&lt; 2</a:t>
            </a:r>
          </a:p>
        </p:txBody>
      </p:sp>
      <p:sp>
        <p:nvSpPr>
          <p:cNvPr id="30" name="TextBox 29"/>
          <p:cNvSpPr txBox="1"/>
          <p:nvPr/>
        </p:nvSpPr>
        <p:spPr>
          <a:xfrm>
            <a:off x="3282740" y="5715000"/>
            <a:ext cx="1518715" cy="646331"/>
          </a:xfrm>
          <a:prstGeom prst="rect">
            <a:avLst/>
          </a:prstGeom>
          <a:noFill/>
        </p:spPr>
        <p:txBody>
          <a:bodyPr wrap="none" rtlCol="0">
            <a:spAutoFit/>
          </a:bodyPr>
          <a:lstStyle/>
          <a:p>
            <a:pPr algn="ctr"/>
            <a:r>
              <a:rPr lang="en-US" b="1" dirty="0" smtClean="0"/>
              <a:t>DAPT Score</a:t>
            </a:r>
          </a:p>
          <a:p>
            <a:pPr algn="ctr"/>
            <a:r>
              <a:rPr lang="en-US" b="1" dirty="0">
                <a:solidFill>
                  <a:srgbClr val="000000"/>
                </a:solidFill>
                <a:latin typeface="Arial" panose="020B0604020202020204" pitchFamily="34" charset="0"/>
                <a:cs typeface="Arial" panose="020B0604020202020204" pitchFamily="34" charset="0"/>
              </a:rPr>
              <a:t>≥</a:t>
            </a:r>
            <a:r>
              <a:rPr lang="en-US" b="1" dirty="0" smtClean="0"/>
              <a:t> 2</a:t>
            </a:r>
          </a:p>
        </p:txBody>
      </p:sp>
    </p:spTree>
    <p:extLst>
      <p:ext uri="{BB962C8B-B14F-4D97-AF65-F5344CB8AC3E}">
        <p14:creationId xmlns:p14="http://schemas.microsoft.com/office/powerpoint/2010/main" val="208774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22" presetClass="entr" presetSubtype="1"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705600"/>
            <a:ext cx="2133600" cy="152400"/>
          </a:xfrm>
        </p:spPr>
        <p:txBody>
          <a:bodyPr/>
          <a:lstStyle/>
          <a:p>
            <a:fld id="{D00D15BA-B832-DD42-A64C-90F8E2C331DF}" type="slidenum">
              <a:rPr lang="en-US" altLang="en-US" sz="1100" b="0" smtClean="0">
                <a:latin typeface="+mj-lt"/>
              </a:rPr>
              <a:pPr/>
              <a:t>14</a:t>
            </a:fld>
            <a:endParaRPr lang="en-US" altLang="en-US" sz="1100" b="0">
              <a:latin typeface="+mj-lt"/>
            </a:endParaRPr>
          </a:p>
        </p:txBody>
      </p:sp>
      <p:sp>
        <p:nvSpPr>
          <p:cNvPr id="12" name="Title 4"/>
          <p:cNvSpPr>
            <a:spLocks noGrp="1"/>
          </p:cNvSpPr>
          <p:nvPr>
            <p:ph type="title"/>
          </p:nvPr>
        </p:nvSpPr>
        <p:spPr>
          <a:xfrm>
            <a:off x="-1" y="0"/>
            <a:ext cx="7095745" cy="990600"/>
          </a:xfrm>
        </p:spPr>
        <p:txBody>
          <a:bodyPr/>
          <a:lstStyle/>
          <a:p>
            <a:r>
              <a:rPr lang="en-US" sz="2800" b="1" dirty="0" smtClean="0">
                <a:solidFill>
                  <a:schemeClr val="tx2"/>
                </a:solidFill>
                <a:latin typeface="Arial"/>
                <a:cs typeface="Arial"/>
              </a:rPr>
              <a:t>Continued </a:t>
            </a:r>
            <a:r>
              <a:rPr lang="en-US" sz="2800" b="1" dirty="0" err="1" smtClean="0">
                <a:solidFill>
                  <a:schemeClr val="tx2"/>
                </a:solidFill>
                <a:latin typeface="Arial"/>
                <a:cs typeface="Arial"/>
              </a:rPr>
              <a:t>Thienopyridine</a:t>
            </a:r>
            <a:r>
              <a:rPr lang="en-US" sz="2800" b="1" dirty="0" smtClean="0">
                <a:solidFill>
                  <a:schemeClr val="tx2"/>
                </a:solidFill>
                <a:latin typeface="Arial"/>
                <a:cs typeface="Arial"/>
              </a:rPr>
              <a:t> vs. Placebo </a:t>
            </a:r>
            <a:r>
              <a:rPr lang="en-US" sz="2600" b="1" dirty="0" smtClean="0">
                <a:solidFill>
                  <a:schemeClr val="tx2"/>
                </a:solidFill>
                <a:latin typeface="Arial" panose="020B0604020202020204" pitchFamily="34" charset="0"/>
                <a:cs typeface="Arial" panose="020B0604020202020204" pitchFamily="34" charset="0"/>
              </a:rPr>
              <a:t>DAPT Score &lt;2 (Low); N=5731</a:t>
            </a:r>
            <a:endParaRPr lang="en-US" sz="2600" b="1" dirty="0">
              <a:solidFill>
                <a:schemeClr val="tx2"/>
              </a:solidFill>
              <a:latin typeface="Arial" panose="020B0604020202020204" pitchFamily="34" charset="0"/>
              <a:cs typeface="Arial" panose="020B0604020202020204" pitchFamily="34" charset="0"/>
            </a:endParaRPr>
          </a:p>
        </p:txBody>
      </p:sp>
      <p:sp>
        <p:nvSpPr>
          <p:cNvPr id="15" name="TextBox 14"/>
          <p:cNvSpPr txBox="1"/>
          <p:nvPr/>
        </p:nvSpPr>
        <p:spPr>
          <a:xfrm>
            <a:off x="1251914" y="2382402"/>
            <a:ext cx="1067079"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1.7</a:t>
            </a:r>
            <a:r>
              <a:rPr lang="en-US" sz="1200" b="0" u="none" dirty="0"/>
              <a:t>% vs. </a:t>
            </a:r>
            <a:r>
              <a:rPr lang="en-US" sz="1200" b="0" u="none" dirty="0" smtClean="0"/>
              <a:t>2.3</a:t>
            </a:r>
            <a:r>
              <a:rPr lang="en-US" sz="1200" b="0" u="none" dirty="0"/>
              <a:t>%</a:t>
            </a:r>
          </a:p>
          <a:p>
            <a:r>
              <a:rPr lang="en-US" sz="1200" b="0" i="1" u="none" dirty="0" smtClean="0"/>
              <a:t>P</a:t>
            </a:r>
            <a:r>
              <a:rPr lang="en-US" sz="1200" b="0" u="none" dirty="0" smtClean="0"/>
              <a:t>=0.07</a:t>
            </a:r>
            <a:endParaRPr lang="en-US" sz="1200" b="0" u="none" dirty="0"/>
          </a:p>
        </p:txBody>
      </p:sp>
      <p:cxnSp>
        <p:nvCxnSpPr>
          <p:cNvPr id="7" name="Straight Connector 6"/>
          <p:cNvCxnSpPr/>
          <p:nvPr/>
        </p:nvCxnSpPr>
        <p:spPr>
          <a:xfrm>
            <a:off x="943639" y="1567870"/>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a:spLocks noChangeArrowheads="1"/>
          </p:cNvSpPr>
          <p:nvPr/>
        </p:nvSpPr>
        <p:spPr bwMode="auto">
          <a:xfrm>
            <a:off x="1035876" y="1289424"/>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9" name="Straight Connector 8"/>
          <p:cNvCxnSpPr/>
          <p:nvPr/>
        </p:nvCxnSpPr>
        <p:spPr>
          <a:xfrm>
            <a:off x="943639" y="1429084"/>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09673" y="3358607"/>
            <a:ext cx="3506527"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83319" y="3358607"/>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83319" y="296634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83319" y="257503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83319" y="2182773"/>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783319" y="1791472"/>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a:off x="800682" y="3377883"/>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a:off x="1382664"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a:off x="1964645"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a:off x="2546626"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a:off x="3128607"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a:off x="3710589"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4292568"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68"/>
          <p:cNvSpPr txBox="1">
            <a:spLocks noChangeArrowheads="1"/>
          </p:cNvSpPr>
          <p:nvPr/>
        </p:nvSpPr>
        <p:spPr bwMode="auto">
          <a:xfrm>
            <a:off x="382933" y="1253764"/>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29" name="Text Box 69"/>
          <p:cNvSpPr txBox="1">
            <a:spLocks noChangeArrowheads="1"/>
          </p:cNvSpPr>
          <p:nvPr/>
        </p:nvSpPr>
        <p:spPr bwMode="auto">
          <a:xfrm>
            <a:off x="450221" y="1646030"/>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30" name="Text Box 70"/>
          <p:cNvSpPr txBox="1">
            <a:spLocks noChangeArrowheads="1"/>
          </p:cNvSpPr>
          <p:nvPr/>
        </p:nvSpPr>
        <p:spPr bwMode="auto">
          <a:xfrm>
            <a:off x="450221" y="2038296"/>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31" name="Text Box 71"/>
          <p:cNvSpPr txBox="1">
            <a:spLocks noChangeArrowheads="1"/>
          </p:cNvSpPr>
          <p:nvPr/>
        </p:nvSpPr>
        <p:spPr bwMode="auto">
          <a:xfrm>
            <a:off x="450221" y="24305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32" name="Text Box 72"/>
          <p:cNvSpPr txBox="1">
            <a:spLocks noChangeArrowheads="1"/>
          </p:cNvSpPr>
          <p:nvPr/>
        </p:nvSpPr>
        <p:spPr bwMode="auto">
          <a:xfrm>
            <a:off x="450221" y="2822828"/>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33" name="Text Box 73"/>
          <p:cNvSpPr txBox="1">
            <a:spLocks noChangeArrowheads="1"/>
          </p:cNvSpPr>
          <p:nvPr/>
        </p:nvSpPr>
        <p:spPr bwMode="auto">
          <a:xfrm>
            <a:off x="450221" y="321509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34" name="Text Box 74"/>
          <p:cNvSpPr txBox="1">
            <a:spLocks noChangeArrowheads="1"/>
          </p:cNvSpPr>
          <p:nvPr/>
        </p:nvSpPr>
        <p:spPr bwMode="auto">
          <a:xfrm rot="16200000">
            <a:off x="-673364" y="2172283"/>
            <a:ext cx="1983236"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ST/MI</a:t>
            </a:r>
            <a:endParaRPr lang="en-US" altLang="en-US" sz="1050" dirty="0">
              <a:solidFill>
                <a:srgbClr val="000000"/>
              </a:solidFill>
            </a:endParaRPr>
          </a:p>
        </p:txBody>
      </p:sp>
      <p:sp>
        <p:nvSpPr>
          <p:cNvPr id="35" name="Text Box 75"/>
          <p:cNvSpPr txBox="1">
            <a:spLocks noChangeArrowheads="1"/>
          </p:cNvSpPr>
          <p:nvPr/>
        </p:nvSpPr>
        <p:spPr bwMode="auto">
          <a:xfrm>
            <a:off x="656640"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36" name="Text Box 77"/>
          <p:cNvSpPr txBox="1">
            <a:spLocks noChangeArrowheads="1"/>
          </p:cNvSpPr>
          <p:nvPr/>
        </p:nvSpPr>
        <p:spPr bwMode="auto">
          <a:xfrm>
            <a:off x="1238768"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37" name="Text Box 78"/>
          <p:cNvSpPr txBox="1">
            <a:spLocks noChangeArrowheads="1"/>
          </p:cNvSpPr>
          <p:nvPr/>
        </p:nvSpPr>
        <p:spPr bwMode="auto">
          <a:xfrm>
            <a:off x="1820895"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38" name="Text Box 79"/>
          <p:cNvSpPr txBox="1">
            <a:spLocks noChangeArrowheads="1"/>
          </p:cNvSpPr>
          <p:nvPr/>
        </p:nvSpPr>
        <p:spPr bwMode="auto">
          <a:xfrm>
            <a:off x="2408644"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39" name="Text Box 80"/>
          <p:cNvSpPr txBox="1">
            <a:spLocks noChangeArrowheads="1"/>
          </p:cNvSpPr>
          <p:nvPr/>
        </p:nvSpPr>
        <p:spPr bwMode="auto">
          <a:xfrm>
            <a:off x="2988692"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40" name="Text Box 81"/>
          <p:cNvSpPr txBox="1">
            <a:spLocks noChangeArrowheads="1"/>
          </p:cNvSpPr>
          <p:nvPr/>
        </p:nvSpPr>
        <p:spPr bwMode="auto">
          <a:xfrm>
            <a:off x="3562151" y="358140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42" name="Text Box 83"/>
          <p:cNvSpPr txBox="1">
            <a:spLocks noChangeArrowheads="1"/>
          </p:cNvSpPr>
          <p:nvPr/>
        </p:nvSpPr>
        <p:spPr bwMode="auto">
          <a:xfrm>
            <a:off x="4142669"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43" name="Text Box 84"/>
          <p:cNvSpPr txBox="1">
            <a:spLocks noChangeArrowheads="1"/>
          </p:cNvSpPr>
          <p:nvPr/>
        </p:nvSpPr>
        <p:spPr bwMode="auto">
          <a:xfrm>
            <a:off x="1753140" y="3786690"/>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Enrollment</a:t>
            </a:r>
          </a:p>
        </p:txBody>
      </p:sp>
      <p:cxnSp>
        <p:nvCxnSpPr>
          <p:cNvPr id="44" name="Straight Connector 43"/>
          <p:cNvCxnSpPr/>
          <p:nvPr/>
        </p:nvCxnSpPr>
        <p:spPr>
          <a:xfrm>
            <a:off x="822850" y="1399206"/>
            <a:ext cx="0" cy="195554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783319" y="1399206"/>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a:spLocks/>
          </p:cNvSpPr>
          <p:nvPr/>
        </p:nvSpPr>
        <p:spPr bwMode="auto">
          <a:xfrm>
            <a:off x="850668" y="3028988"/>
            <a:ext cx="3462604" cy="328655"/>
          </a:xfrm>
          <a:custGeom>
            <a:avLst/>
            <a:gdLst>
              <a:gd name="T0" fmla="*/ 0 w 4730"/>
              <a:gd name="T1" fmla="*/ 341 h 341"/>
              <a:gd name="T2" fmla="*/ 148 w 4730"/>
              <a:gd name="T3" fmla="*/ 341 h 341"/>
              <a:gd name="T4" fmla="*/ 148 w 4730"/>
              <a:gd name="T5" fmla="*/ 331 h 341"/>
              <a:gd name="T6" fmla="*/ 210 w 4730"/>
              <a:gd name="T7" fmla="*/ 331 h 341"/>
              <a:gd name="T8" fmla="*/ 210 w 4730"/>
              <a:gd name="T9" fmla="*/ 313 h 341"/>
              <a:gd name="T10" fmla="*/ 314 w 4730"/>
              <a:gd name="T11" fmla="*/ 313 h 341"/>
              <a:gd name="T12" fmla="*/ 314 w 4730"/>
              <a:gd name="T13" fmla="*/ 303 h 341"/>
              <a:gd name="T14" fmla="*/ 413 w 4730"/>
              <a:gd name="T15" fmla="*/ 303 h 341"/>
              <a:gd name="T16" fmla="*/ 531 w 4730"/>
              <a:gd name="T17" fmla="*/ 303 h 341"/>
              <a:gd name="T18" fmla="*/ 531 w 4730"/>
              <a:gd name="T19" fmla="*/ 287 h 341"/>
              <a:gd name="T20" fmla="*/ 1087 w 4730"/>
              <a:gd name="T21" fmla="*/ 287 h 341"/>
              <a:gd name="T22" fmla="*/ 1087 w 4730"/>
              <a:gd name="T23" fmla="*/ 279 h 341"/>
              <a:gd name="T24" fmla="*/ 1139 w 4730"/>
              <a:gd name="T25" fmla="*/ 279 h 341"/>
              <a:gd name="T26" fmla="*/ 1139 w 4730"/>
              <a:gd name="T27" fmla="*/ 265 h 341"/>
              <a:gd name="T28" fmla="*/ 1147 w 4730"/>
              <a:gd name="T29" fmla="*/ 265 h 341"/>
              <a:gd name="T30" fmla="*/ 1640 w 4730"/>
              <a:gd name="T31" fmla="*/ 265 h 341"/>
              <a:gd name="T32" fmla="*/ 1640 w 4730"/>
              <a:gd name="T33" fmla="*/ 259 h 341"/>
              <a:gd name="T34" fmla="*/ 1746 w 4730"/>
              <a:gd name="T35" fmla="*/ 259 h 341"/>
              <a:gd name="T36" fmla="*/ 1746 w 4730"/>
              <a:gd name="T37" fmla="*/ 253 h 341"/>
              <a:gd name="T38" fmla="*/ 1884 w 4730"/>
              <a:gd name="T39" fmla="*/ 253 h 341"/>
              <a:gd name="T40" fmla="*/ 1884 w 4730"/>
              <a:gd name="T41" fmla="*/ 239 h 341"/>
              <a:gd name="T42" fmla="*/ 2271 w 4730"/>
              <a:gd name="T43" fmla="*/ 239 h 341"/>
              <a:gd name="T44" fmla="*/ 2271 w 4730"/>
              <a:gd name="T45" fmla="*/ 224 h 341"/>
              <a:gd name="T46" fmla="*/ 2313 w 4730"/>
              <a:gd name="T47" fmla="*/ 224 h 341"/>
              <a:gd name="T48" fmla="*/ 2313 w 4730"/>
              <a:gd name="T49" fmla="*/ 204 h 341"/>
              <a:gd name="T50" fmla="*/ 2535 w 4730"/>
              <a:gd name="T51" fmla="*/ 204 h 341"/>
              <a:gd name="T52" fmla="*/ 2535 w 4730"/>
              <a:gd name="T53" fmla="*/ 188 h 341"/>
              <a:gd name="T54" fmla="*/ 2888 w 4730"/>
              <a:gd name="T55" fmla="*/ 188 h 341"/>
              <a:gd name="T56" fmla="*/ 2888 w 4730"/>
              <a:gd name="T57" fmla="*/ 176 h 341"/>
              <a:gd name="T58" fmla="*/ 2916 w 4730"/>
              <a:gd name="T59" fmla="*/ 176 h 341"/>
              <a:gd name="T60" fmla="*/ 2916 w 4730"/>
              <a:gd name="T61" fmla="*/ 166 h 341"/>
              <a:gd name="T62" fmla="*/ 2950 w 4730"/>
              <a:gd name="T63" fmla="*/ 166 h 341"/>
              <a:gd name="T64" fmla="*/ 2950 w 4730"/>
              <a:gd name="T65" fmla="*/ 158 h 341"/>
              <a:gd name="T66" fmla="*/ 2968 w 4730"/>
              <a:gd name="T67" fmla="*/ 158 h 341"/>
              <a:gd name="T68" fmla="*/ 2968 w 4730"/>
              <a:gd name="T69" fmla="*/ 146 h 341"/>
              <a:gd name="T70" fmla="*/ 3092 w 4730"/>
              <a:gd name="T71" fmla="*/ 146 h 341"/>
              <a:gd name="T72" fmla="*/ 3092 w 4730"/>
              <a:gd name="T73" fmla="*/ 134 h 341"/>
              <a:gd name="T74" fmla="*/ 3274 w 4730"/>
              <a:gd name="T75" fmla="*/ 134 h 341"/>
              <a:gd name="T76" fmla="*/ 3274 w 4730"/>
              <a:gd name="T77" fmla="*/ 122 h 341"/>
              <a:gd name="T78" fmla="*/ 3312 w 4730"/>
              <a:gd name="T79" fmla="*/ 122 h 341"/>
              <a:gd name="T80" fmla="*/ 3312 w 4730"/>
              <a:gd name="T81" fmla="*/ 112 h 341"/>
              <a:gd name="T82" fmla="*/ 3342 w 4730"/>
              <a:gd name="T83" fmla="*/ 112 h 341"/>
              <a:gd name="T84" fmla="*/ 3342 w 4730"/>
              <a:gd name="T85" fmla="*/ 100 h 341"/>
              <a:gd name="T86" fmla="*/ 3360 w 4730"/>
              <a:gd name="T87" fmla="*/ 100 h 341"/>
              <a:gd name="T88" fmla="*/ 3360 w 4730"/>
              <a:gd name="T89" fmla="*/ 92 h 341"/>
              <a:gd name="T90" fmla="*/ 3478 w 4730"/>
              <a:gd name="T91" fmla="*/ 92 h 341"/>
              <a:gd name="T92" fmla="*/ 3478 w 4730"/>
              <a:gd name="T93" fmla="*/ 74 h 341"/>
              <a:gd name="T94" fmla="*/ 3841 w 4730"/>
              <a:gd name="T95" fmla="*/ 74 h 341"/>
              <a:gd name="T96" fmla="*/ 3841 w 4730"/>
              <a:gd name="T97" fmla="*/ 58 h 341"/>
              <a:gd name="T98" fmla="*/ 3929 w 4730"/>
              <a:gd name="T99" fmla="*/ 58 h 341"/>
              <a:gd name="T100" fmla="*/ 3929 w 4730"/>
              <a:gd name="T101" fmla="*/ 50 h 341"/>
              <a:gd name="T102" fmla="*/ 3949 w 4730"/>
              <a:gd name="T103" fmla="*/ 50 h 341"/>
              <a:gd name="T104" fmla="*/ 3949 w 4730"/>
              <a:gd name="T105" fmla="*/ 42 h 341"/>
              <a:gd name="T106" fmla="*/ 3979 w 4730"/>
              <a:gd name="T107" fmla="*/ 42 h 341"/>
              <a:gd name="T108" fmla="*/ 3979 w 4730"/>
              <a:gd name="T109" fmla="*/ 28 h 341"/>
              <a:gd name="T110" fmla="*/ 3987 w 4730"/>
              <a:gd name="T111" fmla="*/ 28 h 341"/>
              <a:gd name="T112" fmla="*/ 3987 w 4730"/>
              <a:gd name="T113" fmla="*/ 16 h 341"/>
              <a:gd name="T114" fmla="*/ 4111 w 4730"/>
              <a:gd name="T115" fmla="*/ 16 h 341"/>
              <a:gd name="T116" fmla="*/ 4111 w 4730"/>
              <a:gd name="T117" fmla="*/ 10 h 341"/>
              <a:gd name="T118" fmla="*/ 4612 w 4730"/>
              <a:gd name="T119" fmla="*/ 10 h 341"/>
              <a:gd name="T120" fmla="*/ 4612 w 4730"/>
              <a:gd name="T121" fmla="*/ 0 h 341"/>
              <a:gd name="T122" fmla="*/ 4730 w 4730"/>
              <a:gd name="T123"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30" h="341">
                <a:moveTo>
                  <a:pt x="0" y="341"/>
                </a:moveTo>
                <a:lnTo>
                  <a:pt x="148" y="341"/>
                </a:lnTo>
                <a:lnTo>
                  <a:pt x="148" y="331"/>
                </a:lnTo>
                <a:lnTo>
                  <a:pt x="210" y="331"/>
                </a:lnTo>
                <a:lnTo>
                  <a:pt x="210" y="313"/>
                </a:lnTo>
                <a:lnTo>
                  <a:pt x="314" y="313"/>
                </a:lnTo>
                <a:lnTo>
                  <a:pt x="314" y="303"/>
                </a:lnTo>
                <a:lnTo>
                  <a:pt x="413" y="303"/>
                </a:lnTo>
                <a:lnTo>
                  <a:pt x="531" y="303"/>
                </a:lnTo>
                <a:lnTo>
                  <a:pt x="531" y="287"/>
                </a:lnTo>
                <a:lnTo>
                  <a:pt x="1087" y="287"/>
                </a:lnTo>
                <a:lnTo>
                  <a:pt x="1087" y="279"/>
                </a:lnTo>
                <a:lnTo>
                  <a:pt x="1139" y="279"/>
                </a:lnTo>
                <a:lnTo>
                  <a:pt x="1139" y="265"/>
                </a:lnTo>
                <a:lnTo>
                  <a:pt x="1147" y="265"/>
                </a:lnTo>
                <a:lnTo>
                  <a:pt x="1640" y="265"/>
                </a:lnTo>
                <a:lnTo>
                  <a:pt x="1640" y="259"/>
                </a:lnTo>
                <a:lnTo>
                  <a:pt x="1746" y="259"/>
                </a:lnTo>
                <a:lnTo>
                  <a:pt x="1746" y="253"/>
                </a:lnTo>
                <a:lnTo>
                  <a:pt x="1884" y="253"/>
                </a:lnTo>
                <a:lnTo>
                  <a:pt x="1884" y="239"/>
                </a:lnTo>
                <a:lnTo>
                  <a:pt x="2271" y="239"/>
                </a:lnTo>
                <a:lnTo>
                  <a:pt x="2271" y="224"/>
                </a:lnTo>
                <a:lnTo>
                  <a:pt x="2313" y="224"/>
                </a:lnTo>
                <a:lnTo>
                  <a:pt x="2313" y="204"/>
                </a:lnTo>
                <a:lnTo>
                  <a:pt x="2535" y="204"/>
                </a:lnTo>
                <a:lnTo>
                  <a:pt x="2535" y="188"/>
                </a:lnTo>
                <a:lnTo>
                  <a:pt x="2888" y="188"/>
                </a:lnTo>
                <a:lnTo>
                  <a:pt x="2888" y="176"/>
                </a:lnTo>
                <a:lnTo>
                  <a:pt x="2916" y="176"/>
                </a:lnTo>
                <a:lnTo>
                  <a:pt x="2916" y="166"/>
                </a:lnTo>
                <a:lnTo>
                  <a:pt x="2950" y="166"/>
                </a:lnTo>
                <a:lnTo>
                  <a:pt x="2950" y="158"/>
                </a:lnTo>
                <a:lnTo>
                  <a:pt x="2968" y="158"/>
                </a:lnTo>
                <a:lnTo>
                  <a:pt x="2968" y="146"/>
                </a:lnTo>
                <a:lnTo>
                  <a:pt x="3092" y="146"/>
                </a:lnTo>
                <a:lnTo>
                  <a:pt x="3092" y="134"/>
                </a:lnTo>
                <a:lnTo>
                  <a:pt x="3274" y="134"/>
                </a:lnTo>
                <a:lnTo>
                  <a:pt x="3274" y="122"/>
                </a:lnTo>
                <a:lnTo>
                  <a:pt x="3312" y="122"/>
                </a:lnTo>
                <a:lnTo>
                  <a:pt x="3312" y="112"/>
                </a:lnTo>
                <a:lnTo>
                  <a:pt x="3342" y="112"/>
                </a:lnTo>
                <a:lnTo>
                  <a:pt x="3342" y="100"/>
                </a:lnTo>
                <a:lnTo>
                  <a:pt x="3360" y="100"/>
                </a:lnTo>
                <a:lnTo>
                  <a:pt x="3360" y="92"/>
                </a:lnTo>
                <a:lnTo>
                  <a:pt x="3478" y="92"/>
                </a:lnTo>
                <a:lnTo>
                  <a:pt x="3478" y="74"/>
                </a:lnTo>
                <a:lnTo>
                  <a:pt x="3841" y="74"/>
                </a:lnTo>
                <a:lnTo>
                  <a:pt x="3841" y="58"/>
                </a:lnTo>
                <a:lnTo>
                  <a:pt x="3929" y="58"/>
                </a:lnTo>
                <a:lnTo>
                  <a:pt x="3929" y="50"/>
                </a:lnTo>
                <a:lnTo>
                  <a:pt x="3949" y="50"/>
                </a:lnTo>
                <a:lnTo>
                  <a:pt x="3949" y="42"/>
                </a:lnTo>
                <a:lnTo>
                  <a:pt x="3979" y="42"/>
                </a:lnTo>
                <a:lnTo>
                  <a:pt x="3979" y="28"/>
                </a:lnTo>
                <a:lnTo>
                  <a:pt x="3987" y="28"/>
                </a:lnTo>
                <a:lnTo>
                  <a:pt x="3987" y="16"/>
                </a:lnTo>
                <a:lnTo>
                  <a:pt x="4111" y="16"/>
                </a:lnTo>
                <a:lnTo>
                  <a:pt x="4111" y="10"/>
                </a:lnTo>
                <a:lnTo>
                  <a:pt x="4612" y="10"/>
                </a:lnTo>
                <a:lnTo>
                  <a:pt x="4612" y="0"/>
                </a:lnTo>
                <a:lnTo>
                  <a:pt x="4730"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Freeform 6"/>
          <p:cNvSpPr>
            <a:spLocks/>
          </p:cNvSpPr>
          <p:nvPr/>
        </p:nvSpPr>
        <p:spPr bwMode="auto">
          <a:xfrm>
            <a:off x="846276" y="2902730"/>
            <a:ext cx="3465532" cy="454913"/>
          </a:xfrm>
          <a:custGeom>
            <a:avLst/>
            <a:gdLst>
              <a:gd name="T0" fmla="*/ 74 w 4734"/>
              <a:gd name="T1" fmla="*/ 472 h 472"/>
              <a:gd name="T2" fmla="*/ 152 w 4734"/>
              <a:gd name="T3" fmla="*/ 448 h 472"/>
              <a:gd name="T4" fmla="*/ 224 w 4734"/>
              <a:gd name="T5" fmla="*/ 440 h 472"/>
              <a:gd name="T6" fmla="*/ 236 w 4734"/>
              <a:gd name="T7" fmla="*/ 424 h 472"/>
              <a:gd name="T8" fmla="*/ 298 w 4734"/>
              <a:gd name="T9" fmla="*/ 414 h 472"/>
              <a:gd name="T10" fmla="*/ 370 w 4734"/>
              <a:gd name="T11" fmla="*/ 402 h 472"/>
              <a:gd name="T12" fmla="*/ 437 w 4734"/>
              <a:gd name="T13" fmla="*/ 396 h 472"/>
              <a:gd name="T14" fmla="*/ 521 w 4734"/>
              <a:gd name="T15" fmla="*/ 384 h 472"/>
              <a:gd name="T16" fmla="*/ 615 w 4734"/>
              <a:gd name="T17" fmla="*/ 372 h 472"/>
              <a:gd name="T18" fmla="*/ 687 w 4734"/>
              <a:gd name="T19" fmla="*/ 360 h 472"/>
              <a:gd name="T20" fmla="*/ 717 w 4734"/>
              <a:gd name="T21" fmla="*/ 353 h 472"/>
              <a:gd name="T22" fmla="*/ 775 w 4734"/>
              <a:gd name="T23" fmla="*/ 339 h 472"/>
              <a:gd name="T24" fmla="*/ 835 w 4734"/>
              <a:gd name="T25" fmla="*/ 327 h 472"/>
              <a:gd name="T26" fmla="*/ 903 w 4734"/>
              <a:gd name="T27" fmla="*/ 307 h 472"/>
              <a:gd name="T28" fmla="*/ 1005 w 4734"/>
              <a:gd name="T29" fmla="*/ 297 h 472"/>
              <a:gd name="T30" fmla="*/ 1075 w 4734"/>
              <a:gd name="T31" fmla="*/ 283 h 472"/>
              <a:gd name="T32" fmla="*/ 1260 w 4734"/>
              <a:gd name="T33" fmla="*/ 275 h 472"/>
              <a:gd name="T34" fmla="*/ 1632 w 4734"/>
              <a:gd name="T35" fmla="*/ 267 h 472"/>
              <a:gd name="T36" fmla="*/ 1724 w 4734"/>
              <a:gd name="T37" fmla="*/ 255 h 472"/>
              <a:gd name="T38" fmla="*/ 2137 w 4734"/>
              <a:gd name="T39" fmla="*/ 249 h 472"/>
              <a:gd name="T40" fmla="*/ 2287 w 4734"/>
              <a:gd name="T41" fmla="*/ 235 h 472"/>
              <a:gd name="T42" fmla="*/ 2355 w 4734"/>
              <a:gd name="T43" fmla="*/ 221 h 472"/>
              <a:gd name="T44" fmla="*/ 2451 w 4734"/>
              <a:gd name="T45" fmla="*/ 213 h 472"/>
              <a:gd name="T46" fmla="*/ 2531 w 4734"/>
              <a:gd name="T47" fmla="*/ 205 h 472"/>
              <a:gd name="T48" fmla="*/ 2701 w 4734"/>
              <a:gd name="T49" fmla="*/ 189 h 472"/>
              <a:gd name="T50" fmla="*/ 2782 w 4734"/>
              <a:gd name="T51" fmla="*/ 177 h 472"/>
              <a:gd name="T52" fmla="*/ 2944 w 4734"/>
              <a:gd name="T53" fmla="*/ 159 h 472"/>
              <a:gd name="T54" fmla="*/ 3058 w 4734"/>
              <a:gd name="T55" fmla="*/ 145 h 472"/>
              <a:gd name="T56" fmla="*/ 3122 w 4734"/>
              <a:gd name="T57" fmla="*/ 137 h 472"/>
              <a:gd name="T58" fmla="*/ 3194 w 4734"/>
              <a:gd name="T59" fmla="*/ 129 h 472"/>
              <a:gd name="T60" fmla="*/ 3238 w 4734"/>
              <a:gd name="T61" fmla="*/ 115 h 472"/>
              <a:gd name="T62" fmla="*/ 3390 w 4734"/>
              <a:gd name="T63" fmla="*/ 100 h 472"/>
              <a:gd name="T64" fmla="*/ 3635 w 4734"/>
              <a:gd name="T65" fmla="*/ 88 h 472"/>
              <a:gd name="T66" fmla="*/ 3759 w 4734"/>
              <a:gd name="T67" fmla="*/ 74 h 472"/>
              <a:gd name="T68" fmla="*/ 4001 w 4734"/>
              <a:gd name="T69" fmla="*/ 68 h 472"/>
              <a:gd name="T70" fmla="*/ 4075 w 4734"/>
              <a:gd name="T71" fmla="*/ 58 h 472"/>
              <a:gd name="T72" fmla="*/ 4263 w 4734"/>
              <a:gd name="T73" fmla="*/ 44 h 472"/>
              <a:gd name="T74" fmla="*/ 4476 w 4734"/>
              <a:gd name="T75" fmla="*/ 34 h 472"/>
              <a:gd name="T76" fmla="*/ 4712 w 4734"/>
              <a:gd name="T77" fmla="*/ 10 h 472"/>
              <a:gd name="T78" fmla="*/ 4734 w 4734"/>
              <a:gd name="T79"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34" h="472">
                <a:moveTo>
                  <a:pt x="0" y="472"/>
                </a:moveTo>
                <a:lnTo>
                  <a:pt x="74" y="472"/>
                </a:lnTo>
                <a:lnTo>
                  <a:pt x="74" y="448"/>
                </a:lnTo>
                <a:lnTo>
                  <a:pt x="152" y="448"/>
                </a:lnTo>
                <a:lnTo>
                  <a:pt x="152" y="440"/>
                </a:lnTo>
                <a:lnTo>
                  <a:pt x="224" y="440"/>
                </a:lnTo>
                <a:lnTo>
                  <a:pt x="224" y="424"/>
                </a:lnTo>
                <a:lnTo>
                  <a:pt x="236" y="424"/>
                </a:lnTo>
                <a:lnTo>
                  <a:pt x="236" y="414"/>
                </a:lnTo>
                <a:lnTo>
                  <a:pt x="298" y="414"/>
                </a:lnTo>
                <a:lnTo>
                  <a:pt x="298" y="402"/>
                </a:lnTo>
                <a:lnTo>
                  <a:pt x="370" y="402"/>
                </a:lnTo>
                <a:lnTo>
                  <a:pt x="370" y="396"/>
                </a:lnTo>
                <a:lnTo>
                  <a:pt x="437" y="396"/>
                </a:lnTo>
                <a:lnTo>
                  <a:pt x="437" y="384"/>
                </a:lnTo>
                <a:lnTo>
                  <a:pt x="521" y="384"/>
                </a:lnTo>
                <a:lnTo>
                  <a:pt x="521" y="372"/>
                </a:lnTo>
                <a:lnTo>
                  <a:pt x="615" y="372"/>
                </a:lnTo>
                <a:lnTo>
                  <a:pt x="615" y="360"/>
                </a:lnTo>
                <a:lnTo>
                  <a:pt x="687" y="360"/>
                </a:lnTo>
                <a:lnTo>
                  <a:pt x="687" y="353"/>
                </a:lnTo>
                <a:lnTo>
                  <a:pt x="717" y="353"/>
                </a:lnTo>
                <a:lnTo>
                  <a:pt x="717" y="339"/>
                </a:lnTo>
                <a:lnTo>
                  <a:pt x="775" y="339"/>
                </a:lnTo>
                <a:lnTo>
                  <a:pt x="775" y="327"/>
                </a:lnTo>
                <a:lnTo>
                  <a:pt x="835" y="327"/>
                </a:lnTo>
                <a:lnTo>
                  <a:pt x="835" y="307"/>
                </a:lnTo>
                <a:lnTo>
                  <a:pt x="903" y="307"/>
                </a:lnTo>
                <a:lnTo>
                  <a:pt x="903" y="297"/>
                </a:lnTo>
                <a:lnTo>
                  <a:pt x="1005" y="297"/>
                </a:lnTo>
                <a:lnTo>
                  <a:pt x="1005" y="283"/>
                </a:lnTo>
                <a:lnTo>
                  <a:pt x="1075" y="283"/>
                </a:lnTo>
                <a:lnTo>
                  <a:pt x="1075" y="275"/>
                </a:lnTo>
                <a:lnTo>
                  <a:pt x="1260" y="275"/>
                </a:lnTo>
                <a:lnTo>
                  <a:pt x="1260" y="267"/>
                </a:lnTo>
                <a:lnTo>
                  <a:pt x="1632" y="267"/>
                </a:lnTo>
                <a:lnTo>
                  <a:pt x="1632" y="255"/>
                </a:lnTo>
                <a:lnTo>
                  <a:pt x="1724" y="255"/>
                </a:lnTo>
                <a:lnTo>
                  <a:pt x="1724" y="249"/>
                </a:lnTo>
                <a:lnTo>
                  <a:pt x="2137" y="249"/>
                </a:lnTo>
                <a:lnTo>
                  <a:pt x="2137" y="235"/>
                </a:lnTo>
                <a:lnTo>
                  <a:pt x="2287" y="235"/>
                </a:lnTo>
                <a:lnTo>
                  <a:pt x="2287" y="221"/>
                </a:lnTo>
                <a:lnTo>
                  <a:pt x="2355" y="221"/>
                </a:lnTo>
                <a:lnTo>
                  <a:pt x="2355" y="213"/>
                </a:lnTo>
                <a:lnTo>
                  <a:pt x="2451" y="213"/>
                </a:lnTo>
                <a:lnTo>
                  <a:pt x="2451" y="205"/>
                </a:lnTo>
                <a:lnTo>
                  <a:pt x="2531" y="205"/>
                </a:lnTo>
                <a:lnTo>
                  <a:pt x="2531" y="189"/>
                </a:lnTo>
                <a:lnTo>
                  <a:pt x="2701" y="189"/>
                </a:lnTo>
                <a:lnTo>
                  <a:pt x="2701" y="177"/>
                </a:lnTo>
                <a:lnTo>
                  <a:pt x="2782" y="177"/>
                </a:lnTo>
                <a:lnTo>
                  <a:pt x="2782" y="159"/>
                </a:lnTo>
                <a:lnTo>
                  <a:pt x="2944" y="159"/>
                </a:lnTo>
                <a:lnTo>
                  <a:pt x="2944" y="145"/>
                </a:lnTo>
                <a:lnTo>
                  <a:pt x="3058" y="145"/>
                </a:lnTo>
                <a:lnTo>
                  <a:pt x="3058" y="137"/>
                </a:lnTo>
                <a:lnTo>
                  <a:pt x="3122" y="137"/>
                </a:lnTo>
                <a:lnTo>
                  <a:pt x="3122" y="129"/>
                </a:lnTo>
                <a:lnTo>
                  <a:pt x="3194" y="129"/>
                </a:lnTo>
                <a:lnTo>
                  <a:pt x="3194" y="115"/>
                </a:lnTo>
                <a:lnTo>
                  <a:pt x="3238" y="115"/>
                </a:lnTo>
                <a:lnTo>
                  <a:pt x="3238" y="100"/>
                </a:lnTo>
                <a:lnTo>
                  <a:pt x="3390" y="100"/>
                </a:lnTo>
                <a:lnTo>
                  <a:pt x="3390" y="88"/>
                </a:lnTo>
                <a:lnTo>
                  <a:pt x="3635" y="88"/>
                </a:lnTo>
                <a:lnTo>
                  <a:pt x="3635" y="74"/>
                </a:lnTo>
                <a:lnTo>
                  <a:pt x="3759" y="74"/>
                </a:lnTo>
                <a:lnTo>
                  <a:pt x="3759" y="68"/>
                </a:lnTo>
                <a:lnTo>
                  <a:pt x="4001" y="68"/>
                </a:lnTo>
                <a:lnTo>
                  <a:pt x="4001" y="58"/>
                </a:lnTo>
                <a:lnTo>
                  <a:pt x="4075" y="58"/>
                </a:lnTo>
                <a:lnTo>
                  <a:pt x="4075" y="44"/>
                </a:lnTo>
                <a:lnTo>
                  <a:pt x="4263" y="44"/>
                </a:lnTo>
                <a:lnTo>
                  <a:pt x="4263" y="34"/>
                </a:lnTo>
                <a:lnTo>
                  <a:pt x="4476" y="34"/>
                </a:lnTo>
                <a:lnTo>
                  <a:pt x="4476" y="10"/>
                </a:lnTo>
                <a:lnTo>
                  <a:pt x="4712" y="10"/>
                </a:lnTo>
                <a:lnTo>
                  <a:pt x="4712" y="0"/>
                </a:lnTo>
                <a:lnTo>
                  <a:pt x="4734" y="0"/>
                </a:lnTo>
              </a:path>
            </a:pathLst>
          </a:custGeom>
          <a:noFill/>
          <a:ln w="38100">
            <a:solidFill>
              <a:srgbClr val="5690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47" name="TextBox 46"/>
          <p:cNvSpPr txBox="1"/>
          <p:nvPr/>
        </p:nvSpPr>
        <p:spPr>
          <a:xfrm>
            <a:off x="5786207" y="2393506"/>
            <a:ext cx="1035155"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3.7</a:t>
            </a:r>
            <a:r>
              <a:rPr lang="en-US" sz="1200" b="0" u="none" dirty="0"/>
              <a:t>% </a:t>
            </a:r>
            <a:r>
              <a:rPr lang="en-US" sz="1200" b="0" u="none" dirty="0" smtClean="0"/>
              <a:t>vs. 3.8%</a:t>
            </a:r>
            <a:endParaRPr lang="en-US" sz="1200" b="0" u="none" dirty="0"/>
          </a:p>
          <a:p>
            <a:r>
              <a:rPr lang="en-US" sz="1200" b="0" i="1" u="none" dirty="0" smtClean="0"/>
              <a:t>P</a:t>
            </a:r>
            <a:r>
              <a:rPr lang="en-US" sz="1200" b="0" u="none" dirty="0" smtClean="0"/>
              <a:t>=0.73</a:t>
            </a:r>
            <a:endParaRPr lang="en-US" sz="1200" b="0" u="none" dirty="0"/>
          </a:p>
        </p:txBody>
      </p:sp>
      <p:cxnSp>
        <p:nvCxnSpPr>
          <p:cNvPr id="48" name="Straight Connector 47"/>
          <p:cNvCxnSpPr/>
          <p:nvPr/>
        </p:nvCxnSpPr>
        <p:spPr>
          <a:xfrm>
            <a:off x="5477931" y="1567871"/>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49" name="Rectangle 48"/>
          <p:cNvSpPr>
            <a:spLocks noChangeArrowheads="1"/>
          </p:cNvSpPr>
          <p:nvPr/>
        </p:nvSpPr>
        <p:spPr bwMode="auto">
          <a:xfrm>
            <a:off x="5570169" y="1289424"/>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50" name="Straight Connector 49"/>
          <p:cNvCxnSpPr/>
          <p:nvPr/>
        </p:nvCxnSpPr>
        <p:spPr>
          <a:xfrm>
            <a:off x="5477931" y="1429084"/>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5317612" y="296634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317612" y="257503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317612" y="2182774"/>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317612" y="1791472"/>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68"/>
          <p:cNvSpPr txBox="1">
            <a:spLocks noChangeArrowheads="1"/>
          </p:cNvSpPr>
          <p:nvPr/>
        </p:nvSpPr>
        <p:spPr bwMode="auto">
          <a:xfrm>
            <a:off x="4907799" y="1253764"/>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56" name="Text Box 69"/>
          <p:cNvSpPr txBox="1">
            <a:spLocks noChangeArrowheads="1"/>
          </p:cNvSpPr>
          <p:nvPr/>
        </p:nvSpPr>
        <p:spPr bwMode="auto">
          <a:xfrm>
            <a:off x="4975087" y="1646030"/>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57" name="Text Box 70"/>
          <p:cNvSpPr txBox="1">
            <a:spLocks noChangeArrowheads="1"/>
          </p:cNvSpPr>
          <p:nvPr/>
        </p:nvSpPr>
        <p:spPr bwMode="auto">
          <a:xfrm>
            <a:off x="4975087" y="2038296"/>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58" name="Text Box 71"/>
          <p:cNvSpPr txBox="1">
            <a:spLocks noChangeArrowheads="1"/>
          </p:cNvSpPr>
          <p:nvPr/>
        </p:nvSpPr>
        <p:spPr bwMode="auto">
          <a:xfrm>
            <a:off x="4975087" y="24305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59" name="Text Box 72"/>
          <p:cNvSpPr txBox="1">
            <a:spLocks noChangeArrowheads="1"/>
          </p:cNvSpPr>
          <p:nvPr/>
        </p:nvSpPr>
        <p:spPr bwMode="auto">
          <a:xfrm>
            <a:off x="4975087" y="2822828"/>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60" name="Text Box 73"/>
          <p:cNvSpPr txBox="1">
            <a:spLocks noChangeArrowheads="1"/>
          </p:cNvSpPr>
          <p:nvPr/>
        </p:nvSpPr>
        <p:spPr bwMode="auto">
          <a:xfrm>
            <a:off x="4975087" y="321509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61" name="Text Box 74"/>
          <p:cNvSpPr txBox="1">
            <a:spLocks noChangeArrowheads="1"/>
          </p:cNvSpPr>
          <p:nvPr/>
        </p:nvSpPr>
        <p:spPr bwMode="auto">
          <a:xfrm rot="16200000">
            <a:off x="3761292" y="2207780"/>
            <a:ext cx="2149948"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MACCE</a:t>
            </a:r>
            <a:endParaRPr lang="en-US" altLang="en-US" sz="1050" dirty="0">
              <a:solidFill>
                <a:srgbClr val="000000"/>
              </a:solidFill>
            </a:endParaRPr>
          </a:p>
        </p:txBody>
      </p:sp>
      <p:cxnSp>
        <p:nvCxnSpPr>
          <p:cNvPr id="62" name="Straight Connector 61"/>
          <p:cNvCxnSpPr/>
          <p:nvPr/>
        </p:nvCxnSpPr>
        <p:spPr>
          <a:xfrm>
            <a:off x="5357142" y="1399206"/>
            <a:ext cx="0" cy="1955547"/>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17612" y="1399206"/>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343965" y="3358608"/>
            <a:ext cx="3506528"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317612" y="3358608"/>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a:off x="5334975" y="33778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a:off x="5916956"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a:off x="6498937"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a:off x="7080919"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a:off x="7662900"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a:off x="8244882"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flipH="1">
            <a:off x="8826861"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 Box 75"/>
          <p:cNvSpPr txBox="1">
            <a:spLocks noChangeArrowheads="1"/>
          </p:cNvSpPr>
          <p:nvPr/>
        </p:nvSpPr>
        <p:spPr bwMode="auto">
          <a:xfrm>
            <a:off x="5190932"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74" name="Text Box 77"/>
          <p:cNvSpPr txBox="1">
            <a:spLocks noChangeArrowheads="1"/>
          </p:cNvSpPr>
          <p:nvPr/>
        </p:nvSpPr>
        <p:spPr bwMode="auto">
          <a:xfrm>
            <a:off x="5773060"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75" name="Text Box 78"/>
          <p:cNvSpPr txBox="1">
            <a:spLocks noChangeArrowheads="1"/>
          </p:cNvSpPr>
          <p:nvPr/>
        </p:nvSpPr>
        <p:spPr bwMode="auto">
          <a:xfrm>
            <a:off x="6355187"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76" name="Text Box 79"/>
          <p:cNvSpPr txBox="1">
            <a:spLocks noChangeArrowheads="1"/>
          </p:cNvSpPr>
          <p:nvPr/>
        </p:nvSpPr>
        <p:spPr bwMode="auto">
          <a:xfrm>
            <a:off x="6942936"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77" name="Text Box 80"/>
          <p:cNvSpPr txBox="1">
            <a:spLocks noChangeArrowheads="1"/>
          </p:cNvSpPr>
          <p:nvPr/>
        </p:nvSpPr>
        <p:spPr bwMode="auto">
          <a:xfrm>
            <a:off x="7522984"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78" name="Text Box 81"/>
          <p:cNvSpPr txBox="1">
            <a:spLocks noChangeArrowheads="1"/>
          </p:cNvSpPr>
          <p:nvPr/>
        </p:nvSpPr>
        <p:spPr bwMode="auto">
          <a:xfrm>
            <a:off x="8096444" y="341161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79" name="Text Box 83"/>
          <p:cNvSpPr txBox="1">
            <a:spLocks noChangeArrowheads="1"/>
          </p:cNvSpPr>
          <p:nvPr/>
        </p:nvSpPr>
        <p:spPr bwMode="auto">
          <a:xfrm>
            <a:off x="8676962"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80" name="Text Box 84"/>
          <p:cNvSpPr txBox="1">
            <a:spLocks noChangeArrowheads="1"/>
          </p:cNvSpPr>
          <p:nvPr/>
        </p:nvSpPr>
        <p:spPr bwMode="auto">
          <a:xfrm>
            <a:off x="6287433" y="3616906"/>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Enrollment</a:t>
            </a:r>
          </a:p>
        </p:txBody>
      </p:sp>
      <p:sp>
        <p:nvSpPr>
          <p:cNvPr id="81" name="Freeform 80"/>
          <p:cNvSpPr>
            <a:spLocks/>
          </p:cNvSpPr>
          <p:nvPr/>
        </p:nvSpPr>
        <p:spPr bwMode="auto">
          <a:xfrm>
            <a:off x="5365927" y="2593352"/>
            <a:ext cx="3496279" cy="763328"/>
          </a:xfrm>
          <a:custGeom>
            <a:avLst/>
            <a:gdLst>
              <a:gd name="T0" fmla="*/ 84 w 4776"/>
              <a:gd name="T1" fmla="*/ 792 h 792"/>
              <a:gd name="T2" fmla="*/ 154 w 4776"/>
              <a:gd name="T3" fmla="*/ 774 h 792"/>
              <a:gd name="T4" fmla="*/ 182 w 4776"/>
              <a:gd name="T5" fmla="*/ 762 h 792"/>
              <a:gd name="T6" fmla="*/ 224 w 4776"/>
              <a:gd name="T7" fmla="*/ 754 h 792"/>
              <a:gd name="T8" fmla="*/ 238 w 4776"/>
              <a:gd name="T9" fmla="*/ 746 h 792"/>
              <a:gd name="T10" fmla="*/ 366 w 4776"/>
              <a:gd name="T11" fmla="*/ 722 h 792"/>
              <a:gd name="T12" fmla="*/ 422 w 4776"/>
              <a:gd name="T13" fmla="*/ 697 h 792"/>
              <a:gd name="T14" fmla="*/ 596 w 4776"/>
              <a:gd name="T15" fmla="*/ 681 h 792"/>
              <a:gd name="T16" fmla="*/ 635 w 4776"/>
              <a:gd name="T17" fmla="*/ 665 h 792"/>
              <a:gd name="T18" fmla="*/ 697 w 4776"/>
              <a:gd name="T19" fmla="*/ 651 h 792"/>
              <a:gd name="T20" fmla="*/ 745 w 4776"/>
              <a:gd name="T21" fmla="*/ 631 h 792"/>
              <a:gd name="T22" fmla="*/ 795 w 4776"/>
              <a:gd name="T23" fmla="*/ 625 h 792"/>
              <a:gd name="T24" fmla="*/ 833 w 4776"/>
              <a:gd name="T25" fmla="*/ 597 h 792"/>
              <a:gd name="T26" fmla="*/ 873 w 4776"/>
              <a:gd name="T27" fmla="*/ 573 h 792"/>
              <a:gd name="T28" fmla="*/ 977 w 4776"/>
              <a:gd name="T29" fmla="*/ 553 h 792"/>
              <a:gd name="T30" fmla="*/ 1005 w 4776"/>
              <a:gd name="T31" fmla="*/ 527 h 792"/>
              <a:gd name="T32" fmla="*/ 1215 w 4776"/>
              <a:gd name="T33" fmla="*/ 509 h 792"/>
              <a:gd name="T34" fmla="*/ 1297 w 4776"/>
              <a:gd name="T35" fmla="*/ 484 h 792"/>
              <a:gd name="T36" fmla="*/ 1595 w 4776"/>
              <a:gd name="T37" fmla="*/ 470 h 792"/>
              <a:gd name="T38" fmla="*/ 1653 w 4776"/>
              <a:gd name="T39" fmla="*/ 450 h 792"/>
              <a:gd name="T40" fmla="*/ 1735 w 4776"/>
              <a:gd name="T41" fmla="*/ 442 h 792"/>
              <a:gd name="T42" fmla="*/ 1798 w 4776"/>
              <a:gd name="T43" fmla="*/ 424 h 792"/>
              <a:gd name="T44" fmla="*/ 1892 w 4776"/>
              <a:gd name="T45" fmla="*/ 414 h 792"/>
              <a:gd name="T46" fmla="*/ 2058 w 4776"/>
              <a:gd name="T47" fmla="*/ 400 h 792"/>
              <a:gd name="T48" fmla="*/ 2146 w 4776"/>
              <a:gd name="T49" fmla="*/ 390 h 792"/>
              <a:gd name="T50" fmla="*/ 2254 w 4776"/>
              <a:gd name="T51" fmla="*/ 372 h 792"/>
              <a:gd name="T52" fmla="*/ 2294 w 4776"/>
              <a:gd name="T53" fmla="*/ 362 h 792"/>
              <a:gd name="T54" fmla="*/ 2314 w 4776"/>
              <a:gd name="T55" fmla="*/ 344 h 792"/>
              <a:gd name="T56" fmla="*/ 2448 w 4776"/>
              <a:gd name="T57" fmla="*/ 338 h 792"/>
              <a:gd name="T58" fmla="*/ 2544 w 4776"/>
              <a:gd name="T59" fmla="*/ 316 h 792"/>
              <a:gd name="T60" fmla="*/ 2712 w 4776"/>
              <a:gd name="T61" fmla="*/ 302 h 792"/>
              <a:gd name="T62" fmla="*/ 2718 w 4776"/>
              <a:gd name="T63" fmla="*/ 289 h 792"/>
              <a:gd name="T64" fmla="*/ 2786 w 4776"/>
              <a:gd name="T65" fmla="*/ 281 h 792"/>
              <a:gd name="T66" fmla="*/ 2794 w 4776"/>
              <a:gd name="T67" fmla="*/ 269 h 792"/>
              <a:gd name="T68" fmla="*/ 2938 w 4776"/>
              <a:gd name="T69" fmla="*/ 251 h 792"/>
              <a:gd name="T70" fmla="*/ 3099 w 4776"/>
              <a:gd name="T71" fmla="*/ 231 h 792"/>
              <a:gd name="T72" fmla="*/ 3169 w 4776"/>
              <a:gd name="T73" fmla="*/ 217 h 792"/>
              <a:gd name="T74" fmla="*/ 3231 w 4776"/>
              <a:gd name="T75" fmla="*/ 201 h 792"/>
              <a:gd name="T76" fmla="*/ 3269 w 4776"/>
              <a:gd name="T77" fmla="*/ 187 h 792"/>
              <a:gd name="T78" fmla="*/ 3385 w 4776"/>
              <a:gd name="T79" fmla="*/ 163 h 792"/>
              <a:gd name="T80" fmla="*/ 3415 w 4776"/>
              <a:gd name="T81" fmla="*/ 155 h 792"/>
              <a:gd name="T82" fmla="*/ 3659 w 4776"/>
              <a:gd name="T83" fmla="*/ 147 h 792"/>
              <a:gd name="T84" fmla="*/ 3749 w 4776"/>
              <a:gd name="T85" fmla="*/ 141 h 792"/>
              <a:gd name="T86" fmla="*/ 3845 w 4776"/>
              <a:gd name="T87" fmla="*/ 135 h 792"/>
              <a:gd name="T88" fmla="*/ 4021 w 4776"/>
              <a:gd name="T89" fmla="*/ 121 h 792"/>
              <a:gd name="T90" fmla="*/ 4021 w 4776"/>
              <a:gd name="T91" fmla="*/ 99 h 792"/>
              <a:gd name="T92" fmla="*/ 4073 w 4776"/>
              <a:gd name="T93" fmla="*/ 99 h 792"/>
              <a:gd name="T94" fmla="*/ 4083 w 4776"/>
              <a:gd name="T95" fmla="*/ 99 h 792"/>
              <a:gd name="T96" fmla="*/ 4143 w 4776"/>
              <a:gd name="T97" fmla="*/ 88 h 792"/>
              <a:gd name="T98" fmla="*/ 4163 w 4776"/>
              <a:gd name="T99" fmla="*/ 80 h 792"/>
              <a:gd name="T100" fmla="*/ 4438 w 4776"/>
              <a:gd name="T101" fmla="*/ 70 h 792"/>
              <a:gd name="T102" fmla="*/ 4506 w 4776"/>
              <a:gd name="T103" fmla="*/ 46 h 792"/>
              <a:gd name="T104" fmla="*/ 4676 w 4776"/>
              <a:gd name="T105" fmla="*/ 34 h 792"/>
              <a:gd name="T106" fmla="*/ 4718 w 4776"/>
              <a:gd name="T107" fmla="*/ 22 h 792"/>
              <a:gd name="T108" fmla="*/ 4754 w 4776"/>
              <a:gd name="T109"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6" h="792">
                <a:moveTo>
                  <a:pt x="0" y="792"/>
                </a:moveTo>
                <a:lnTo>
                  <a:pt x="84" y="792"/>
                </a:lnTo>
                <a:lnTo>
                  <a:pt x="84" y="774"/>
                </a:lnTo>
                <a:lnTo>
                  <a:pt x="154" y="774"/>
                </a:lnTo>
                <a:lnTo>
                  <a:pt x="154" y="762"/>
                </a:lnTo>
                <a:lnTo>
                  <a:pt x="182" y="762"/>
                </a:lnTo>
                <a:lnTo>
                  <a:pt x="182" y="754"/>
                </a:lnTo>
                <a:lnTo>
                  <a:pt x="224" y="754"/>
                </a:lnTo>
                <a:lnTo>
                  <a:pt x="224" y="746"/>
                </a:lnTo>
                <a:lnTo>
                  <a:pt x="238" y="746"/>
                </a:lnTo>
                <a:lnTo>
                  <a:pt x="238" y="722"/>
                </a:lnTo>
                <a:lnTo>
                  <a:pt x="366" y="722"/>
                </a:lnTo>
                <a:lnTo>
                  <a:pt x="366" y="697"/>
                </a:lnTo>
                <a:lnTo>
                  <a:pt x="422" y="697"/>
                </a:lnTo>
                <a:lnTo>
                  <a:pt x="422" y="681"/>
                </a:lnTo>
                <a:lnTo>
                  <a:pt x="596" y="681"/>
                </a:lnTo>
                <a:lnTo>
                  <a:pt x="596" y="665"/>
                </a:lnTo>
                <a:lnTo>
                  <a:pt x="635" y="665"/>
                </a:lnTo>
                <a:lnTo>
                  <a:pt x="635" y="651"/>
                </a:lnTo>
                <a:lnTo>
                  <a:pt x="697" y="651"/>
                </a:lnTo>
                <a:lnTo>
                  <a:pt x="697" y="631"/>
                </a:lnTo>
                <a:lnTo>
                  <a:pt x="745" y="631"/>
                </a:lnTo>
                <a:lnTo>
                  <a:pt x="745" y="625"/>
                </a:lnTo>
                <a:lnTo>
                  <a:pt x="795" y="625"/>
                </a:lnTo>
                <a:lnTo>
                  <a:pt x="795" y="597"/>
                </a:lnTo>
                <a:lnTo>
                  <a:pt x="833" y="597"/>
                </a:lnTo>
                <a:lnTo>
                  <a:pt x="833" y="573"/>
                </a:lnTo>
                <a:lnTo>
                  <a:pt x="873" y="573"/>
                </a:lnTo>
                <a:lnTo>
                  <a:pt x="873" y="553"/>
                </a:lnTo>
                <a:lnTo>
                  <a:pt x="977" y="553"/>
                </a:lnTo>
                <a:lnTo>
                  <a:pt x="977" y="527"/>
                </a:lnTo>
                <a:lnTo>
                  <a:pt x="1005" y="527"/>
                </a:lnTo>
                <a:lnTo>
                  <a:pt x="1005" y="509"/>
                </a:lnTo>
                <a:lnTo>
                  <a:pt x="1215" y="509"/>
                </a:lnTo>
                <a:lnTo>
                  <a:pt x="1215" y="484"/>
                </a:lnTo>
                <a:lnTo>
                  <a:pt x="1297" y="484"/>
                </a:lnTo>
                <a:lnTo>
                  <a:pt x="1297" y="470"/>
                </a:lnTo>
                <a:lnTo>
                  <a:pt x="1595" y="470"/>
                </a:lnTo>
                <a:lnTo>
                  <a:pt x="1595" y="450"/>
                </a:lnTo>
                <a:lnTo>
                  <a:pt x="1653" y="450"/>
                </a:lnTo>
                <a:lnTo>
                  <a:pt x="1653" y="442"/>
                </a:lnTo>
                <a:lnTo>
                  <a:pt x="1735" y="442"/>
                </a:lnTo>
                <a:lnTo>
                  <a:pt x="1735" y="424"/>
                </a:lnTo>
                <a:lnTo>
                  <a:pt x="1798" y="424"/>
                </a:lnTo>
                <a:lnTo>
                  <a:pt x="1798" y="414"/>
                </a:lnTo>
                <a:lnTo>
                  <a:pt x="1892" y="414"/>
                </a:lnTo>
                <a:lnTo>
                  <a:pt x="1892" y="400"/>
                </a:lnTo>
                <a:lnTo>
                  <a:pt x="2058" y="400"/>
                </a:lnTo>
                <a:lnTo>
                  <a:pt x="2058" y="390"/>
                </a:lnTo>
                <a:lnTo>
                  <a:pt x="2146" y="390"/>
                </a:lnTo>
                <a:lnTo>
                  <a:pt x="2146" y="372"/>
                </a:lnTo>
                <a:lnTo>
                  <a:pt x="2254" y="372"/>
                </a:lnTo>
                <a:lnTo>
                  <a:pt x="2254" y="362"/>
                </a:lnTo>
                <a:lnTo>
                  <a:pt x="2294" y="362"/>
                </a:lnTo>
                <a:lnTo>
                  <a:pt x="2294" y="344"/>
                </a:lnTo>
                <a:lnTo>
                  <a:pt x="2314" y="344"/>
                </a:lnTo>
                <a:lnTo>
                  <a:pt x="2314" y="338"/>
                </a:lnTo>
                <a:lnTo>
                  <a:pt x="2448" y="338"/>
                </a:lnTo>
                <a:lnTo>
                  <a:pt x="2448" y="316"/>
                </a:lnTo>
                <a:lnTo>
                  <a:pt x="2544" y="316"/>
                </a:lnTo>
                <a:lnTo>
                  <a:pt x="2544" y="302"/>
                </a:lnTo>
                <a:lnTo>
                  <a:pt x="2712" y="302"/>
                </a:lnTo>
                <a:lnTo>
                  <a:pt x="2712" y="289"/>
                </a:lnTo>
                <a:lnTo>
                  <a:pt x="2718" y="289"/>
                </a:lnTo>
                <a:lnTo>
                  <a:pt x="2718" y="281"/>
                </a:lnTo>
                <a:lnTo>
                  <a:pt x="2786" y="281"/>
                </a:lnTo>
                <a:lnTo>
                  <a:pt x="2786" y="269"/>
                </a:lnTo>
                <a:lnTo>
                  <a:pt x="2794" y="269"/>
                </a:lnTo>
                <a:lnTo>
                  <a:pt x="2794" y="251"/>
                </a:lnTo>
                <a:lnTo>
                  <a:pt x="2938" y="251"/>
                </a:lnTo>
                <a:lnTo>
                  <a:pt x="2938" y="231"/>
                </a:lnTo>
                <a:lnTo>
                  <a:pt x="3099" y="231"/>
                </a:lnTo>
                <a:lnTo>
                  <a:pt x="3099" y="217"/>
                </a:lnTo>
                <a:lnTo>
                  <a:pt x="3169" y="217"/>
                </a:lnTo>
                <a:lnTo>
                  <a:pt x="3169" y="201"/>
                </a:lnTo>
                <a:lnTo>
                  <a:pt x="3231" y="201"/>
                </a:lnTo>
                <a:lnTo>
                  <a:pt x="3231" y="187"/>
                </a:lnTo>
                <a:lnTo>
                  <a:pt x="3269" y="187"/>
                </a:lnTo>
                <a:lnTo>
                  <a:pt x="3269" y="163"/>
                </a:lnTo>
                <a:lnTo>
                  <a:pt x="3385" y="163"/>
                </a:lnTo>
                <a:lnTo>
                  <a:pt x="3385" y="155"/>
                </a:lnTo>
                <a:lnTo>
                  <a:pt x="3415" y="155"/>
                </a:lnTo>
                <a:lnTo>
                  <a:pt x="3415" y="147"/>
                </a:lnTo>
                <a:lnTo>
                  <a:pt x="3659" y="147"/>
                </a:lnTo>
                <a:lnTo>
                  <a:pt x="3659" y="141"/>
                </a:lnTo>
                <a:lnTo>
                  <a:pt x="3749" y="141"/>
                </a:lnTo>
                <a:lnTo>
                  <a:pt x="3749" y="135"/>
                </a:lnTo>
                <a:lnTo>
                  <a:pt x="3845" y="135"/>
                </a:lnTo>
                <a:lnTo>
                  <a:pt x="3845" y="121"/>
                </a:lnTo>
                <a:lnTo>
                  <a:pt x="4021" y="121"/>
                </a:lnTo>
                <a:lnTo>
                  <a:pt x="4021" y="99"/>
                </a:lnTo>
                <a:lnTo>
                  <a:pt x="4021" y="99"/>
                </a:lnTo>
                <a:lnTo>
                  <a:pt x="4053" y="99"/>
                </a:lnTo>
                <a:lnTo>
                  <a:pt x="4073" y="99"/>
                </a:lnTo>
                <a:lnTo>
                  <a:pt x="4083" y="99"/>
                </a:lnTo>
                <a:lnTo>
                  <a:pt x="4083" y="99"/>
                </a:lnTo>
                <a:lnTo>
                  <a:pt x="4083" y="88"/>
                </a:lnTo>
                <a:lnTo>
                  <a:pt x="4143" y="88"/>
                </a:lnTo>
                <a:lnTo>
                  <a:pt x="4143" y="80"/>
                </a:lnTo>
                <a:lnTo>
                  <a:pt x="4163" y="80"/>
                </a:lnTo>
                <a:lnTo>
                  <a:pt x="4163" y="70"/>
                </a:lnTo>
                <a:lnTo>
                  <a:pt x="4438" y="70"/>
                </a:lnTo>
                <a:lnTo>
                  <a:pt x="4438" y="46"/>
                </a:lnTo>
                <a:lnTo>
                  <a:pt x="4506" y="46"/>
                </a:lnTo>
                <a:lnTo>
                  <a:pt x="4506" y="34"/>
                </a:lnTo>
                <a:lnTo>
                  <a:pt x="4676" y="34"/>
                </a:lnTo>
                <a:lnTo>
                  <a:pt x="4676" y="22"/>
                </a:lnTo>
                <a:lnTo>
                  <a:pt x="4718" y="22"/>
                </a:lnTo>
                <a:lnTo>
                  <a:pt x="4754" y="22"/>
                </a:lnTo>
                <a:lnTo>
                  <a:pt x="4754" y="0"/>
                </a:lnTo>
                <a:lnTo>
                  <a:pt x="4776" y="0"/>
                </a:lnTo>
              </a:path>
            </a:pathLst>
          </a:custGeom>
          <a:noFill/>
          <a:ln w="38100">
            <a:solidFill>
              <a:srgbClr val="5690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81"/>
          <p:cNvSpPr>
            <a:spLocks/>
          </p:cNvSpPr>
          <p:nvPr/>
        </p:nvSpPr>
        <p:spPr bwMode="auto">
          <a:xfrm>
            <a:off x="5371783" y="2628049"/>
            <a:ext cx="3484566" cy="728631"/>
          </a:xfrm>
          <a:custGeom>
            <a:avLst/>
            <a:gdLst>
              <a:gd name="T0" fmla="*/ 78 w 4760"/>
              <a:gd name="T1" fmla="*/ 756 h 756"/>
              <a:gd name="T2" fmla="*/ 152 w 4760"/>
              <a:gd name="T3" fmla="*/ 734 h 756"/>
              <a:gd name="T4" fmla="*/ 184 w 4760"/>
              <a:gd name="T5" fmla="*/ 724 h 756"/>
              <a:gd name="T6" fmla="*/ 302 w 4760"/>
              <a:gd name="T7" fmla="*/ 714 h 756"/>
              <a:gd name="T8" fmla="*/ 394 w 4760"/>
              <a:gd name="T9" fmla="*/ 702 h 756"/>
              <a:gd name="T10" fmla="*/ 412 w 4760"/>
              <a:gd name="T11" fmla="*/ 696 h 756"/>
              <a:gd name="T12" fmla="*/ 492 w 4760"/>
              <a:gd name="T13" fmla="*/ 686 h 756"/>
              <a:gd name="T14" fmla="*/ 528 w 4760"/>
              <a:gd name="T15" fmla="*/ 676 h 756"/>
              <a:gd name="T16" fmla="*/ 542 w 4760"/>
              <a:gd name="T17" fmla="*/ 663 h 756"/>
              <a:gd name="T18" fmla="*/ 897 w 4760"/>
              <a:gd name="T19" fmla="*/ 653 h 756"/>
              <a:gd name="T20" fmla="*/ 957 w 4760"/>
              <a:gd name="T21" fmla="*/ 641 h 756"/>
              <a:gd name="T22" fmla="*/ 1099 w 4760"/>
              <a:gd name="T23" fmla="*/ 631 h 756"/>
              <a:gd name="T24" fmla="*/ 1153 w 4760"/>
              <a:gd name="T25" fmla="*/ 609 h 756"/>
              <a:gd name="T26" fmla="*/ 1249 w 4760"/>
              <a:gd name="T27" fmla="*/ 603 h 756"/>
              <a:gd name="T28" fmla="*/ 1297 w 4760"/>
              <a:gd name="T29" fmla="*/ 595 h 756"/>
              <a:gd name="T30" fmla="*/ 1323 w 4760"/>
              <a:gd name="T31" fmla="*/ 587 h 756"/>
              <a:gd name="T32" fmla="*/ 1427 w 4760"/>
              <a:gd name="T33" fmla="*/ 579 h 756"/>
              <a:gd name="T34" fmla="*/ 1459 w 4760"/>
              <a:gd name="T35" fmla="*/ 559 h 756"/>
              <a:gd name="T36" fmla="*/ 1475 w 4760"/>
              <a:gd name="T37" fmla="*/ 545 h 756"/>
              <a:gd name="T38" fmla="*/ 1587 w 4760"/>
              <a:gd name="T39" fmla="*/ 537 h 756"/>
              <a:gd name="T40" fmla="*/ 1751 w 4760"/>
              <a:gd name="T41" fmla="*/ 531 h 756"/>
              <a:gd name="T42" fmla="*/ 1852 w 4760"/>
              <a:gd name="T43" fmla="*/ 513 h 756"/>
              <a:gd name="T44" fmla="*/ 1894 w 4760"/>
              <a:gd name="T45" fmla="*/ 499 h 756"/>
              <a:gd name="T46" fmla="*/ 1936 w 4760"/>
              <a:gd name="T47" fmla="*/ 487 h 756"/>
              <a:gd name="T48" fmla="*/ 2014 w 4760"/>
              <a:gd name="T49" fmla="*/ 471 h 756"/>
              <a:gd name="T50" fmla="*/ 2160 w 4760"/>
              <a:gd name="T51" fmla="*/ 456 h 756"/>
              <a:gd name="T52" fmla="*/ 2286 w 4760"/>
              <a:gd name="T53" fmla="*/ 444 h 756"/>
              <a:gd name="T54" fmla="*/ 2318 w 4760"/>
              <a:gd name="T55" fmla="*/ 438 h 756"/>
              <a:gd name="T56" fmla="*/ 2330 w 4760"/>
              <a:gd name="T57" fmla="*/ 428 h 756"/>
              <a:gd name="T58" fmla="*/ 2544 w 4760"/>
              <a:gd name="T59" fmla="*/ 406 h 756"/>
              <a:gd name="T60" fmla="*/ 2708 w 4760"/>
              <a:gd name="T61" fmla="*/ 398 h 756"/>
              <a:gd name="T62" fmla="*/ 2754 w 4760"/>
              <a:gd name="T63" fmla="*/ 386 h 756"/>
              <a:gd name="T64" fmla="*/ 2804 w 4760"/>
              <a:gd name="T65" fmla="*/ 374 h 756"/>
              <a:gd name="T66" fmla="*/ 2814 w 4760"/>
              <a:gd name="T67" fmla="*/ 364 h 756"/>
              <a:gd name="T68" fmla="*/ 2870 w 4760"/>
              <a:gd name="T69" fmla="*/ 354 h 756"/>
              <a:gd name="T70" fmla="*/ 2904 w 4760"/>
              <a:gd name="T71" fmla="*/ 344 h 756"/>
              <a:gd name="T72" fmla="*/ 2930 w 4760"/>
              <a:gd name="T73" fmla="*/ 330 h 756"/>
              <a:gd name="T74" fmla="*/ 2966 w 4760"/>
              <a:gd name="T75" fmla="*/ 324 h 756"/>
              <a:gd name="T76" fmla="*/ 2976 w 4760"/>
              <a:gd name="T77" fmla="*/ 310 h 756"/>
              <a:gd name="T78" fmla="*/ 2991 w 4760"/>
              <a:gd name="T79" fmla="*/ 300 h 756"/>
              <a:gd name="T80" fmla="*/ 3103 w 4760"/>
              <a:gd name="T81" fmla="*/ 290 h 756"/>
              <a:gd name="T82" fmla="*/ 3181 w 4760"/>
              <a:gd name="T83" fmla="*/ 280 h 756"/>
              <a:gd name="T84" fmla="*/ 3225 w 4760"/>
              <a:gd name="T85" fmla="*/ 262 h 756"/>
              <a:gd name="T86" fmla="*/ 3291 w 4760"/>
              <a:gd name="T87" fmla="*/ 255 h 756"/>
              <a:gd name="T88" fmla="*/ 3337 w 4760"/>
              <a:gd name="T89" fmla="*/ 235 h 756"/>
              <a:gd name="T90" fmla="*/ 3369 w 4760"/>
              <a:gd name="T91" fmla="*/ 225 h 756"/>
              <a:gd name="T92" fmla="*/ 3475 w 4760"/>
              <a:gd name="T93" fmla="*/ 205 h 756"/>
              <a:gd name="T94" fmla="*/ 3509 w 4760"/>
              <a:gd name="T95" fmla="*/ 193 h 756"/>
              <a:gd name="T96" fmla="*/ 3523 w 4760"/>
              <a:gd name="T97" fmla="*/ 179 h 756"/>
              <a:gd name="T98" fmla="*/ 3571 w 4760"/>
              <a:gd name="T99" fmla="*/ 171 h 756"/>
              <a:gd name="T100" fmla="*/ 3639 w 4760"/>
              <a:gd name="T101" fmla="*/ 161 h 756"/>
              <a:gd name="T102" fmla="*/ 3665 w 4760"/>
              <a:gd name="T103" fmla="*/ 153 h 756"/>
              <a:gd name="T104" fmla="*/ 3857 w 4760"/>
              <a:gd name="T105" fmla="*/ 145 h 756"/>
              <a:gd name="T106" fmla="*/ 3939 w 4760"/>
              <a:gd name="T107" fmla="*/ 129 h 756"/>
              <a:gd name="T108" fmla="*/ 3961 w 4760"/>
              <a:gd name="T109" fmla="*/ 107 h 756"/>
              <a:gd name="T110" fmla="*/ 4011 w 4760"/>
              <a:gd name="T111" fmla="*/ 85 h 756"/>
              <a:gd name="T112" fmla="*/ 4061 w 4760"/>
              <a:gd name="T113" fmla="*/ 67 h 756"/>
              <a:gd name="T114" fmla="*/ 4133 w 4760"/>
              <a:gd name="T115" fmla="*/ 52 h 756"/>
              <a:gd name="T116" fmla="*/ 4506 w 4760"/>
              <a:gd name="T117" fmla="*/ 44 h 756"/>
              <a:gd name="T118" fmla="*/ 4630 w 4760"/>
              <a:gd name="T119" fmla="*/ 32 h 756"/>
              <a:gd name="T120" fmla="*/ 4648 w 4760"/>
              <a:gd name="T121" fmla="*/ 22 h 756"/>
              <a:gd name="T122" fmla="*/ 4702 w 4760"/>
              <a:gd name="T123" fmla="*/ 12 h 756"/>
              <a:gd name="T124" fmla="*/ 4760 w 4760"/>
              <a:gd name="T125"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0" h="756">
                <a:moveTo>
                  <a:pt x="0" y="756"/>
                </a:moveTo>
                <a:lnTo>
                  <a:pt x="78" y="756"/>
                </a:lnTo>
                <a:lnTo>
                  <a:pt x="78" y="734"/>
                </a:lnTo>
                <a:lnTo>
                  <a:pt x="152" y="734"/>
                </a:lnTo>
                <a:lnTo>
                  <a:pt x="152" y="724"/>
                </a:lnTo>
                <a:lnTo>
                  <a:pt x="184" y="724"/>
                </a:lnTo>
                <a:lnTo>
                  <a:pt x="184" y="714"/>
                </a:lnTo>
                <a:lnTo>
                  <a:pt x="302" y="714"/>
                </a:lnTo>
                <a:lnTo>
                  <a:pt x="302" y="702"/>
                </a:lnTo>
                <a:lnTo>
                  <a:pt x="394" y="702"/>
                </a:lnTo>
                <a:lnTo>
                  <a:pt x="394" y="696"/>
                </a:lnTo>
                <a:lnTo>
                  <a:pt x="412" y="696"/>
                </a:lnTo>
                <a:lnTo>
                  <a:pt x="412" y="686"/>
                </a:lnTo>
                <a:lnTo>
                  <a:pt x="492" y="686"/>
                </a:lnTo>
                <a:lnTo>
                  <a:pt x="492" y="676"/>
                </a:lnTo>
                <a:lnTo>
                  <a:pt x="528" y="676"/>
                </a:lnTo>
                <a:lnTo>
                  <a:pt x="528" y="663"/>
                </a:lnTo>
                <a:lnTo>
                  <a:pt x="542" y="663"/>
                </a:lnTo>
                <a:lnTo>
                  <a:pt x="542" y="653"/>
                </a:lnTo>
                <a:lnTo>
                  <a:pt x="897" y="653"/>
                </a:lnTo>
                <a:lnTo>
                  <a:pt x="897" y="641"/>
                </a:lnTo>
                <a:lnTo>
                  <a:pt x="957" y="641"/>
                </a:lnTo>
                <a:lnTo>
                  <a:pt x="957" y="631"/>
                </a:lnTo>
                <a:lnTo>
                  <a:pt x="1099" y="631"/>
                </a:lnTo>
                <a:lnTo>
                  <a:pt x="1099" y="609"/>
                </a:lnTo>
                <a:lnTo>
                  <a:pt x="1153" y="609"/>
                </a:lnTo>
                <a:lnTo>
                  <a:pt x="1153" y="603"/>
                </a:lnTo>
                <a:lnTo>
                  <a:pt x="1249" y="603"/>
                </a:lnTo>
                <a:lnTo>
                  <a:pt x="1249" y="595"/>
                </a:lnTo>
                <a:lnTo>
                  <a:pt x="1297" y="595"/>
                </a:lnTo>
                <a:lnTo>
                  <a:pt x="1297" y="587"/>
                </a:lnTo>
                <a:lnTo>
                  <a:pt x="1323" y="587"/>
                </a:lnTo>
                <a:lnTo>
                  <a:pt x="1323" y="579"/>
                </a:lnTo>
                <a:lnTo>
                  <a:pt x="1427" y="579"/>
                </a:lnTo>
                <a:lnTo>
                  <a:pt x="1427" y="559"/>
                </a:lnTo>
                <a:lnTo>
                  <a:pt x="1459" y="559"/>
                </a:lnTo>
                <a:lnTo>
                  <a:pt x="1459" y="545"/>
                </a:lnTo>
                <a:lnTo>
                  <a:pt x="1475" y="545"/>
                </a:lnTo>
                <a:lnTo>
                  <a:pt x="1475" y="537"/>
                </a:lnTo>
                <a:lnTo>
                  <a:pt x="1587" y="537"/>
                </a:lnTo>
                <a:lnTo>
                  <a:pt x="1587" y="531"/>
                </a:lnTo>
                <a:lnTo>
                  <a:pt x="1751" y="531"/>
                </a:lnTo>
                <a:lnTo>
                  <a:pt x="1751" y="513"/>
                </a:lnTo>
                <a:lnTo>
                  <a:pt x="1852" y="513"/>
                </a:lnTo>
                <a:lnTo>
                  <a:pt x="1852" y="499"/>
                </a:lnTo>
                <a:lnTo>
                  <a:pt x="1894" y="499"/>
                </a:lnTo>
                <a:lnTo>
                  <a:pt x="1894" y="487"/>
                </a:lnTo>
                <a:lnTo>
                  <a:pt x="1936" y="487"/>
                </a:lnTo>
                <a:lnTo>
                  <a:pt x="1936" y="471"/>
                </a:lnTo>
                <a:lnTo>
                  <a:pt x="2014" y="471"/>
                </a:lnTo>
                <a:lnTo>
                  <a:pt x="2014" y="456"/>
                </a:lnTo>
                <a:lnTo>
                  <a:pt x="2160" y="456"/>
                </a:lnTo>
                <a:lnTo>
                  <a:pt x="2160" y="444"/>
                </a:lnTo>
                <a:lnTo>
                  <a:pt x="2286" y="444"/>
                </a:lnTo>
                <a:lnTo>
                  <a:pt x="2286" y="438"/>
                </a:lnTo>
                <a:lnTo>
                  <a:pt x="2318" y="438"/>
                </a:lnTo>
                <a:lnTo>
                  <a:pt x="2318" y="428"/>
                </a:lnTo>
                <a:lnTo>
                  <a:pt x="2330" y="428"/>
                </a:lnTo>
                <a:lnTo>
                  <a:pt x="2330" y="406"/>
                </a:lnTo>
                <a:lnTo>
                  <a:pt x="2544" y="406"/>
                </a:lnTo>
                <a:lnTo>
                  <a:pt x="2544" y="398"/>
                </a:lnTo>
                <a:lnTo>
                  <a:pt x="2708" y="398"/>
                </a:lnTo>
                <a:lnTo>
                  <a:pt x="2708" y="386"/>
                </a:lnTo>
                <a:lnTo>
                  <a:pt x="2754" y="386"/>
                </a:lnTo>
                <a:lnTo>
                  <a:pt x="2754" y="374"/>
                </a:lnTo>
                <a:lnTo>
                  <a:pt x="2804" y="374"/>
                </a:lnTo>
                <a:lnTo>
                  <a:pt x="2804" y="364"/>
                </a:lnTo>
                <a:lnTo>
                  <a:pt x="2814" y="364"/>
                </a:lnTo>
                <a:lnTo>
                  <a:pt x="2814" y="354"/>
                </a:lnTo>
                <a:lnTo>
                  <a:pt x="2870" y="354"/>
                </a:lnTo>
                <a:lnTo>
                  <a:pt x="2870" y="344"/>
                </a:lnTo>
                <a:lnTo>
                  <a:pt x="2904" y="344"/>
                </a:lnTo>
                <a:lnTo>
                  <a:pt x="2904" y="330"/>
                </a:lnTo>
                <a:lnTo>
                  <a:pt x="2930" y="330"/>
                </a:lnTo>
                <a:lnTo>
                  <a:pt x="2930" y="324"/>
                </a:lnTo>
                <a:lnTo>
                  <a:pt x="2966" y="324"/>
                </a:lnTo>
                <a:lnTo>
                  <a:pt x="2966" y="310"/>
                </a:lnTo>
                <a:lnTo>
                  <a:pt x="2976" y="310"/>
                </a:lnTo>
                <a:lnTo>
                  <a:pt x="2976" y="300"/>
                </a:lnTo>
                <a:lnTo>
                  <a:pt x="2991" y="300"/>
                </a:lnTo>
                <a:lnTo>
                  <a:pt x="2991" y="290"/>
                </a:lnTo>
                <a:lnTo>
                  <a:pt x="3103" y="290"/>
                </a:lnTo>
                <a:lnTo>
                  <a:pt x="3103" y="280"/>
                </a:lnTo>
                <a:lnTo>
                  <a:pt x="3181" y="280"/>
                </a:lnTo>
                <a:lnTo>
                  <a:pt x="3181" y="262"/>
                </a:lnTo>
                <a:lnTo>
                  <a:pt x="3225" y="262"/>
                </a:lnTo>
                <a:lnTo>
                  <a:pt x="3225" y="255"/>
                </a:lnTo>
                <a:lnTo>
                  <a:pt x="3291" y="255"/>
                </a:lnTo>
                <a:lnTo>
                  <a:pt x="3291" y="235"/>
                </a:lnTo>
                <a:lnTo>
                  <a:pt x="3337" y="235"/>
                </a:lnTo>
                <a:lnTo>
                  <a:pt x="3337" y="225"/>
                </a:lnTo>
                <a:lnTo>
                  <a:pt x="3369" y="225"/>
                </a:lnTo>
                <a:lnTo>
                  <a:pt x="3369" y="205"/>
                </a:lnTo>
                <a:lnTo>
                  <a:pt x="3475" y="205"/>
                </a:lnTo>
                <a:lnTo>
                  <a:pt x="3475" y="193"/>
                </a:lnTo>
                <a:lnTo>
                  <a:pt x="3509" y="193"/>
                </a:lnTo>
                <a:lnTo>
                  <a:pt x="3509" y="179"/>
                </a:lnTo>
                <a:lnTo>
                  <a:pt x="3523" y="179"/>
                </a:lnTo>
                <a:lnTo>
                  <a:pt x="3523" y="171"/>
                </a:lnTo>
                <a:lnTo>
                  <a:pt x="3571" y="171"/>
                </a:lnTo>
                <a:lnTo>
                  <a:pt x="3571" y="161"/>
                </a:lnTo>
                <a:lnTo>
                  <a:pt x="3639" y="161"/>
                </a:lnTo>
                <a:lnTo>
                  <a:pt x="3639" y="153"/>
                </a:lnTo>
                <a:lnTo>
                  <a:pt x="3665" y="153"/>
                </a:lnTo>
                <a:lnTo>
                  <a:pt x="3665" y="145"/>
                </a:lnTo>
                <a:lnTo>
                  <a:pt x="3857" y="145"/>
                </a:lnTo>
                <a:lnTo>
                  <a:pt x="3857" y="129"/>
                </a:lnTo>
                <a:lnTo>
                  <a:pt x="3939" y="129"/>
                </a:lnTo>
                <a:lnTo>
                  <a:pt x="3939" y="107"/>
                </a:lnTo>
                <a:lnTo>
                  <a:pt x="3961" y="107"/>
                </a:lnTo>
                <a:lnTo>
                  <a:pt x="3961" y="85"/>
                </a:lnTo>
                <a:lnTo>
                  <a:pt x="4011" y="85"/>
                </a:lnTo>
                <a:lnTo>
                  <a:pt x="4011" y="67"/>
                </a:lnTo>
                <a:lnTo>
                  <a:pt x="4061" y="67"/>
                </a:lnTo>
                <a:lnTo>
                  <a:pt x="4061" y="52"/>
                </a:lnTo>
                <a:lnTo>
                  <a:pt x="4133" y="52"/>
                </a:lnTo>
                <a:lnTo>
                  <a:pt x="4133" y="44"/>
                </a:lnTo>
                <a:lnTo>
                  <a:pt x="4506" y="44"/>
                </a:lnTo>
                <a:lnTo>
                  <a:pt x="4506" y="32"/>
                </a:lnTo>
                <a:lnTo>
                  <a:pt x="4630" y="32"/>
                </a:lnTo>
                <a:lnTo>
                  <a:pt x="4630" y="22"/>
                </a:lnTo>
                <a:lnTo>
                  <a:pt x="4648" y="22"/>
                </a:lnTo>
                <a:lnTo>
                  <a:pt x="4648" y="12"/>
                </a:lnTo>
                <a:lnTo>
                  <a:pt x="4702" y="12"/>
                </a:lnTo>
                <a:lnTo>
                  <a:pt x="4702" y="0"/>
                </a:lnTo>
                <a:lnTo>
                  <a:pt x="4760"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84" name="TextBox 83"/>
          <p:cNvSpPr txBox="1"/>
          <p:nvPr/>
        </p:nvSpPr>
        <p:spPr>
          <a:xfrm>
            <a:off x="3804514" y="5187769"/>
            <a:ext cx="1027105"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3.0% vs. 1.4%</a:t>
            </a:r>
            <a:endParaRPr lang="en-US" sz="1200" b="0" u="none" dirty="0"/>
          </a:p>
          <a:p>
            <a:r>
              <a:rPr lang="en-US" sz="1200" b="0" i="1" u="none" dirty="0" smtClean="0"/>
              <a:t>P</a:t>
            </a:r>
            <a:r>
              <a:rPr lang="en-US" sz="1200" b="0" u="none" dirty="0" smtClean="0"/>
              <a:t>&lt;0.001</a:t>
            </a:r>
            <a:endParaRPr lang="en-US" sz="1200" b="0" u="none" dirty="0"/>
          </a:p>
        </p:txBody>
      </p:sp>
      <p:cxnSp>
        <p:nvCxnSpPr>
          <p:cNvPr id="85" name="Straight Connector 84"/>
          <p:cNvCxnSpPr/>
          <p:nvPr/>
        </p:nvCxnSpPr>
        <p:spPr>
          <a:xfrm>
            <a:off x="3496239" y="4362134"/>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86" name="Rectangle 85"/>
          <p:cNvSpPr>
            <a:spLocks noChangeArrowheads="1"/>
          </p:cNvSpPr>
          <p:nvPr/>
        </p:nvSpPr>
        <p:spPr bwMode="auto">
          <a:xfrm>
            <a:off x="3588476" y="4074261"/>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87" name="Straight Connector 86"/>
          <p:cNvCxnSpPr/>
          <p:nvPr/>
        </p:nvCxnSpPr>
        <p:spPr>
          <a:xfrm>
            <a:off x="3496239" y="4223347"/>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3335919" y="5760605"/>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335919" y="5369303"/>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3335919" y="4977037"/>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3335919" y="4585735"/>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 Box 68"/>
          <p:cNvSpPr txBox="1">
            <a:spLocks noChangeArrowheads="1"/>
          </p:cNvSpPr>
          <p:nvPr/>
        </p:nvSpPr>
        <p:spPr bwMode="auto">
          <a:xfrm>
            <a:off x="2944961" y="4038600"/>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93" name="Text Box 69"/>
          <p:cNvSpPr txBox="1">
            <a:spLocks noChangeArrowheads="1"/>
          </p:cNvSpPr>
          <p:nvPr/>
        </p:nvSpPr>
        <p:spPr bwMode="auto">
          <a:xfrm>
            <a:off x="3002821" y="4428981"/>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94" name="Text Box 70"/>
          <p:cNvSpPr txBox="1">
            <a:spLocks noChangeArrowheads="1"/>
          </p:cNvSpPr>
          <p:nvPr/>
        </p:nvSpPr>
        <p:spPr bwMode="auto">
          <a:xfrm>
            <a:off x="3002821" y="48193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95" name="Text Box 71"/>
          <p:cNvSpPr txBox="1">
            <a:spLocks noChangeArrowheads="1"/>
          </p:cNvSpPr>
          <p:nvPr/>
        </p:nvSpPr>
        <p:spPr bwMode="auto">
          <a:xfrm>
            <a:off x="3002821" y="520974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96" name="Text Box 72"/>
          <p:cNvSpPr txBox="1">
            <a:spLocks noChangeArrowheads="1"/>
          </p:cNvSpPr>
          <p:nvPr/>
        </p:nvSpPr>
        <p:spPr bwMode="auto">
          <a:xfrm>
            <a:off x="3002821" y="5600124"/>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97" name="Text Box 73"/>
          <p:cNvSpPr txBox="1">
            <a:spLocks noChangeArrowheads="1"/>
          </p:cNvSpPr>
          <p:nvPr/>
        </p:nvSpPr>
        <p:spPr bwMode="auto">
          <a:xfrm>
            <a:off x="3002821" y="599050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98" name="Text Box 74"/>
          <p:cNvSpPr txBox="1">
            <a:spLocks noChangeArrowheads="1"/>
          </p:cNvSpPr>
          <p:nvPr/>
        </p:nvSpPr>
        <p:spPr bwMode="auto">
          <a:xfrm rot="16200000">
            <a:off x="1792287" y="4883020"/>
            <a:ext cx="2021708"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GUSTO Moderate/</a:t>
            </a:r>
          </a:p>
          <a:p>
            <a:pPr algn="ctr" eaLnBrk="1" hangingPunct="1">
              <a:spcBef>
                <a:spcPct val="0"/>
              </a:spcBef>
              <a:buClrTx/>
              <a:buFontTx/>
              <a:buNone/>
              <a:defRPr/>
            </a:pPr>
            <a:r>
              <a:rPr lang="en-US" altLang="en-US" sz="1050" dirty="0" smtClean="0">
                <a:solidFill>
                  <a:srgbClr val="000000"/>
                </a:solidFill>
              </a:rPr>
              <a:t>Severe Bleed</a:t>
            </a:r>
            <a:endParaRPr lang="en-US" altLang="en-US" sz="1050" dirty="0">
              <a:solidFill>
                <a:srgbClr val="000000"/>
              </a:solidFill>
            </a:endParaRPr>
          </a:p>
        </p:txBody>
      </p:sp>
      <p:cxnSp>
        <p:nvCxnSpPr>
          <p:cNvPr id="99" name="Straight Connector 98"/>
          <p:cNvCxnSpPr/>
          <p:nvPr/>
        </p:nvCxnSpPr>
        <p:spPr>
          <a:xfrm>
            <a:off x="3375450" y="4193469"/>
            <a:ext cx="0" cy="195554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35919" y="419346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362273" y="6152871"/>
            <a:ext cx="350652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335919" y="615287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flipH="1">
            <a:off x="3353282" y="6172147"/>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a:off x="3935263"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flipH="1">
            <a:off x="4517245"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flipH="1">
            <a:off x="5099226"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flipH="1">
            <a:off x="5681207"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flipH="1">
            <a:off x="6263188"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flipH="1">
            <a:off x="6845168"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 Box 75"/>
          <p:cNvSpPr txBox="1">
            <a:spLocks noChangeArrowheads="1"/>
          </p:cNvSpPr>
          <p:nvPr/>
        </p:nvSpPr>
        <p:spPr bwMode="auto">
          <a:xfrm>
            <a:off x="3209239"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111" name="Text Box 77"/>
          <p:cNvSpPr txBox="1">
            <a:spLocks noChangeArrowheads="1"/>
          </p:cNvSpPr>
          <p:nvPr/>
        </p:nvSpPr>
        <p:spPr bwMode="auto">
          <a:xfrm>
            <a:off x="3791367"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112" name="Text Box 78"/>
          <p:cNvSpPr txBox="1">
            <a:spLocks noChangeArrowheads="1"/>
          </p:cNvSpPr>
          <p:nvPr/>
        </p:nvSpPr>
        <p:spPr bwMode="auto">
          <a:xfrm>
            <a:off x="4373494"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113" name="Text Box 79"/>
          <p:cNvSpPr txBox="1">
            <a:spLocks noChangeArrowheads="1"/>
          </p:cNvSpPr>
          <p:nvPr/>
        </p:nvSpPr>
        <p:spPr bwMode="auto">
          <a:xfrm>
            <a:off x="4961243"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114" name="Text Box 80"/>
          <p:cNvSpPr txBox="1">
            <a:spLocks noChangeArrowheads="1"/>
          </p:cNvSpPr>
          <p:nvPr/>
        </p:nvSpPr>
        <p:spPr bwMode="auto">
          <a:xfrm>
            <a:off x="5541291"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115" name="Text Box 81"/>
          <p:cNvSpPr txBox="1">
            <a:spLocks noChangeArrowheads="1"/>
          </p:cNvSpPr>
          <p:nvPr/>
        </p:nvSpPr>
        <p:spPr bwMode="auto">
          <a:xfrm>
            <a:off x="6114751" y="620587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116" name="Text Box 83"/>
          <p:cNvSpPr txBox="1">
            <a:spLocks noChangeArrowheads="1"/>
          </p:cNvSpPr>
          <p:nvPr/>
        </p:nvSpPr>
        <p:spPr bwMode="auto">
          <a:xfrm>
            <a:off x="6695268"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117" name="Text Box 84"/>
          <p:cNvSpPr txBox="1">
            <a:spLocks noChangeArrowheads="1"/>
          </p:cNvSpPr>
          <p:nvPr/>
        </p:nvSpPr>
        <p:spPr bwMode="auto">
          <a:xfrm>
            <a:off x="4305740" y="6411169"/>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a:t>
            </a:r>
            <a:r>
              <a:rPr lang="en-US" altLang="en-US" sz="1050" dirty="0" smtClean="0">
                <a:solidFill>
                  <a:srgbClr val="000000"/>
                </a:solidFill>
              </a:rPr>
              <a:t>Enrollment</a:t>
            </a:r>
            <a:endParaRPr lang="en-US" altLang="en-US" sz="1050" dirty="0">
              <a:solidFill>
                <a:srgbClr val="000000"/>
              </a:solidFill>
            </a:endParaRPr>
          </a:p>
        </p:txBody>
      </p:sp>
      <p:sp>
        <p:nvSpPr>
          <p:cNvPr id="118" name="Freeform 117"/>
          <p:cNvSpPr>
            <a:spLocks/>
          </p:cNvSpPr>
          <p:nvPr/>
        </p:nvSpPr>
        <p:spPr bwMode="auto">
          <a:xfrm>
            <a:off x="3384235" y="5866623"/>
            <a:ext cx="3475780" cy="292031"/>
          </a:xfrm>
          <a:custGeom>
            <a:avLst/>
            <a:gdLst>
              <a:gd name="T0" fmla="*/ 0 w 4748"/>
              <a:gd name="T1" fmla="*/ 303 h 303"/>
              <a:gd name="T2" fmla="*/ 160 w 4748"/>
              <a:gd name="T3" fmla="*/ 303 h 303"/>
              <a:gd name="T4" fmla="*/ 160 w 4748"/>
              <a:gd name="T5" fmla="*/ 293 h 303"/>
              <a:gd name="T6" fmla="*/ 256 w 4748"/>
              <a:gd name="T7" fmla="*/ 293 h 303"/>
              <a:gd name="T8" fmla="*/ 268 w 4748"/>
              <a:gd name="T9" fmla="*/ 281 h 303"/>
              <a:gd name="T10" fmla="*/ 332 w 4748"/>
              <a:gd name="T11" fmla="*/ 281 h 303"/>
              <a:gd name="T12" fmla="*/ 332 w 4748"/>
              <a:gd name="T13" fmla="*/ 261 h 303"/>
              <a:gd name="T14" fmla="*/ 830 w 4748"/>
              <a:gd name="T15" fmla="*/ 261 h 303"/>
              <a:gd name="T16" fmla="*/ 830 w 4748"/>
              <a:gd name="T17" fmla="*/ 251 h 303"/>
              <a:gd name="T18" fmla="*/ 1102 w 4748"/>
              <a:gd name="T19" fmla="*/ 251 h 303"/>
              <a:gd name="T20" fmla="*/ 1102 w 4748"/>
              <a:gd name="T21" fmla="*/ 241 h 303"/>
              <a:gd name="T22" fmla="*/ 1176 w 4748"/>
              <a:gd name="T23" fmla="*/ 241 h 303"/>
              <a:gd name="T24" fmla="*/ 1176 w 4748"/>
              <a:gd name="T25" fmla="*/ 225 h 303"/>
              <a:gd name="T26" fmla="*/ 1367 w 4748"/>
              <a:gd name="T27" fmla="*/ 225 h 303"/>
              <a:gd name="T28" fmla="*/ 1539 w 4748"/>
              <a:gd name="T29" fmla="*/ 225 h 303"/>
              <a:gd name="T30" fmla="*/ 1539 w 4748"/>
              <a:gd name="T31" fmla="*/ 203 h 303"/>
              <a:gd name="T32" fmla="*/ 1641 w 4748"/>
              <a:gd name="T33" fmla="*/ 203 h 303"/>
              <a:gd name="T34" fmla="*/ 1813 w 4748"/>
              <a:gd name="T35" fmla="*/ 203 h 303"/>
              <a:gd name="T36" fmla="*/ 1813 w 4748"/>
              <a:gd name="T37" fmla="*/ 195 h 303"/>
              <a:gd name="T38" fmla="*/ 2429 w 4748"/>
              <a:gd name="T39" fmla="*/ 195 h 303"/>
              <a:gd name="T40" fmla="*/ 2429 w 4748"/>
              <a:gd name="T41" fmla="*/ 177 h 303"/>
              <a:gd name="T42" fmla="*/ 2663 w 4748"/>
              <a:gd name="T43" fmla="*/ 177 h 303"/>
              <a:gd name="T44" fmla="*/ 2663 w 4748"/>
              <a:gd name="T45" fmla="*/ 167 h 303"/>
              <a:gd name="T46" fmla="*/ 2699 w 4748"/>
              <a:gd name="T47" fmla="*/ 167 h 303"/>
              <a:gd name="T48" fmla="*/ 2699 w 4748"/>
              <a:gd name="T49" fmla="*/ 134 h 303"/>
              <a:gd name="T50" fmla="*/ 2989 w 4748"/>
              <a:gd name="T51" fmla="*/ 134 h 303"/>
              <a:gd name="T52" fmla="*/ 2989 w 4748"/>
              <a:gd name="T53" fmla="*/ 118 h 303"/>
              <a:gd name="T54" fmla="*/ 3083 w 4748"/>
              <a:gd name="T55" fmla="*/ 118 h 303"/>
              <a:gd name="T56" fmla="*/ 3083 w 4748"/>
              <a:gd name="T57" fmla="*/ 96 h 303"/>
              <a:gd name="T58" fmla="*/ 3169 w 4748"/>
              <a:gd name="T59" fmla="*/ 96 h 303"/>
              <a:gd name="T60" fmla="*/ 3169 w 4748"/>
              <a:gd name="T61" fmla="*/ 88 h 303"/>
              <a:gd name="T62" fmla="*/ 3361 w 4748"/>
              <a:gd name="T63" fmla="*/ 88 h 303"/>
              <a:gd name="T64" fmla="*/ 3361 w 4748"/>
              <a:gd name="T65" fmla="*/ 70 h 303"/>
              <a:gd name="T66" fmla="*/ 3746 w 4748"/>
              <a:gd name="T67" fmla="*/ 70 h 303"/>
              <a:gd name="T68" fmla="*/ 3746 w 4748"/>
              <a:gd name="T69" fmla="*/ 50 h 303"/>
              <a:gd name="T70" fmla="*/ 4150 w 4748"/>
              <a:gd name="T71" fmla="*/ 50 h 303"/>
              <a:gd name="T72" fmla="*/ 4150 w 4748"/>
              <a:gd name="T73" fmla="*/ 28 h 303"/>
              <a:gd name="T74" fmla="*/ 4314 w 4748"/>
              <a:gd name="T75" fmla="*/ 28 h 303"/>
              <a:gd name="T76" fmla="*/ 4314 w 4748"/>
              <a:gd name="T77" fmla="*/ 14 h 303"/>
              <a:gd name="T78" fmla="*/ 4716 w 4748"/>
              <a:gd name="T79" fmla="*/ 14 h 303"/>
              <a:gd name="T80" fmla="*/ 4716 w 4748"/>
              <a:gd name="T81" fmla="*/ 0 h 303"/>
              <a:gd name="T82" fmla="*/ 4748 w 4748"/>
              <a:gd name="T8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8" h="303">
                <a:moveTo>
                  <a:pt x="0" y="303"/>
                </a:moveTo>
                <a:lnTo>
                  <a:pt x="160" y="303"/>
                </a:lnTo>
                <a:lnTo>
                  <a:pt x="160" y="293"/>
                </a:lnTo>
                <a:lnTo>
                  <a:pt x="256" y="293"/>
                </a:lnTo>
                <a:lnTo>
                  <a:pt x="268" y="281"/>
                </a:lnTo>
                <a:lnTo>
                  <a:pt x="332" y="281"/>
                </a:lnTo>
                <a:lnTo>
                  <a:pt x="332" y="261"/>
                </a:lnTo>
                <a:lnTo>
                  <a:pt x="830" y="261"/>
                </a:lnTo>
                <a:lnTo>
                  <a:pt x="830" y="251"/>
                </a:lnTo>
                <a:lnTo>
                  <a:pt x="1102" y="251"/>
                </a:lnTo>
                <a:lnTo>
                  <a:pt x="1102" y="241"/>
                </a:lnTo>
                <a:lnTo>
                  <a:pt x="1176" y="241"/>
                </a:lnTo>
                <a:lnTo>
                  <a:pt x="1176" y="225"/>
                </a:lnTo>
                <a:lnTo>
                  <a:pt x="1367" y="225"/>
                </a:lnTo>
                <a:lnTo>
                  <a:pt x="1539" y="225"/>
                </a:lnTo>
                <a:lnTo>
                  <a:pt x="1539" y="203"/>
                </a:lnTo>
                <a:lnTo>
                  <a:pt x="1641" y="203"/>
                </a:lnTo>
                <a:lnTo>
                  <a:pt x="1813" y="203"/>
                </a:lnTo>
                <a:lnTo>
                  <a:pt x="1813" y="195"/>
                </a:lnTo>
                <a:lnTo>
                  <a:pt x="2429" y="195"/>
                </a:lnTo>
                <a:lnTo>
                  <a:pt x="2429" y="177"/>
                </a:lnTo>
                <a:lnTo>
                  <a:pt x="2663" y="177"/>
                </a:lnTo>
                <a:lnTo>
                  <a:pt x="2663" y="167"/>
                </a:lnTo>
                <a:lnTo>
                  <a:pt x="2699" y="167"/>
                </a:lnTo>
                <a:lnTo>
                  <a:pt x="2699" y="134"/>
                </a:lnTo>
                <a:lnTo>
                  <a:pt x="2989" y="134"/>
                </a:lnTo>
                <a:lnTo>
                  <a:pt x="2989" y="118"/>
                </a:lnTo>
                <a:lnTo>
                  <a:pt x="3083" y="118"/>
                </a:lnTo>
                <a:lnTo>
                  <a:pt x="3083" y="96"/>
                </a:lnTo>
                <a:lnTo>
                  <a:pt x="3169" y="96"/>
                </a:lnTo>
                <a:lnTo>
                  <a:pt x="3169" y="88"/>
                </a:lnTo>
                <a:lnTo>
                  <a:pt x="3361" y="88"/>
                </a:lnTo>
                <a:lnTo>
                  <a:pt x="3361" y="70"/>
                </a:lnTo>
                <a:lnTo>
                  <a:pt x="3746" y="70"/>
                </a:lnTo>
                <a:lnTo>
                  <a:pt x="3746" y="50"/>
                </a:lnTo>
                <a:lnTo>
                  <a:pt x="4150" y="50"/>
                </a:lnTo>
                <a:lnTo>
                  <a:pt x="4150" y="28"/>
                </a:lnTo>
                <a:lnTo>
                  <a:pt x="4314" y="28"/>
                </a:lnTo>
                <a:lnTo>
                  <a:pt x="4314" y="14"/>
                </a:lnTo>
                <a:lnTo>
                  <a:pt x="4716" y="14"/>
                </a:lnTo>
                <a:lnTo>
                  <a:pt x="4716" y="0"/>
                </a:lnTo>
                <a:lnTo>
                  <a:pt x="4748" y="0"/>
                </a:lnTo>
              </a:path>
            </a:pathLst>
          </a:custGeom>
          <a:noFill/>
          <a:ln w="38100">
            <a:solidFill>
              <a:srgbClr val="5690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9" name="Freeform 118"/>
          <p:cNvSpPr>
            <a:spLocks/>
          </p:cNvSpPr>
          <p:nvPr/>
        </p:nvSpPr>
        <p:spPr bwMode="auto">
          <a:xfrm>
            <a:off x="3395947" y="5572664"/>
            <a:ext cx="3466995" cy="582134"/>
          </a:xfrm>
          <a:custGeom>
            <a:avLst/>
            <a:gdLst>
              <a:gd name="T0" fmla="*/ 86 w 4736"/>
              <a:gd name="T1" fmla="*/ 604 h 604"/>
              <a:gd name="T2" fmla="*/ 160 w 4736"/>
              <a:gd name="T3" fmla="*/ 588 h 604"/>
              <a:gd name="T4" fmla="*/ 238 w 4736"/>
              <a:gd name="T5" fmla="*/ 568 h 604"/>
              <a:gd name="T6" fmla="*/ 280 w 4736"/>
              <a:gd name="T7" fmla="*/ 552 h 604"/>
              <a:gd name="T8" fmla="*/ 544 w 4736"/>
              <a:gd name="T9" fmla="*/ 542 h 604"/>
              <a:gd name="T10" fmla="*/ 668 w 4736"/>
              <a:gd name="T11" fmla="*/ 514 h 604"/>
              <a:gd name="T12" fmla="*/ 738 w 4736"/>
              <a:gd name="T13" fmla="*/ 504 h 604"/>
              <a:gd name="T14" fmla="*/ 760 w 4736"/>
              <a:gd name="T15" fmla="*/ 494 h 604"/>
              <a:gd name="T16" fmla="*/ 876 w 4736"/>
              <a:gd name="T17" fmla="*/ 482 h 604"/>
              <a:gd name="T18" fmla="*/ 996 w 4736"/>
              <a:gd name="T19" fmla="*/ 470 h 604"/>
              <a:gd name="T20" fmla="*/ 1315 w 4736"/>
              <a:gd name="T21" fmla="*/ 462 h 604"/>
              <a:gd name="T22" fmla="*/ 1415 w 4736"/>
              <a:gd name="T23" fmla="*/ 443 h 604"/>
              <a:gd name="T24" fmla="*/ 1433 w 4736"/>
              <a:gd name="T25" fmla="*/ 429 h 604"/>
              <a:gd name="T26" fmla="*/ 1443 w 4736"/>
              <a:gd name="T27" fmla="*/ 417 h 604"/>
              <a:gd name="T28" fmla="*/ 1475 w 4736"/>
              <a:gd name="T29" fmla="*/ 405 h 604"/>
              <a:gd name="T30" fmla="*/ 1595 w 4736"/>
              <a:gd name="T31" fmla="*/ 399 h 604"/>
              <a:gd name="T32" fmla="*/ 1651 w 4736"/>
              <a:gd name="T33" fmla="*/ 385 h 604"/>
              <a:gd name="T34" fmla="*/ 1687 w 4736"/>
              <a:gd name="T35" fmla="*/ 377 h 604"/>
              <a:gd name="T36" fmla="*/ 1713 w 4736"/>
              <a:gd name="T37" fmla="*/ 369 h 604"/>
              <a:gd name="T38" fmla="*/ 1723 w 4736"/>
              <a:gd name="T39" fmla="*/ 355 h 604"/>
              <a:gd name="T40" fmla="*/ 1769 w 4736"/>
              <a:gd name="T41" fmla="*/ 341 h 604"/>
              <a:gd name="T42" fmla="*/ 1877 w 4736"/>
              <a:gd name="T43" fmla="*/ 325 h 604"/>
              <a:gd name="T44" fmla="*/ 1931 w 4736"/>
              <a:gd name="T45" fmla="*/ 313 h 604"/>
              <a:gd name="T46" fmla="*/ 1985 w 4736"/>
              <a:gd name="T47" fmla="*/ 291 h 604"/>
              <a:gd name="T48" fmla="*/ 2033 w 4736"/>
              <a:gd name="T49" fmla="*/ 281 h 604"/>
              <a:gd name="T50" fmla="*/ 2045 w 4736"/>
              <a:gd name="T51" fmla="*/ 269 h 604"/>
              <a:gd name="T52" fmla="*/ 2087 w 4736"/>
              <a:gd name="T53" fmla="*/ 261 h 604"/>
              <a:gd name="T54" fmla="*/ 2257 w 4736"/>
              <a:gd name="T55" fmla="*/ 251 h 604"/>
              <a:gd name="T56" fmla="*/ 2403 w 4736"/>
              <a:gd name="T57" fmla="*/ 241 h 604"/>
              <a:gd name="T58" fmla="*/ 2479 w 4736"/>
              <a:gd name="T59" fmla="*/ 231 h 604"/>
              <a:gd name="T60" fmla="*/ 2679 w 4736"/>
              <a:gd name="T61" fmla="*/ 225 h 604"/>
              <a:gd name="T62" fmla="*/ 2721 w 4736"/>
              <a:gd name="T63" fmla="*/ 211 h 604"/>
              <a:gd name="T64" fmla="*/ 2789 w 4736"/>
              <a:gd name="T65" fmla="*/ 199 h 604"/>
              <a:gd name="T66" fmla="*/ 2859 w 4736"/>
              <a:gd name="T67" fmla="*/ 183 h 604"/>
              <a:gd name="T68" fmla="*/ 2893 w 4736"/>
              <a:gd name="T69" fmla="*/ 175 h 604"/>
              <a:gd name="T70" fmla="*/ 2921 w 4736"/>
              <a:gd name="T71" fmla="*/ 165 h 604"/>
              <a:gd name="T72" fmla="*/ 3033 w 4736"/>
              <a:gd name="T73" fmla="*/ 149 h 604"/>
              <a:gd name="T74" fmla="*/ 3057 w 4736"/>
              <a:gd name="T75" fmla="*/ 142 h 604"/>
              <a:gd name="T76" fmla="*/ 3167 w 4736"/>
              <a:gd name="T77" fmla="*/ 142 h 604"/>
              <a:gd name="T78" fmla="*/ 3239 w 4736"/>
              <a:gd name="T79" fmla="*/ 112 h 604"/>
              <a:gd name="T80" fmla="*/ 3367 w 4736"/>
              <a:gd name="T81" fmla="*/ 102 h 604"/>
              <a:gd name="T82" fmla="*/ 3501 w 4736"/>
              <a:gd name="T83" fmla="*/ 86 h 604"/>
              <a:gd name="T84" fmla="*/ 3543 w 4736"/>
              <a:gd name="T85" fmla="*/ 70 h 604"/>
              <a:gd name="T86" fmla="*/ 3664 w 4736"/>
              <a:gd name="T87" fmla="*/ 54 h 604"/>
              <a:gd name="T88" fmla="*/ 4352 w 4736"/>
              <a:gd name="T89" fmla="*/ 38 h 604"/>
              <a:gd name="T90" fmla="*/ 4376 w 4736"/>
              <a:gd name="T91" fmla="*/ 24 h 604"/>
              <a:gd name="T92" fmla="*/ 4474 w 4736"/>
              <a:gd name="T93" fmla="*/ 14 h 604"/>
              <a:gd name="T94" fmla="*/ 4736 w 4736"/>
              <a:gd name="T9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36" h="604">
                <a:moveTo>
                  <a:pt x="0" y="604"/>
                </a:moveTo>
                <a:lnTo>
                  <a:pt x="86" y="604"/>
                </a:lnTo>
                <a:lnTo>
                  <a:pt x="86" y="588"/>
                </a:lnTo>
                <a:lnTo>
                  <a:pt x="160" y="588"/>
                </a:lnTo>
                <a:lnTo>
                  <a:pt x="160" y="568"/>
                </a:lnTo>
                <a:lnTo>
                  <a:pt x="238" y="568"/>
                </a:lnTo>
                <a:lnTo>
                  <a:pt x="238" y="552"/>
                </a:lnTo>
                <a:lnTo>
                  <a:pt x="280" y="552"/>
                </a:lnTo>
                <a:lnTo>
                  <a:pt x="280" y="542"/>
                </a:lnTo>
                <a:lnTo>
                  <a:pt x="544" y="542"/>
                </a:lnTo>
                <a:lnTo>
                  <a:pt x="544" y="514"/>
                </a:lnTo>
                <a:lnTo>
                  <a:pt x="668" y="514"/>
                </a:lnTo>
                <a:lnTo>
                  <a:pt x="668" y="504"/>
                </a:lnTo>
                <a:lnTo>
                  <a:pt x="738" y="504"/>
                </a:lnTo>
                <a:lnTo>
                  <a:pt x="738" y="494"/>
                </a:lnTo>
                <a:lnTo>
                  <a:pt x="760" y="494"/>
                </a:lnTo>
                <a:lnTo>
                  <a:pt x="760" y="482"/>
                </a:lnTo>
                <a:lnTo>
                  <a:pt x="876" y="482"/>
                </a:lnTo>
                <a:lnTo>
                  <a:pt x="876" y="470"/>
                </a:lnTo>
                <a:lnTo>
                  <a:pt x="996" y="470"/>
                </a:lnTo>
                <a:lnTo>
                  <a:pt x="996" y="462"/>
                </a:lnTo>
                <a:lnTo>
                  <a:pt x="1315" y="462"/>
                </a:lnTo>
                <a:lnTo>
                  <a:pt x="1315" y="443"/>
                </a:lnTo>
                <a:lnTo>
                  <a:pt x="1415" y="443"/>
                </a:lnTo>
                <a:lnTo>
                  <a:pt x="1415" y="429"/>
                </a:lnTo>
                <a:lnTo>
                  <a:pt x="1433" y="429"/>
                </a:lnTo>
                <a:lnTo>
                  <a:pt x="1433" y="417"/>
                </a:lnTo>
                <a:lnTo>
                  <a:pt x="1443" y="417"/>
                </a:lnTo>
                <a:lnTo>
                  <a:pt x="1443" y="405"/>
                </a:lnTo>
                <a:lnTo>
                  <a:pt x="1475" y="405"/>
                </a:lnTo>
                <a:lnTo>
                  <a:pt x="1475" y="399"/>
                </a:lnTo>
                <a:lnTo>
                  <a:pt x="1595" y="399"/>
                </a:lnTo>
                <a:lnTo>
                  <a:pt x="1595" y="385"/>
                </a:lnTo>
                <a:lnTo>
                  <a:pt x="1651" y="385"/>
                </a:lnTo>
                <a:lnTo>
                  <a:pt x="1651" y="377"/>
                </a:lnTo>
                <a:lnTo>
                  <a:pt x="1687" y="377"/>
                </a:lnTo>
                <a:lnTo>
                  <a:pt x="1687" y="369"/>
                </a:lnTo>
                <a:lnTo>
                  <a:pt x="1713" y="369"/>
                </a:lnTo>
                <a:lnTo>
                  <a:pt x="1713" y="355"/>
                </a:lnTo>
                <a:lnTo>
                  <a:pt x="1723" y="355"/>
                </a:lnTo>
                <a:lnTo>
                  <a:pt x="1769" y="355"/>
                </a:lnTo>
                <a:lnTo>
                  <a:pt x="1769" y="341"/>
                </a:lnTo>
                <a:lnTo>
                  <a:pt x="1877" y="341"/>
                </a:lnTo>
                <a:lnTo>
                  <a:pt x="1877" y="325"/>
                </a:lnTo>
                <a:lnTo>
                  <a:pt x="1931" y="325"/>
                </a:lnTo>
                <a:lnTo>
                  <a:pt x="1931" y="313"/>
                </a:lnTo>
                <a:lnTo>
                  <a:pt x="1985" y="313"/>
                </a:lnTo>
                <a:lnTo>
                  <a:pt x="1985" y="291"/>
                </a:lnTo>
                <a:lnTo>
                  <a:pt x="2033" y="291"/>
                </a:lnTo>
                <a:lnTo>
                  <a:pt x="2033" y="281"/>
                </a:lnTo>
                <a:lnTo>
                  <a:pt x="2045" y="281"/>
                </a:lnTo>
                <a:lnTo>
                  <a:pt x="2045" y="269"/>
                </a:lnTo>
                <a:lnTo>
                  <a:pt x="2087" y="269"/>
                </a:lnTo>
                <a:lnTo>
                  <a:pt x="2087" y="261"/>
                </a:lnTo>
                <a:lnTo>
                  <a:pt x="2257" y="261"/>
                </a:lnTo>
                <a:lnTo>
                  <a:pt x="2257" y="251"/>
                </a:lnTo>
                <a:lnTo>
                  <a:pt x="2403" y="251"/>
                </a:lnTo>
                <a:lnTo>
                  <a:pt x="2403" y="241"/>
                </a:lnTo>
                <a:lnTo>
                  <a:pt x="2479" y="241"/>
                </a:lnTo>
                <a:lnTo>
                  <a:pt x="2479" y="231"/>
                </a:lnTo>
                <a:lnTo>
                  <a:pt x="2679" y="231"/>
                </a:lnTo>
                <a:lnTo>
                  <a:pt x="2679" y="225"/>
                </a:lnTo>
                <a:lnTo>
                  <a:pt x="2721" y="225"/>
                </a:lnTo>
                <a:lnTo>
                  <a:pt x="2721" y="211"/>
                </a:lnTo>
                <a:lnTo>
                  <a:pt x="2789" y="211"/>
                </a:lnTo>
                <a:lnTo>
                  <a:pt x="2789" y="199"/>
                </a:lnTo>
                <a:lnTo>
                  <a:pt x="2859" y="199"/>
                </a:lnTo>
                <a:lnTo>
                  <a:pt x="2859" y="183"/>
                </a:lnTo>
                <a:lnTo>
                  <a:pt x="2893" y="183"/>
                </a:lnTo>
                <a:lnTo>
                  <a:pt x="2893" y="175"/>
                </a:lnTo>
                <a:lnTo>
                  <a:pt x="2921" y="175"/>
                </a:lnTo>
                <a:lnTo>
                  <a:pt x="2921" y="165"/>
                </a:lnTo>
                <a:lnTo>
                  <a:pt x="3033" y="165"/>
                </a:lnTo>
                <a:lnTo>
                  <a:pt x="3033" y="149"/>
                </a:lnTo>
                <a:lnTo>
                  <a:pt x="3057" y="149"/>
                </a:lnTo>
                <a:lnTo>
                  <a:pt x="3057" y="142"/>
                </a:lnTo>
                <a:lnTo>
                  <a:pt x="3089" y="142"/>
                </a:lnTo>
                <a:lnTo>
                  <a:pt x="3167" y="142"/>
                </a:lnTo>
                <a:lnTo>
                  <a:pt x="3167" y="112"/>
                </a:lnTo>
                <a:lnTo>
                  <a:pt x="3239" y="112"/>
                </a:lnTo>
                <a:lnTo>
                  <a:pt x="3239" y="102"/>
                </a:lnTo>
                <a:lnTo>
                  <a:pt x="3367" y="102"/>
                </a:lnTo>
                <a:lnTo>
                  <a:pt x="3367" y="86"/>
                </a:lnTo>
                <a:lnTo>
                  <a:pt x="3501" y="86"/>
                </a:lnTo>
                <a:lnTo>
                  <a:pt x="3501" y="70"/>
                </a:lnTo>
                <a:lnTo>
                  <a:pt x="3543" y="70"/>
                </a:lnTo>
                <a:lnTo>
                  <a:pt x="3543" y="54"/>
                </a:lnTo>
                <a:lnTo>
                  <a:pt x="3664" y="54"/>
                </a:lnTo>
                <a:lnTo>
                  <a:pt x="3664" y="38"/>
                </a:lnTo>
                <a:lnTo>
                  <a:pt x="4352" y="38"/>
                </a:lnTo>
                <a:lnTo>
                  <a:pt x="4352" y="24"/>
                </a:lnTo>
                <a:lnTo>
                  <a:pt x="4376" y="24"/>
                </a:lnTo>
                <a:lnTo>
                  <a:pt x="4376" y="14"/>
                </a:lnTo>
                <a:lnTo>
                  <a:pt x="4474" y="14"/>
                </a:lnTo>
                <a:lnTo>
                  <a:pt x="4474" y="0"/>
                </a:lnTo>
                <a:lnTo>
                  <a:pt x="4736"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 name="TextBox 1"/>
          <p:cNvSpPr txBox="1"/>
          <p:nvPr/>
        </p:nvSpPr>
        <p:spPr>
          <a:xfrm>
            <a:off x="0" y="990600"/>
            <a:ext cx="4827576" cy="369332"/>
          </a:xfrm>
          <a:prstGeom prst="rect">
            <a:avLst/>
          </a:prstGeom>
          <a:noFill/>
        </p:spPr>
        <p:txBody>
          <a:bodyPr wrap="none" rtlCol="0">
            <a:spAutoFit/>
          </a:bodyPr>
          <a:lstStyle/>
          <a:p>
            <a:r>
              <a:rPr lang="en-US" b="1" dirty="0" smtClean="0">
                <a:solidFill>
                  <a:schemeClr val="tx2"/>
                </a:solidFill>
              </a:rPr>
              <a:t>Myocardial Infarction or Stent Thrombosis</a:t>
            </a:r>
            <a:endParaRPr lang="en-US" b="1" dirty="0">
              <a:solidFill>
                <a:schemeClr val="tx2"/>
              </a:solidFill>
            </a:endParaRPr>
          </a:p>
        </p:txBody>
      </p:sp>
      <p:sp>
        <p:nvSpPr>
          <p:cNvPr id="120" name="TextBox 119"/>
          <p:cNvSpPr txBox="1"/>
          <p:nvPr/>
        </p:nvSpPr>
        <p:spPr>
          <a:xfrm>
            <a:off x="4914900" y="990600"/>
            <a:ext cx="3416545" cy="369332"/>
          </a:xfrm>
          <a:prstGeom prst="rect">
            <a:avLst/>
          </a:prstGeom>
          <a:noFill/>
        </p:spPr>
        <p:txBody>
          <a:bodyPr wrap="none" rtlCol="0">
            <a:spAutoFit/>
          </a:bodyPr>
          <a:lstStyle/>
          <a:p>
            <a:r>
              <a:rPr lang="en-US" b="1" dirty="0" smtClean="0">
                <a:solidFill>
                  <a:schemeClr val="tx2"/>
                </a:solidFill>
              </a:rPr>
              <a:t>Death, MI, or Stroke (MACCE)</a:t>
            </a:r>
            <a:endParaRPr lang="en-US" b="1" dirty="0">
              <a:solidFill>
                <a:schemeClr val="tx2"/>
              </a:solidFill>
            </a:endParaRPr>
          </a:p>
        </p:txBody>
      </p:sp>
      <p:sp>
        <p:nvSpPr>
          <p:cNvPr id="121" name="TextBox 120"/>
          <p:cNvSpPr txBox="1"/>
          <p:nvPr/>
        </p:nvSpPr>
        <p:spPr>
          <a:xfrm>
            <a:off x="990600" y="4572000"/>
            <a:ext cx="2438400" cy="1200329"/>
          </a:xfrm>
          <a:prstGeom prst="rect">
            <a:avLst/>
          </a:prstGeom>
          <a:noFill/>
        </p:spPr>
        <p:txBody>
          <a:bodyPr wrap="square" rtlCol="0">
            <a:spAutoFit/>
          </a:bodyPr>
          <a:lstStyle/>
          <a:p>
            <a:r>
              <a:rPr lang="en-US" b="1" dirty="0" smtClean="0">
                <a:solidFill>
                  <a:schemeClr val="tx2"/>
                </a:solidFill>
              </a:rPr>
              <a:t>GUSTO </a:t>
            </a:r>
          </a:p>
          <a:p>
            <a:r>
              <a:rPr lang="en-US" b="1" dirty="0" smtClean="0">
                <a:solidFill>
                  <a:schemeClr val="tx2"/>
                </a:solidFill>
              </a:rPr>
              <a:t>Moderate/</a:t>
            </a:r>
          </a:p>
          <a:p>
            <a:r>
              <a:rPr lang="en-US" b="1" dirty="0" smtClean="0">
                <a:solidFill>
                  <a:schemeClr val="tx2"/>
                </a:solidFill>
              </a:rPr>
              <a:t>Severe </a:t>
            </a:r>
          </a:p>
          <a:p>
            <a:r>
              <a:rPr lang="en-US" b="1" dirty="0" smtClean="0">
                <a:solidFill>
                  <a:schemeClr val="tx2"/>
                </a:solidFill>
              </a:rPr>
              <a:t>Bleeding</a:t>
            </a:r>
            <a:endParaRPr lang="en-US" b="1" dirty="0">
              <a:solidFill>
                <a:schemeClr val="tx2"/>
              </a:solidFill>
            </a:endParaRPr>
          </a:p>
        </p:txBody>
      </p:sp>
      <p:cxnSp>
        <p:nvCxnSpPr>
          <p:cNvPr id="4" name="Straight Connector 3"/>
          <p:cNvCxnSpPr/>
          <p:nvPr/>
        </p:nvCxnSpPr>
        <p:spPr>
          <a:xfrm>
            <a:off x="228600" y="4038600"/>
            <a:ext cx="8839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23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animEffect transition="in" filter="wipe(left)">
                                      <p:cBhvr>
                                        <p:cTn id="13" dur="500"/>
                                        <p:tgtEl>
                                          <p:spTgt spid="1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wipe(left)">
                                      <p:cBhvr>
                                        <p:cTn id="21" dur="500"/>
                                        <p:tgtEl>
                                          <p:spTgt spid="8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wipe(left)">
                                      <p:cBhvr>
                                        <p:cTn id="24" dur="500"/>
                                        <p:tgtEl>
                                          <p:spTgt spid="11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3" grpId="0" animBg="1"/>
      <p:bldP spid="47" grpId="0" animBg="1"/>
      <p:bldP spid="81" grpId="0" animBg="1"/>
      <p:bldP spid="82" grpId="0" animBg="1"/>
      <p:bldP spid="84" grpId="0" animBg="1"/>
      <p:bldP spid="118" grpId="0" animBg="1"/>
      <p:bldP spid="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10400" y="6705600"/>
            <a:ext cx="2133600" cy="152400"/>
          </a:xfrm>
        </p:spPr>
        <p:txBody>
          <a:bodyPr/>
          <a:lstStyle/>
          <a:p>
            <a:fld id="{D00D15BA-B832-DD42-A64C-90F8E2C331DF}" type="slidenum">
              <a:rPr lang="en-US" altLang="en-US" sz="1100" b="0" smtClean="0">
                <a:latin typeface="+mj-lt"/>
              </a:rPr>
              <a:pPr/>
              <a:t>15</a:t>
            </a:fld>
            <a:endParaRPr lang="en-US" altLang="en-US" sz="1100" b="0">
              <a:latin typeface="+mj-lt"/>
            </a:endParaRPr>
          </a:p>
        </p:txBody>
      </p:sp>
      <p:sp>
        <p:nvSpPr>
          <p:cNvPr id="12" name="Title 4"/>
          <p:cNvSpPr>
            <a:spLocks noGrp="1"/>
          </p:cNvSpPr>
          <p:nvPr>
            <p:ph type="title"/>
          </p:nvPr>
        </p:nvSpPr>
        <p:spPr>
          <a:xfrm>
            <a:off x="-1" y="0"/>
            <a:ext cx="6994690" cy="990600"/>
          </a:xfrm>
        </p:spPr>
        <p:txBody>
          <a:bodyPr/>
          <a:lstStyle/>
          <a:p>
            <a:r>
              <a:rPr lang="en-US" sz="2800" b="1" dirty="0" smtClean="0">
                <a:solidFill>
                  <a:schemeClr val="tx2"/>
                </a:solidFill>
                <a:latin typeface="Arial"/>
                <a:cs typeface="Arial"/>
              </a:rPr>
              <a:t>Continued </a:t>
            </a:r>
            <a:r>
              <a:rPr lang="en-US" sz="2800" b="1" dirty="0" err="1" smtClean="0">
                <a:solidFill>
                  <a:schemeClr val="tx2"/>
                </a:solidFill>
                <a:latin typeface="Arial"/>
                <a:cs typeface="Arial"/>
              </a:rPr>
              <a:t>Thienopyridine</a:t>
            </a:r>
            <a:r>
              <a:rPr lang="en-US" sz="2800" b="1" dirty="0" smtClean="0">
                <a:solidFill>
                  <a:schemeClr val="tx2"/>
                </a:solidFill>
                <a:latin typeface="Arial"/>
                <a:cs typeface="Arial"/>
              </a:rPr>
              <a:t> vs. Placebo </a:t>
            </a:r>
            <a:r>
              <a:rPr lang="en-US" sz="2600" b="1" dirty="0" smtClean="0">
                <a:solidFill>
                  <a:schemeClr val="tx2"/>
                </a:solidFill>
                <a:latin typeface="Arial" panose="020B0604020202020204" pitchFamily="34" charset="0"/>
                <a:cs typeface="Arial" panose="020B0604020202020204" pitchFamily="34" charset="0"/>
              </a:rPr>
              <a:t>DAPT Score ≥ 2 (High); N=5917</a:t>
            </a:r>
            <a:endParaRPr lang="en-US" sz="2600" b="1" dirty="0">
              <a:solidFill>
                <a:schemeClr val="tx2"/>
              </a:solidFill>
              <a:latin typeface="Arial" panose="020B0604020202020204" pitchFamily="34" charset="0"/>
              <a:cs typeface="Arial" panose="020B0604020202020204" pitchFamily="34" charset="0"/>
            </a:endParaRPr>
          </a:p>
        </p:txBody>
      </p:sp>
      <p:sp>
        <p:nvSpPr>
          <p:cNvPr id="82" name="TextBox 81"/>
          <p:cNvSpPr txBox="1"/>
          <p:nvPr/>
        </p:nvSpPr>
        <p:spPr>
          <a:xfrm>
            <a:off x="1251914" y="2175138"/>
            <a:ext cx="1067079"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2.7% vs</a:t>
            </a:r>
            <a:r>
              <a:rPr lang="en-US" sz="1200" b="0" u="none" dirty="0"/>
              <a:t>. </a:t>
            </a:r>
            <a:r>
              <a:rPr lang="en-US" sz="1200" b="0" u="none" dirty="0" smtClean="0"/>
              <a:t>5.7%</a:t>
            </a:r>
          </a:p>
          <a:p>
            <a:r>
              <a:rPr lang="en-US" sz="1200" b="0" i="1" u="none" dirty="0" smtClean="0"/>
              <a:t>P</a:t>
            </a:r>
            <a:r>
              <a:rPr lang="en-US" sz="1200" b="0" u="none" dirty="0" smtClean="0"/>
              <a:t>&lt;0.001</a:t>
            </a:r>
            <a:endParaRPr lang="en-US" sz="1200" b="0" u="none" dirty="0"/>
          </a:p>
        </p:txBody>
      </p:sp>
      <p:cxnSp>
        <p:nvCxnSpPr>
          <p:cNvPr id="83" name="Straight Connector 82"/>
          <p:cNvCxnSpPr/>
          <p:nvPr/>
        </p:nvCxnSpPr>
        <p:spPr>
          <a:xfrm>
            <a:off x="943639" y="1567870"/>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84" name="Rectangle 83"/>
          <p:cNvSpPr>
            <a:spLocks noChangeArrowheads="1"/>
          </p:cNvSpPr>
          <p:nvPr/>
        </p:nvSpPr>
        <p:spPr bwMode="auto">
          <a:xfrm>
            <a:off x="1035876" y="1289424"/>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85" name="Straight Connector 84"/>
          <p:cNvCxnSpPr/>
          <p:nvPr/>
        </p:nvCxnSpPr>
        <p:spPr>
          <a:xfrm>
            <a:off x="943639" y="1429084"/>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809673" y="3358607"/>
            <a:ext cx="3506527"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83319" y="3358607"/>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783319" y="296634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83319" y="257503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3319" y="2182773"/>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783319" y="1791472"/>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a:off x="800682" y="3377883"/>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flipH="1">
            <a:off x="1382664"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a:off x="1964645"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a:off x="2546626"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flipH="1">
            <a:off x="3128607"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a:off x="3710589"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a:off x="4292568" y="33815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 Box 68"/>
          <p:cNvSpPr txBox="1">
            <a:spLocks noChangeArrowheads="1"/>
          </p:cNvSpPr>
          <p:nvPr/>
        </p:nvSpPr>
        <p:spPr bwMode="auto">
          <a:xfrm>
            <a:off x="382933" y="1253764"/>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100" name="Text Box 69"/>
          <p:cNvSpPr txBox="1">
            <a:spLocks noChangeArrowheads="1"/>
          </p:cNvSpPr>
          <p:nvPr/>
        </p:nvSpPr>
        <p:spPr bwMode="auto">
          <a:xfrm>
            <a:off x="450221" y="1646030"/>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101" name="Text Box 70"/>
          <p:cNvSpPr txBox="1">
            <a:spLocks noChangeArrowheads="1"/>
          </p:cNvSpPr>
          <p:nvPr/>
        </p:nvSpPr>
        <p:spPr bwMode="auto">
          <a:xfrm>
            <a:off x="450221" y="2038296"/>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102" name="Text Box 71"/>
          <p:cNvSpPr txBox="1">
            <a:spLocks noChangeArrowheads="1"/>
          </p:cNvSpPr>
          <p:nvPr/>
        </p:nvSpPr>
        <p:spPr bwMode="auto">
          <a:xfrm>
            <a:off x="450221" y="24305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103" name="Text Box 72"/>
          <p:cNvSpPr txBox="1">
            <a:spLocks noChangeArrowheads="1"/>
          </p:cNvSpPr>
          <p:nvPr/>
        </p:nvSpPr>
        <p:spPr bwMode="auto">
          <a:xfrm>
            <a:off x="450221" y="2822828"/>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104" name="Text Box 73"/>
          <p:cNvSpPr txBox="1">
            <a:spLocks noChangeArrowheads="1"/>
          </p:cNvSpPr>
          <p:nvPr/>
        </p:nvSpPr>
        <p:spPr bwMode="auto">
          <a:xfrm>
            <a:off x="450221" y="321509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105" name="Text Box 74"/>
          <p:cNvSpPr txBox="1">
            <a:spLocks noChangeArrowheads="1"/>
          </p:cNvSpPr>
          <p:nvPr/>
        </p:nvSpPr>
        <p:spPr bwMode="auto">
          <a:xfrm rot="16200000">
            <a:off x="-673364" y="2172283"/>
            <a:ext cx="1983236"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ST/MI</a:t>
            </a:r>
            <a:endParaRPr lang="en-US" altLang="en-US" sz="1050" dirty="0">
              <a:solidFill>
                <a:srgbClr val="000000"/>
              </a:solidFill>
            </a:endParaRPr>
          </a:p>
        </p:txBody>
      </p:sp>
      <p:sp>
        <p:nvSpPr>
          <p:cNvPr id="106" name="Text Box 75"/>
          <p:cNvSpPr txBox="1">
            <a:spLocks noChangeArrowheads="1"/>
          </p:cNvSpPr>
          <p:nvPr/>
        </p:nvSpPr>
        <p:spPr bwMode="auto">
          <a:xfrm>
            <a:off x="656640"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107" name="Text Box 77"/>
          <p:cNvSpPr txBox="1">
            <a:spLocks noChangeArrowheads="1"/>
          </p:cNvSpPr>
          <p:nvPr/>
        </p:nvSpPr>
        <p:spPr bwMode="auto">
          <a:xfrm>
            <a:off x="1238768"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108" name="Text Box 78"/>
          <p:cNvSpPr txBox="1">
            <a:spLocks noChangeArrowheads="1"/>
          </p:cNvSpPr>
          <p:nvPr/>
        </p:nvSpPr>
        <p:spPr bwMode="auto">
          <a:xfrm>
            <a:off x="1820895"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109" name="Text Box 79"/>
          <p:cNvSpPr txBox="1">
            <a:spLocks noChangeArrowheads="1"/>
          </p:cNvSpPr>
          <p:nvPr/>
        </p:nvSpPr>
        <p:spPr bwMode="auto">
          <a:xfrm>
            <a:off x="2408644"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110" name="Text Box 80"/>
          <p:cNvSpPr txBox="1">
            <a:spLocks noChangeArrowheads="1"/>
          </p:cNvSpPr>
          <p:nvPr/>
        </p:nvSpPr>
        <p:spPr bwMode="auto">
          <a:xfrm>
            <a:off x="2988692"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111" name="Text Box 81"/>
          <p:cNvSpPr txBox="1">
            <a:spLocks noChangeArrowheads="1"/>
          </p:cNvSpPr>
          <p:nvPr/>
        </p:nvSpPr>
        <p:spPr bwMode="auto">
          <a:xfrm>
            <a:off x="3562151" y="358140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112" name="Text Box 83"/>
          <p:cNvSpPr txBox="1">
            <a:spLocks noChangeArrowheads="1"/>
          </p:cNvSpPr>
          <p:nvPr/>
        </p:nvSpPr>
        <p:spPr bwMode="auto">
          <a:xfrm>
            <a:off x="4142669" y="3589110"/>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113" name="Text Box 84"/>
          <p:cNvSpPr txBox="1">
            <a:spLocks noChangeArrowheads="1"/>
          </p:cNvSpPr>
          <p:nvPr/>
        </p:nvSpPr>
        <p:spPr bwMode="auto">
          <a:xfrm>
            <a:off x="1753140" y="3786690"/>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Enrollment</a:t>
            </a:r>
          </a:p>
        </p:txBody>
      </p:sp>
      <p:cxnSp>
        <p:nvCxnSpPr>
          <p:cNvPr id="114" name="Straight Connector 113"/>
          <p:cNvCxnSpPr/>
          <p:nvPr/>
        </p:nvCxnSpPr>
        <p:spPr>
          <a:xfrm>
            <a:off x="822850" y="1399206"/>
            <a:ext cx="0" cy="195554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783319" y="1399206"/>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a:spLocks/>
          </p:cNvSpPr>
          <p:nvPr/>
        </p:nvSpPr>
        <p:spPr bwMode="auto">
          <a:xfrm>
            <a:off x="820418" y="2236907"/>
            <a:ext cx="3507742" cy="1141381"/>
          </a:xfrm>
          <a:custGeom>
            <a:avLst/>
            <a:gdLst>
              <a:gd name="T0" fmla="*/ 4672 w 4792"/>
              <a:gd name="T1" fmla="*/ 38 h 1184"/>
              <a:gd name="T2" fmla="*/ 4426 w 4792"/>
              <a:gd name="T3" fmla="*/ 68 h 1184"/>
              <a:gd name="T4" fmla="*/ 4291 w 4792"/>
              <a:gd name="T5" fmla="*/ 92 h 1184"/>
              <a:gd name="T6" fmla="*/ 3995 w 4792"/>
              <a:gd name="T7" fmla="*/ 124 h 1184"/>
              <a:gd name="T8" fmla="*/ 3853 w 4792"/>
              <a:gd name="T9" fmla="*/ 152 h 1184"/>
              <a:gd name="T10" fmla="*/ 3633 w 4792"/>
              <a:gd name="T11" fmla="*/ 196 h 1184"/>
              <a:gd name="T12" fmla="*/ 3432 w 4792"/>
              <a:gd name="T13" fmla="*/ 222 h 1184"/>
              <a:gd name="T14" fmla="*/ 3276 w 4792"/>
              <a:gd name="T15" fmla="*/ 264 h 1184"/>
              <a:gd name="T16" fmla="*/ 3182 w 4792"/>
              <a:gd name="T17" fmla="*/ 292 h 1184"/>
              <a:gd name="T18" fmla="*/ 3144 w 4792"/>
              <a:gd name="T19" fmla="*/ 323 h 1184"/>
              <a:gd name="T20" fmla="*/ 2968 w 4792"/>
              <a:gd name="T21" fmla="*/ 359 h 1184"/>
              <a:gd name="T22" fmla="*/ 2798 w 4792"/>
              <a:gd name="T23" fmla="*/ 389 h 1184"/>
              <a:gd name="T24" fmla="*/ 2669 w 4792"/>
              <a:gd name="T25" fmla="*/ 407 h 1184"/>
              <a:gd name="T26" fmla="*/ 2471 w 4792"/>
              <a:gd name="T27" fmla="*/ 453 h 1184"/>
              <a:gd name="T28" fmla="*/ 2321 w 4792"/>
              <a:gd name="T29" fmla="*/ 479 h 1184"/>
              <a:gd name="T30" fmla="*/ 2235 w 4792"/>
              <a:gd name="T31" fmla="*/ 521 h 1184"/>
              <a:gd name="T32" fmla="*/ 2031 w 4792"/>
              <a:gd name="T33" fmla="*/ 579 h 1184"/>
              <a:gd name="T34" fmla="*/ 1828 w 4792"/>
              <a:gd name="T35" fmla="*/ 613 h 1184"/>
              <a:gd name="T36" fmla="*/ 1658 w 4792"/>
              <a:gd name="T37" fmla="*/ 657 h 1184"/>
              <a:gd name="T38" fmla="*/ 1482 w 4792"/>
              <a:gd name="T39" fmla="*/ 697 h 1184"/>
              <a:gd name="T40" fmla="*/ 1410 w 4792"/>
              <a:gd name="T41" fmla="*/ 725 h 1184"/>
              <a:gd name="T42" fmla="*/ 1318 w 4792"/>
              <a:gd name="T43" fmla="*/ 743 h 1184"/>
              <a:gd name="T44" fmla="*/ 1111 w 4792"/>
              <a:gd name="T45" fmla="*/ 767 h 1184"/>
              <a:gd name="T46" fmla="*/ 997 w 4792"/>
              <a:gd name="T47" fmla="*/ 809 h 1184"/>
              <a:gd name="T48" fmla="*/ 809 w 4792"/>
              <a:gd name="T49" fmla="*/ 839 h 1184"/>
              <a:gd name="T50" fmla="*/ 613 w 4792"/>
              <a:gd name="T51" fmla="*/ 881 h 1184"/>
              <a:gd name="T52" fmla="*/ 553 w 4792"/>
              <a:gd name="T53" fmla="*/ 916 h 1184"/>
              <a:gd name="T54" fmla="*/ 419 w 4792"/>
              <a:gd name="T55" fmla="*/ 980 h 1184"/>
              <a:gd name="T56" fmla="*/ 282 w 4792"/>
              <a:gd name="T57" fmla="*/ 1008 h 1184"/>
              <a:gd name="T58" fmla="*/ 172 w 4792"/>
              <a:gd name="T59" fmla="*/ 1082 h 1184"/>
              <a:gd name="T60" fmla="*/ 84 w 4792"/>
              <a:gd name="T61" fmla="*/ 1138 h 1184"/>
              <a:gd name="T62" fmla="*/ 12 w 4792"/>
              <a:gd name="T63" fmla="*/ 1184 h 1184"/>
              <a:gd name="T64" fmla="*/ 112 w 4792"/>
              <a:gd name="T65" fmla="*/ 1124 h 1184"/>
              <a:gd name="T66" fmla="*/ 216 w 4792"/>
              <a:gd name="T67" fmla="*/ 1088 h 1184"/>
              <a:gd name="T68" fmla="*/ 352 w 4792"/>
              <a:gd name="T69" fmla="*/ 1032 h 1184"/>
              <a:gd name="T70" fmla="*/ 439 w 4792"/>
              <a:gd name="T71" fmla="*/ 996 h 1184"/>
              <a:gd name="T72" fmla="*/ 569 w 4792"/>
              <a:gd name="T73" fmla="*/ 940 h 1184"/>
              <a:gd name="T74" fmla="*/ 749 w 4792"/>
              <a:gd name="T75" fmla="*/ 888 h 1184"/>
              <a:gd name="T76" fmla="*/ 889 w 4792"/>
              <a:gd name="T77" fmla="*/ 837 h 1184"/>
              <a:gd name="T78" fmla="*/ 1111 w 4792"/>
              <a:gd name="T79" fmla="*/ 809 h 1184"/>
              <a:gd name="T80" fmla="*/ 1202 w 4792"/>
              <a:gd name="T81" fmla="*/ 781 h 1184"/>
              <a:gd name="T82" fmla="*/ 1426 w 4792"/>
              <a:gd name="T83" fmla="*/ 753 h 1184"/>
              <a:gd name="T84" fmla="*/ 1598 w 4792"/>
              <a:gd name="T85" fmla="*/ 709 h 1184"/>
              <a:gd name="T86" fmla="*/ 1770 w 4792"/>
              <a:gd name="T87" fmla="*/ 659 h 1184"/>
              <a:gd name="T88" fmla="*/ 1856 w 4792"/>
              <a:gd name="T89" fmla="*/ 625 h 1184"/>
              <a:gd name="T90" fmla="*/ 2095 w 4792"/>
              <a:gd name="T91" fmla="*/ 595 h 1184"/>
              <a:gd name="T92" fmla="*/ 2175 w 4792"/>
              <a:gd name="T93" fmla="*/ 551 h 1184"/>
              <a:gd name="T94" fmla="*/ 2343 w 4792"/>
              <a:gd name="T95" fmla="*/ 509 h 1184"/>
              <a:gd name="T96" fmla="*/ 2507 w 4792"/>
              <a:gd name="T97" fmla="*/ 465 h 1184"/>
              <a:gd name="T98" fmla="*/ 2689 w 4792"/>
              <a:gd name="T99" fmla="*/ 431 h 1184"/>
              <a:gd name="T100" fmla="*/ 2916 w 4792"/>
              <a:gd name="T101" fmla="*/ 397 h 1184"/>
              <a:gd name="T102" fmla="*/ 3094 w 4792"/>
              <a:gd name="T103" fmla="*/ 355 h 1184"/>
              <a:gd name="T104" fmla="*/ 3234 w 4792"/>
              <a:gd name="T105" fmla="*/ 301 h 1184"/>
              <a:gd name="T106" fmla="*/ 3392 w 4792"/>
              <a:gd name="T107" fmla="*/ 260 h 1184"/>
              <a:gd name="T108" fmla="*/ 3526 w 4792"/>
              <a:gd name="T109" fmla="*/ 234 h 1184"/>
              <a:gd name="T110" fmla="*/ 3745 w 4792"/>
              <a:gd name="T111" fmla="*/ 198 h 1184"/>
              <a:gd name="T112" fmla="*/ 3911 w 4792"/>
              <a:gd name="T113" fmla="*/ 166 h 1184"/>
              <a:gd name="T114" fmla="*/ 4075 w 4792"/>
              <a:gd name="T115" fmla="*/ 148 h 1184"/>
              <a:gd name="T116" fmla="*/ 4315 w 4792"/>
              <a:gd name="T117" fmla="*/ 106 h 1184"/>
              <a:gd name="T118" fmla="*/ 4542 w 4792"/>
              <a:gd name="T119" fmla="*/ 76 h 1184"/>
              <a:gd name="T120" fmla="*/ 4734 w 4792"/>
              <a:gd name="T121" fmla="*/ 54 h 1184"/>
              <a:gd name="T122" fmla="*/ 4780 w 4792"/>
              <a:gd name="T123"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1184">
                <a:moveTo>
                  <a:pt x="4780" y="0"/>
                </a:moveTo>
                <a:lnTo>
                  <a:pt x="4780" y="0"/>
                </a:lnTo>
                <a:lnTo>
                  <a:pt x="4774" y="2"/>
                </a:lnTo>
                <a:lnTo>
                  <a:pt x="4770" y="6"/>
                </a:lnTo>
                <a:lnTo>
                  <a:pt x="4744" y="6"/>
                </a:lnTo>
                <a:lnTo>
                  <a:pt x="4744" y="6"/>
                </a:lnTo>
                <a:lnTo>
                  <a:pt x="4740" y="6"/>
                </a:lnTo>
                <a:lnTo>
                  <a:pt x="4736" y="10"/>
                </a:lnTo>
                <a:lnTo>
                  <a:pt x="4734" y="14"/>
                </a:lnTo>
                <a:lnTo>
                  <a:pt x="4732" y="18"/>
                </a:lnTo>
                <a:lnTo>
                  <a:pt x="4732" y="22"/>
                </a:lnTo>
                <a:lnTo>
                  <a:pt x="4728" y="22"/>
                </a:lnTo>
                <a:lnTo>
                  <a:pt x="4728" y="22"/>
                </a:lnTo>
                <a:lnTo>
                  <a:pt x="4724" y="22"/>
                </a:lnTo>
                <a:lnTo>
                  <a:pt x="4720" y="24"/>
                </a:lnTo>
                <a:lnTo>
                  <a:pt x="4718" y="28"/>
                </a:lnTo>
                <a:lnTo>
                  <a:pt x="4716" y="32"/>
                </a:lnTo>
                <a:lnTo>
                  <a:pt x="4716" y="32"/>
                </a:lnTo>
                <a:lnTo>
                  <a:pt x="4712" y="36"/>
                </a:lnTo>
                <a:lnTo>
                  <a:pt x="4712" y="36"/>
                </a:lnTo>
                <a:lnTo>
                  <a:pt x="4712" y="36"/>
                </a:lnTo>
                <a:lnTo>
                  <a:pt x="4712" y="36"/>
                </a:lnTo>
                <a:lnTo>
                  <a:pt x="4712" y="36"/>
                </a:lnTo>
                <a:lnTo>
                  <a:pt x="4712" y="36"/>
                </a:lnTo>
                <a:lnTo>
                  <a:pt x="4710" y="36"/>
                </a:lnTo>
                <a:lnTo>
                  <a:pt x="4676" y="36"/>
                </a:lnTo>
                <a:lnTo>
                  <a:pt x="4676" y="36"/>
                </a:lnTo>
                <a:lnTo>
                  <a:pt x="4672" y="38"/>
                </a:lnTo>
                <a:lnTo>
                  <a:pt x="4668" y="40"/>
                </a:lnTo>
                <a:lnTo>
                  <a:pt x="4666" y="42"/>
                </a:lnTo>
                <a:lnTo>
                  <a:pt x="4664" y="46"/>
                </a:lnTo>
                <a:lnTo>
                  <a:pt x="4664" y="46"/>
                </a:lnTo>
                <a:lnTo>
                  <a:pt x="4656" y="46"/>
                </a:lnTo>
                <a:lnTo>
                  <a:pt x="4648" y="46"/>
                </a:lnTo>
                <a:lnTo>
                  <a:pt x="4584" y="46"/>
                </a:lnTo>
                <a:lnTo>
                  <a:pt x="4576" y="46"/>
                </a:lnTo>
                <a:lnTo>
                  <a:pt x="4568" y="46"/>
                </a:lnTo>
                <a:lnTo>
                  <a:pt x="4562" y="46"/>
                </a:lnTo>
                <a:lnTo>
                  <a:pt x="4554" y="46"/>
                </a:lnTo>
                <a:lnTo>
                  <a:pt x="4542" y="46"/>
                </a:lnTo>
                <a:lnTo>
                  <a:pt x="4542" y="46"/>
                </a:lnTo>
                <a:lnTo>
                  <a:pt x="4536" y="48"/>
                </a:lnTo>
                <a:lnTo>
                  <a:pt x="4532" y="52"/>
                </a:lnTo>
                <a:lnTo>
                  <a:pt x="4498" y="52"/>
                </a:lnTo>
                <a:lnTo>
                  <a:pt x="4490" y="52"/>
                </a:lnTo>
                <a:lnTo>
                  <a:pt x="4482" y="52"/>
                </a:lnTo>
                <a:lnTo>
                  <a:pt x="4482" y="52"/>
                </a:lnTo>
                <a:lnTo>
                  <a:pt x="4476" y="52"/>
                </a:lnTo>
                <a:lnTo>
                  <a:pt x="4474" y="56"/>
                </a:lnTo>
                <a:lnTo>
                  <a:pt x="4470" y="58"/>
                </a:lnTo>
                <a:lnTo>
                  <a:pt x="4470" y="62"/>
                </a:lnTo>
                <a:lnTo>
                  <a:pt x="4466" y="62"/>
                </a:lnTo>
                <a:lnTo>
                  <a:pt x="4466" y="62"/>
                </a:lnTo>
                <a:lnTo>
                  <a:pt x="4460" y="64"/>
                </a:lnTo>
                <a:lnTo>
                  <a:pt x="4456" y="68"/>
                </a:lnTo>
                <a:lnTo>
                  <a:pt x="4426" y="68"/>
                </a:lnTo>
                <a:lnTo>
                  <a:pt x="4418" y="68"/>
                </a:lnTo>
                <a:lnTo>
                  <a:pt x="4410" y="68"/>
                </a:lnTo>
                <a:lnTo>
                  <a:pt x="4402" y="68"/>
                </a:lnTo>
                <a:lnTo>
                  <a:pt x="4394" y="68"/>
                </a:lnTo>
                <a:lnTo>
                  <a:pt x="4383" y="68"/>
                </a:lnTo>
                <a:lnTo>
                  <a:pt x="4383" y="68"/>
                </a:lnTo>
                <a:lnTo>
                  <a:pt x="4377" y="68"/>
                </a:lnTo>
                <a:lnTo>
                  <a:pt x="4375" y="70"/>
                </a:lnTo>
                <a:lnTo>
                  <a:pt x="4371" y="74"/>
                </a:lnTo>
                <a:lnTo>
                  <a:pt x="4371" y="80"/>
                </a:lnTo>
                <a:lnTo>
                  <a:pt x="4371" y="82"/>
                </a:lnTo>
                <a:lnTo>
                  <a:pt x="4347" y="82"/>
                </a:lnTo>
                <a:lnTo>
                  <a:pt x="4339" y="82"/>
                </a:lnTo>
                <a:lnTo>
                  <a:pt x="4331" y="82"/>
                </a:lnTo>
                <a:lnTo>
                  <a:pt x="4323" y="82"/>
                </a:lnTo>
                <a:lnTo>
                  <a:pt x="4315" y="82"/>
                </a:lnTo>
                <a:lnTo>
                  <a:pt x="4303" y="82"/>
                </a:lnTo>
                <a:lnTo>
                  <a:pt x="4303" y="82"/>
                </a:lnTo>
                <a:lnTo>
                  <a:pt x="4299" y="84"/>
                </a:lnTo>
                <a:lnTo>
                  <a:pt x="4295" y="86"/>
                </a:lnTo>
                <a:lnTo>
                  <a:pt x="4295" y="86"/>
                </a:lnTo>
                <a:lnTo>
                  <a:pt x="4295" y="86"/>
                </a:lnTo>
                <a:lnTo>
                  <a:pt x="4295" y="86"/>
                </a:lnTo>
                <a:lnTo>
                  <a:pt x="4293" y="88"/>
                </a:lnTo>
                <a:lnTo>
                  <a:pt x="4293" y="88"/>
                </a:lnTo>
                <a:lnTo>
                  <a:pt x="4293" y="90"/>
                </a:lnTo>
                <a:lnTo>
                  <a:pt x="4293" y="90"/>
                </a:lnTo>
                <a:lnTo>
                  <a:pt x="4291" y="92"/>
                </a:lnTo>
                <a:lnTo>
                  <a:pt x="4291" y="92"/>
                </a:lnTo>
                <a:lnTo>
                  <a:pt x="4291" y="94"/>
                </a:lnTo>
                <a:lnTo>
                  <a:pt x="4259" y="94"/>
                </a:lnTo>
                <a:lnTo>
                  <a:pt x="4259" y="94"/>
                </a:lnTo>
                <a:lnTo>
                  <a:pt x="4253" y="94"/>
                </a:lnTo>
                <a:lnTo>
                  <a:pt x="4249" y="98"/>
                </a:lnTo>
                <a:lnTo>
                  <a:pt x="4243" y="98"/>
                </a:lnTo>
                <a:lnTo>
                  <a:pt x="4235" y="98"/>
                </a:lnTo>
                <a:lnTo>
                  <a:pt x="4171" y="98"/>
                </a:lnTo>
                <a:lnTo>
                  <a:pt x="4171" y="98"/>
                </a:lnTo>
                <a:lnTo>
                  <a:pt x="4167" y="98"/>
                </a:lnTo>
                <a:lnTo>
                  <a:pt x="4163" y="102"/>
                </a:lnTo>
                <a:lnTo>
                  <a:pt x="4161" y="104"/>
                </a:lnTo>
                <a:lnTo>
                  <a:pt x="4159" y="108"/>
                </a:lnTo>
                <a:lnTo>
                  <a:pt x="4155" y="108"/>
                </a:lnTo>
                <a:lnTo>
                  <a:pt x="4143" y="108"/>
                </a:lnTo>
                <a:lnTo>
                  <a:pt x="4083" y="108"/>
                </a:lnTo>
                <a:lnTo>
                  <a:pt x="4083" y="108"/>
                </a:lnTo>
                <a:lnTo>
                  <a:pt x="4077" y="110"/>
                </a:lnTo>
                <a:lnTo>
                  <a:pt x="4073" y="114"/>
                </a:lnTo>
                <a:lnTo>
                  <a:pt x="4073" y="114"/>
                </a:lnTo>
                <a:lnTo>
                  <a:pt x="4069" y="114"/>
                </a:lnTo>
                <a:lnTo>
                  <a:pt x="4067" y="118"/>
                </a:lnTo>
                <a:lnTo>
                  <a:pt x="4065" y="120"/>
                </a:lnTo>
                <a:lnTo>
                  <a:pt x="4063" y="124"/>
                </a:lnTo>
                <a:lnTo>
                  <a:pt x="4011" y="124"/>
                </a:lnTo>
                <a:lnTo>
                  <a:pt x="4003" y="124"/>
                </a:lnTo>
                <a:lnTo>
                  <a:pt x="3995" y="124"/>
                </a:lnTo>
                <a:lnTo>
                  <a:pt x="3983" y="124"/>
                </a:lnTo>
                <a:lnTo>
                  <a:pt x="3975" y="124"/>
                </a:lnTo>
                <a:lnTo>
                  <a:pt x="3967" y="124"/>
                </a:lnTo>
                <a:lnTo>
                  <a:pt x="3967" y="124"/>
                </a:lnTo>
                <a:lnTo>
                  <a:pt x="3963" y="124"/>
                </a:lnTo>
                <a:lnTo>
                  <a:pt x="3959" y="128"/>
                </a:lnTo>
                <a:lnTo>
                  <a:pt x="3959" y="128"/>
                </a:lnTo>
                <a:lnTo>
                  <a:pt x="3959" y="128"/>
                </a:lnTo>
                <a:lnTo>
                  <a:pt x="3959" y="128"/>
                </a:lnTo>
                <a:lnTo>
                  <a:pt x="3959" y="128"/>
                </a:lnTo>
                <a:lnTo>
                  <a:pt x="3959" y="128"/>
                </a:lnTo>
                <a:lnTo>
                  <a:pt x="3957" y="128"/>
                </a:lnTo>
                <a:lnTo>
                  <a:pt x="3923" y="128"/>
                </a:lnTo>
                <a:lnTo>
                  <a:pt x="3923" y="128"/>
                </a:lnTo>
                <a:lnTo>
                  <a:pt x="3919" y="130"/>
                </a:lnTo>
                <a:lnTo>
                  <a:pt x="3915" y="132"/>
                </a:lnTo>
                <a:lnTo>
                  <a:pt x="3913" y="136"/>
                </a:lnTo>
                <a:lnTo>
                  <a:pt x="3913" y="140"/>
                </a:lnTo>
                <a:lnTo>
                  <a:pt x="3903" y="140"/>
                </a:lnTo>
                <a:lnTo>
                  <a:pt x="3903" y="140"/>
                </a:lnTo>
                <a:lnTo>
                  <a:pt x="3897" y="142"/>
                </a:lnTo>
                <a:lnTo>
                  <a:pt x="3893" y="146"/>
                </a:lnTo>
                <a:lnTo>
                  <a:pt x="3893" y="146"/>
                </a:lnTo>
                <a:lnTo>
                  <a:pt x="3891" y="150"/>
                </a:lnTo>
                <a:lnTo>
                  <a:pt x="3861" y="150"/>
                </a:lnTo>
                <a:lnTo>
                  <a:pt x="3861" y="150"/>
                </a:lnTo>
                <a:lnTo>
                  <a:pt x="3855" y="150"/>
                </a:lnTo>
                <a:lnTo>
                  <a:pt x="3853" y="152"/>
                </a:lnTo>
                <a:lnTo>
                  <a:pt x="3849" y="156"/>
                </a:lnTo>
                <a:lnTo>
                  <a:pt x="3849" y="160"/>
                </a:lnTo>
                <a:lnTo>
                  <a:pt x="3845" y="160"/>
                </a:lnTo>
                <a:lnTo>
                  <a:pt x="3837" y="160"/>
                </a:lnTo>
                <a:lnTo>
                  <a:pt x="3773" y="160"/>
                </a:lnTo>
                <a:lnTo>
                  <a:pt x="3765" y="160"/>
                </a:lnTo>
                <a:lnTo>
                  <a:pt x="3757" y="160"/>
                </a:lnTo>
                <a:lnTo>
                  <a:pt x="3745" y="160"/>
                </a:lnTo>
                <a:lnTo>
                  <a:pt x="3745" y="160"/>
                </a:lnTo>
                <a:lnTo>
                  <a:pt x="3739" y="160"/>
                </a:lnTo>
                <a:lnTo>
                  <a:pt x="3735" y="164"/>
                </a:lnTo>
                <a:lnTo>
                  <a:pt x="3733" y="166"/>
                </a:lnTo>
                <a:lnTo>
                  <a:pt x="3733" y="172"/>
                </a:lnTo>
                <a:lnTo>
                  <a:pt x="3733" y="174"/>
                </a:lnTo>
                <a:lnTo>
                  <a:pt x="3693" y="174"/>
                </a:lnTo>
                <a:lnTo>
                  <a:pt x="3693" y="174"/>
                </a:lnTo>
                <a:lnTo>
                  <a:pt x="3687" y="176"/>
                </a:lnTo>
                <a:lnTo>
                  <a:pt x="3683" y="180"/>
                </a:lnTo>
                <a:lnTo>
                  <a:pt x="3677" y="180"/>
                </a:lnTo>
                <a:lnTo>
                  <a:pt x="3665" y="180"/>
                </a:lnTo>
                <a:lnTo>
                  <a:pt x="3661" y="180"/>
                </a:lnTo>
                <a:lnTo>
                  <a:pt x="3661" y="180"/>
                </a:lnTo>
                <a:lnTo>
                  <a:pt x="3655" y="180"/>
                </a:lnTo>
                <a:lnTo>
                  <a:pt x="3653" y="184"/>
                </a:lnTo>
                <a:lnTo>
                  <a:pt x="3649" y="188"/>
                </a:lnTo>
                <a:lnTo>
                  <a:pt x="3649" y="192"/>
                </a:lnTo>
                <a:lnTo>
                  <a:pt x="3649" y="196"/>
                </a:lnTo>
                <a:lnTo>
                  <a:pt x="3633" y="196"/>
                </a:lnTo>
                <a:lnTo>
                  <a:pt x="3621" y="196"/>
                </a:lnTo>
                <a:lnTo>
                  <a:pt x="3613" y="196"/>
                </a:lnTo>
                <a:lnTo>
                  <a:pt x="3605" y="196"/>
                </a:lnTo>
                <a:lnTo>
                  <a:pt x="3597" y="196"/>
                </a:lnTo>
                <a:lnTo>
                  <a:pt x="3586" y="196"/>
                </a:lnTo>
                <a:lnTo>
                  <a:pt x="3586" y="196"/>
                </a:lnTo>
                <a:lnTo>
                  <a:pt x="3582" y="196"/>
                </a:lnTo>
                <a:lnTo>
                  <a:pt x="3578" y="198"/>
                </a:lnTo>
                <a:lnTo>
                  <a:pt x="3574" y="202"/>
                </a:lnTo>
                <a:lnTo>
                  <a:pt x="3574" y="208"/>
                </a:lnTo>
                <a:lnTo>
                  <a:pt x="3574" y="210"/>
                </a:lnTo>
                <a:lnTo>
                  <a:pt x="3554" y="210"/>
                </a:lnTo>
                <a:lnTo>
                  <a:pt x="3542" y="210"/>
                </a:lnTo>
                <a:lnTo>
                  <a:pt x="3534" y="210"/>
                </a:lnTo>
                <a:lnTo>
                  <a:pt x="3526" y="210"/>
                </a:lnTo>
                <a:lnTo>
                  <a:pt x="3518" y="210"/>
                </a:lnTo>
                <a:lnTo>
                  <a:pt x="3510" y="210"/>
                </a:lnTo>
                <a:lnTo>
                  <a:pt x="3510" y="210"/>
                </a:lnTo>
                <a:lnTo>
                  <a:pt x="3506" y="212"/>
                </a:lnTo>
                <a:lnTo>
                  <a:pt x="3502" y="214"/>
                </a:lnTo>
                <a:lnTo>
                  <a:pt x="3500" y="216"/>
                </a:lnTo>
                <a:lnTo>
                  <a:pt x="3498" y="220"/>
                </a:lnTo>
                <a:lnTo>
                  <a:pt x="3462" y="220"/>
                </a:lnTo>
                <a:lnTo>
                  <a:pt x="3454" y="220"/>
                </a:lnTo>
                <a:lnTo>
                  <a:pt x="3446" y="220"/>
                </a:lnTo>
                <a:lnTo>
                  <a:pt x="3438" y="220"/>
                </a:lnTo>
                <a:lnTo>
                  <a:pt x="3438" y="220"/>
                </a:lnTo>
                <a:lnTo>
                  <a:pt x="3432" y="222"/>
                </a:lnTo>
                <a:lnTo>
                  <a:pt x="3428" y="226"/>
                </a:lnTo>
                <a:lnTo>
                  <a:pt x="3428" y="226"/>
                </a:lnTo>
                <a:lnTo>
                  <a:pt x="3422" y="230"/>
                </a:lnTo>
                <a:lnTo>
                  <a:pt x="3420" y="232"/>
                </a:lnTo>
                <a:lnTo>
                  <a:pt x="3418" y="236"/>
                </a:lnTo>
                <a:lnTo>
                  <a:pt x="3394" y="236"/>
                </a:lnTo>
                <a:lnTo>
                  <a:pt x="3382" y="236"/>
                </a:lnTo>
                <a:lnTo>
                  <a:pt x="3382" y="236"/>
                </a:lnTo>
                <a:lnTo>
                  <a:pt x="3376" y="238"/>
                </a:lnTo>
                <a:lnTo>
                  <a:pt x="3372" y="242"/>
                </a:lnTo>
                <a:lnTo>
                  <a:pt x="3366" y="242"/>
                </a:lnTo>
                <a:lnTo>
                  <a:pt x="3358" y="242"/>
                </a:lnTo>
                <a:lnTo>
                  <a:pt x="3354" y="242"/>
                </a:lnTo>
                <a:lnTo>
                  <a:pt x="3354" y="242"/>
                </a:lnTo>
                <a:lnTo>
                  <a:pt x="3350" y="242"/>
                </a:lnTo>
                <a:lnTo>
                  <a:pt x="3346" y="244"/>
                </a:lnTo>
                <a:lnTo>
                  <a:pt x="3344" y="248"/>
                </a:lnTo>
                <a:lnTo>
                  <a:pt x="3342" y="254"/>
                </a:lnTo>
                <a:lnTo>
                  <a:pt x="3342" y="256"/>
                </a:lnTo>
                <a:lnTo>
                  <a:pt x="3322" y="256"/>
                </a:lnTo>
                <a:lnTo>
                  <a:pt x="3314" y="256"/>
                </a:lnTo>
                <a:lnTo>
                  <a:pt x="3302" y="256"/>
                </a:lnTo>
                <a:lnTo>
                  <a:pt x="3294" y="256"/>
                </a:lnTo>
                <a:lnTo>
                  <a:pt x="3286" y="256"/>
                </a:lnTo>
                <a:lnTo>
                  <a:pt x="3286" y="256"/>
                </a:lnTo>
                <a:lnTo>
                  <a:pt x="3282" y="258"/>
                </a:lnTo>
                <a:lnTo>
                  <a:pt x="3278" y="260"/>
                </a:lnTo>
                <a:lnTo>
                  <a:pt x="3276" y="264"/>
                </a:lnTo>
                <a:lnTo>
                  <a:pt x="3274" y="268"/>
                </a:lnTo>
                <a:lnTo>
                  <a:pt x="3274" y="272"/>
                </a:lnTo>
                <a:lnTo>
                  <a:pt x="3250" y="272"/>
                </a:lnTo>
                <a:lnTo>
                  <a:pt x="3250" y="272"/>
                </a:lnTo>
                <a:lnTo>
                  <a:pt x="3246" y="274"/>
                </a:lnTo>
                <a:lnTo>
                  <a:pt x="3240" y="278"/>
                </a:lnTo>
                <a:lnTo>
                  <a:pt x="3234" y="278"/>
                </a:lnTo>
                <a:lnTo>
                  <a:pt x="3222" y="278"/>
                </a:lnTo>
                <a:lnTo>
                  <a:pt x="3222" y="278"/>
                </a:lnTo>
                <a:lnTo>
                  <a:pt x="3218" y="278"/>
                </a:lnTo>
                <a:lnTo>
                  <a:pt x="3218" y="278"/>
                </a:lnTo>
                <a:lnTo>
                  <a:pt x="3218" y="278"/>
                </a:lnTo>
                <a:lnTo>
                  <a:pt x="3218" y="278"/>
                </a:lnTo>
                <a:lnTo>
                  <a:pt x="3216" y="280"/>
                </a:lnTo>
                <a:lnTo>
                  <a:pt x="3216" y="280"/>
                </a:lnTo>
                <a:lnTo>
                  <a:pt x="3214" y="280"/>
                </a:lnTo>
                <a:lnTo>
                  <a:pt x="3214" y="280"/>
                </a:lnTo>
                <a:lnTo>
                  <a:pt x="3212" y="284"/>
                </a:lnTo>
                <a:lnTo>
                  <a:pt x="3212" y="284"/>
                </a:lnTo>
                <a:lnTo>
                  <a:pt x="3212" y="284"/>
                </a:lnTo>
                <a:lnTo>
                  <a:pt x="3212" y="284"/>
                </a:lnTo>
                <a:lnTo>
                  <a:pt x="3212" y="288"/>
                </a:lnTo>
                <a:lnTo>
                  <a:pt x="3212" y="288"/>
                </a:lnTo>
                <a:lnTo>
                  <a:pt x="3210" y="288"/>
                </a:lnTo>
                <a:lnTo>
                  <a:pt x="3190" y="288"/>
                </a:lnTo>
                <a:lnTo>
                  <a:pt x="3190" y="288"/>
                </a:lnTo>
                <a:lnTo>
                  <a:pt x="3186" y="288"/>
                </a:lnTo>
                <a:lnTo>
                  <a:pt x="3182" y="292"/>
                </a:lnTo>
                <a:lnTo>
                  <a:pt x="3180" y="294"/>
                </a:lnTo>
                <a:lnTo>
                  <a:pt x="3178" y="299"/>
                </a:lnTo>
                <a:lnTo>
                  <a:pt x="3178" y="301"/>
                </a:lnTo>
                <a:lnTo>
                  <a:pt x="3172" y="301"/>
                </a:lnTo>
                <a:lnTo>
                  <a:pt x="3164" y="301"/>
                </a:lnTo>
                <a:lnTo>
                  <a:pt x="3156" y="301"/>
                </a:lnTo>
                <a:lnTo>
                  <a:pt x="3156" y="301"/>
                </a:lnTo>
                <a:lnTo>
                  <a:pt x="3150" y="303"/>
                </a:lnTo>
                <a:lnTo>
                  <a:pt x="3146" y="305"/>
                </a:lnTo>
                <a:lnTo>
                  <a:pt x="3146" y="305"/>
                </a:lnTo>
                <a:lnTo>
                  <a:pt x="3146" y="305"/>
                </a:lnTo>
                <a:lnTo>
                  <a:pt x="3146" y="305"/>
                </a:lnTo>
                <a:lnTo>
                  <a:pt x="3146" y="307"/>
                </a:lnTo>
                <a:lnTo>
                  <a:pt x="3146" y="307"/>
                </a:lnTo>
                <a:lnTo>
                  <a:pt x="3146" y="307"/>
                </a:lnTo>
                <a:lnTo>
                  <a:pt x="3146" y="307"/>
                </a:lnTo>
                <a:lnTo>
                  <a:pt x="3144" y="307"/>
                </a:lnTo>
                <a:lnTo>
                  <a:pt x="3144" y="307"/>
                </a:lnTo>
                <a:lnTo>
                  <a:pt x="3144" y="309"/>
                </a:lnTo>
                <a:lnTo>
                  <a:pt x="3144" y="309"/>
                </a:lnTo>
                <a:lnTo>
                  <a:pt x="3144" y="309"/>
                </a:lnTo>
                <a:lnTo>
                  <a:pt x="3144" y="309"/>
                </a:lnTo>
                <a:lnTo>
                  <a:pt x="3144" y="311"/>
                </a:lnTo>
                <a:lnTo>
                  <a:pt x="3144" y="311"/>
                </a:lnTo>
                <a:lnTo>
                  <a:pt x="3144" y="313"/>
                </a:lnTo>
                <a:lnTo>
                  <a:pt x="3144" y="313"/>
                </a:lnTo>
                <a:lnTo>
                  <a:pt x="3144" y="313"/>
                </a:lnTo>
                <a:lnTo>
                  <a:pt x="3144" y="323"/>
                </a:lnTo>
                <a:lnTo>
                  <a:pt x="3128" y="323"/>
                </a:lnTo>
                <a:lnTo>
                  <a:pt x="3120" y="323"/>
                </a:lnTo>
                <a:lnTo>
                  <a:pt x="3112" y="323"/>
                </a:lnTo>
                <a:lnTo>
                  <a:pt x="3100" y="323"/>
                </a:lnTo>
                <a:lnTo>
                  <a:pt x="3092" y="323"/>
                </a:lnTo>
                <a:lnTo>
                  <a:pt x="3084" y="323"/>
                </a:lnTo>
                <a:lnTo>
                  <a:pt x="3084" y="323"/>
                </a:lnTo>
                <a:lnTo>
                  <a:pt x="3078" y="323"/>
                </a:lnTo>
                <a:lnTo>
                  <a:pt x="3074" y="325"/>
                </a:lnTo>
                <a:lnTo>
                  <a:pt x="3072" y="329"/>
                </a:lnTo>
                <a:lnTo>
                  <a:pt x="3072" y="335"/>
                </a:lnTo>
                <a:lnTo>
                  <a:pt x="3072" y="337"/>
                </a:lnTo>
                <a:lnTo>
                  <a:pt x="3056" y="337"/>
                </a:lnTo>
                <a:lnTo>
                  <a:pt x="3048" y="337"/>
                </a:lnTo>
                <a:lnTo>
                  <a:pt x="3040" y="337"/>
                </a:lnTo>
                <a:lnTo>
                  <a:pt x="3040" y="337"/>
                </a:lnTo>
                <a:lnTo>
                  <a:pt x="3034" y="339"/>
                </a:lnTo>
                <a:lnTo>
                  <a:pt x="3030" y="343"/>
                </a:lnTo>
                <a:lnTo>
                  <a:pt x="3020" y="343"/>
                </a:lnTo>
                <a:lnTo>
                  <a:pt x="3020" y="343"/>
                </a:lnTo>
                <a:lnTo>
                  <a:pt x="3014" y="343"/>
                </a:lnTo>
                <a:lnTo>
                  <a:pt x="3010" y="347"/>
                </a:lnTo>
                <a:lnTo>
                  <a:pt x="3008" y="351"/>
                </a:lnTo>
                <a:lnTo>
                  <a:pt x="3008" y="355"/>
                </a:lnTo>
                <a:lnTo>
                  <a:pt x="3008" y="359"/>
                </a:lnTo>
                <a:lnTo>
                  <a:pt x="2984" y="359"/>
                </a:lnTo>
                <a:lnTo>
                  <a:pt x="2976" y="359"/>
                </a:lnTo>
                <a:lnTo>
                  <a:pt x="2968" y="359"/>
                </a:lnTo>
                <a:lnTo>
                  <a:pt x="2968" y="359"/>
                </a:lnTo>
                <a:lnTo>
                  <a:pt x="2964" y="359"/>
                </a:lnTo>
                <a:lnTo>
                  <a:pt x="2960" y="361"/>
                </a:lnTo>
                <a:lnTo>
                  <a:pt x="2958" y="365"/>
                </a:lnTo>
                <a:lnTo>
                  <a:pt x="2956" y="369"/>
                </a:lnTo>
                <a:lnTo>
                  <a:pt x="2956" y="369"/>
                </a:lnTo>
                <a:lnTo>
                  <a:pt x="2956" y="369"/>
                </a:lnTo>
                <a:lnTo>
                  <a:pt x="2950" y="369"/>
                </a:lnTo>
                <a:lnTo>
                  <a:pt x="2946" y="373"/>
                </a:lnTo>
                <a:lnTo>
                  <a:pt x="2916" y="373"/>
                </a:lnTo>
                <a:lnTo>
                  <a:pt x="2904" y="373"/>
                </a:lnTo>
                <a:lnTo>
                  <a:pt x="2896" y="373"/>
                </a:lnTo>
                <a:lnTo>
                  <a:pt x="2888" y="373"/>
                </a:lnTo>
                <a:lnTo>
                  <a:pt x="2880" y="373"/>
                </a:lnTo>
                <a:lnTo>
                  <a:pt x="2872" y="373"/>
                </a:lnTo>
                <a:lnTo>
                  <a:pt x="2868" y="373"/>
                </a:lnTo>
                <a:lnTo>
                  <a:pt x="2868" y="373"/>
                </a:lnTo>
                <a:lnTo>
                  <a:pt x="2864" y="375"/>
                </a:lnTo>
                <a:lnTo>
                  <a:pt x="2860" y="377"/>
                </a:lnTo>
                <a:lnTo>
                  <a:pt x="2858" y="379"/>
                </a:lnTo>
                <a:lnTo>
                  <a:pt x="2856" y="383"/>
                </a:lnTo>
                <a:lnTo>
                  <a:pt x="2824" y="383"/>
                </a:lnTo>
                <a:lnTo>
                  <a:pt x="2816" y="383"/>
                </a:lnTo>
                <a:lnTo>
                  <a:pt x="2808" y="383"/>
                </a:lnTo>
                <a:lnTo>
                  <a:pt x="2808" y="383"/>
                </a:lnTo>
                <a:lnTo>
                  <a:pt x="2802" y="385"/>
                </a:lnTo>
                <a:lnTo>
                  <a:pt x="2798" y="389"/>
                </a:lnTo>
                <a:lnTo>
                  <a:pt x="2798" y="389"/>
                </a:lnTo>
                <a:lnTo>
                  <a:pt x="2798" y="389"/>
                </a:lnTo>
                <a:lnTo>
                  <a:pt x="2798" y="389"/>
                </a:lnTo>
                <a:lnTo>
                  <a:pt x="2796" y="389"/>
                </a:lnTo>
                <a:lnTo>
                  <a:pt x="2796" y="389"/>
                </a:lnTo>
                <a:lnTo>
                  <a:pt x="2794" y="391"/>
                </a:lnTo>
                <a:lnTo>
                  <a:pt x="2794" y="391"/>
                </a:lnTo>
                <a:lnTo>
                  <a:pt x="2794" y="391"/>
                </a:lnTo>
                <a:lnTo>
                  <a:pt x="2794" y="391"/>
                </a:lnTo>
                <a:lnTo>
                  <a:pt x="2792" y="391"/>
                </a:lnTo>
                <a:lnTo>
                  <a:pt x="2792" y="391"/>
                </a:lnTo>
                <a:lnTo>
                  <a:pt x="2792" y="393"/>
                </a:lnTo>
                <a:lnTo>
                  <a:pt x="2792" y="393"/>
                </a:lnTo>
                <a:lnTo>
                  <a:pt x="2791" y="393"/>
                </a:lnTo>
                <a:lnTo>
                  <a:pt x="2791" y="393"/>
                </a:lnTo>
                <a:lnTo>
                  <a:pt x="2791" y="395"/>
                </a:lnTo>
                <a:lnTo>
                  <a:pt x="2745" y="395"/>
                </a:lnTo>
                <a:lnTo>
                  <a:pt x="2737" y="395"/>
                </a:lnTo>
                <a:lnTo>
                  <a:pt x="2729" y="395"/>
                </a:lnTo>
                <a:lnTo>
                  <a:pt x="2721" y="395"/>
                </a:lnTo>
                <a:lnTo>
                  <a:pt x="2721" y="395"/>
                </a:lnTo>
                <a:lnTo>
                  <a:pt x="2717" y="395"/>
                </a:lnTo>
                <a:lnTo>
                  <a:pt x="2713" y="397"/>
                </a:lnTo>
                <a:lnTo>
                  <a:pt x="2711" y="401"/>
                </a:lnTo>
                <a:lnTo>
                  <a:pt x="2709" y="405"/>
                </a:lnTo>
                <a:lnTo>
                  <a:pt x="2677" y="405"/>
                </a:lnTo>
                <a:lnTo>
                  <a:pt x="2677" y="405"/>
                </a:lnTo>
                <a:lnTo>
                  <a:pt x="2673" y="405"/>
                </a:lnTo>
                <a:lnTo>
                  <a:pt x="2669" y="407"/>
                </a:lnTo>
                <a:lnTo>
                  <a:pt x="2667" y="411"/>
                </a:lnTo>
                <a:lnTo>
                  <a:pt x="2665" y="417"/>
                </a:lnTo>
                <a:lnTo>
                  <a:pt x="2665" y="419"/>
                </a:lnTo>
                <a:lnTo>
                  <a:pt x="2657" y="419"/>
                </a:lnTo>
                <a:lnTo>
                  <a:pt x="2657" y="419"/>
                </a:lnTo>
                <a:lnTo>
                  <a:pt x="2651" y="421"/>
                </a:lnTo>
                <a:lnTo>
                  <a:pt x="2647" y="425"/>
                </a:lnTo>
                <a:lnTo>
                  <a:pt x="2597" y="425"/>
                </a:lnTo>
                <a:lnTo>
                  <a:pt x="2589" y="425"/>
                </a:lnTo>
                <a:lnTo>
                  <a:pt x="2577" y="425"/>
                </a:lnTo>
                <a:lnTo>
                  <a:pt x="2569" y="425"/>
                </a:lnTo>
                <a:lnTo>
                  <a:pt x="2561" y="425"/>
                </a:lnTo>
                <a:lnTo>
                  <a:pt x="2553" y="425"/>
                </a:lnTo>
                <a:lnTo>
                  <a:pt x="2509" y="425"/>
                </a:lnTo>
                <a:lnTo>
                  <a:pt x="2509" y="425"/>
                </a:lnTo>
                <a:lnTo>
                  <a:pt x="2505" y="425"/>
                </a:lnTo>
                <a:lnTo>
                  <a:pt x="2501" y="429"/>
                </a:lnTo>
                <a:lnTo>
                  <a:pt x="2499" y="433"/>
                </a:lnTo>
                <a:lnTo>
                  <a:pt x="2497" y="437"/>
                </a:lnTo>
                <a:lnTo>
                  <a:pt x="2497" y="441"/>
                </a:lnTo>
                <a:lnTo>
                  <a:pt x="2497" y="441"/>
                </a:lnTo>
                <a:lnTo>
                  <a:pt x="2493" y="441"/>
                </a:lnTo>
                <a:lnTo>
                  <a:pt x="2489" y="445"/>
                </a:lnTo>
                <a:lnTo>
                  <a:pt x="2481" y="445"/>
                </a:lnTo>
                <a:lnTo>
                  <a:pt x="2481" y="445"/>
                </a:lnTo>
                <a:lnTo>
                  <a:pt x="2477" y="447"/>
                </a:lnTo>
                <a:lnTo>
                  <a:pt x="2473" y="449"/>
                </a:lnTo>
                <a:lnTo>
                  <a:pt x="2471" y="453"/>
                </a:lnTo>
                <a:lnTo>
                  <a:pt x="2469" y="457"/>
                </a:lnTo>
                <a:lnTo>
                  <a:pt x="2469" y="461"/>
                </a:lnTo>
                <a:lnTo>
                  <a:pt x="2455" y="461"/>
                </a:lnTo>
                <a:lnTo>
                  <a:pt x="2447" y="461"/>
                </a:lnTo>
                <a:lnTo>
                  <a:pt x="2439" y="461"/>
                </a:lnTo>
                <a:lnTo>
                  <a:pt x="2431" y="461"/>
                </a:lnTo>
                <a:lnTo>
                  <a:pt x="2419" y="461"/>
                </a:lnTo>
                <a:lnTo>
                  <a:pt x="2411" y="461"/>
                </a:lnTo>
                <a:lnTo>
                  <a:pt x="2407" y="461"/>
                </a:lnTo>
                <a:lnTo>
                  <a:pt x="2407" y="461"/>
                </a:lnTo>
                <a:lnTo>
                  <a:pt x="2401" y="461"/>
                </a:lnTo>
                <a:lnTo>
                  <a:pt x="2399" y="463"/>
                </a:lnTo>
                <a:lnTo>
                  <a:pt x="2395" y="467"/>
                </a:lnTo>
                <a:lnTo>
                  <a:pt x="2395" y="471"/>
                </a:lnTo>
                <a:lnTo>
                  <a:pt x="2367" y="471"/>
                </a:lnTo>
                <a:lnTo>
                  <a:pt x="2359" y="471"/>
                </a:lnTo>
                <a:lnTo>
                  <a:pt x="2351" y="471"/>
                </a:lnTo>
                <a:lnTo>
                  <a:pt x="2351" y="471"/>
                </a:lnTo>
                <a:lnTo>
                  <a:pt x="2345" y="473"/>
                </a:lnTo>
                <a:lnTo>
                  <a:pt x="2341" y="475"/>
                </a:lnTo>
                <a:lnTo>
                  <a:pt x="2339" y="475"/>
                </a:lnTo>
                <a:lnTo>
                  <a:pt x="2331" y="475"/>
                </a:lnTo>
                <a:lnTo>
                  <a:pt x="2331" y="475"/>
                </a:lnTo>
                <a:lnTo>
                  <a:pt x="2325" y="477"/>
                </a:lnTo>
                <a:lnTo>
                  <a:pt x="2321" y="479"/>
                </a:lnTo>
                <a:lnTo>
                  <a:pt x="2321" y="479"/>
                </a:lnTo>
                <a:lnTo>
                  <a:pt x="2321" y="479"/>
                </a:lnTo>
                <a:lnTo>
                  <a:pt x="2321" y="479"/>
                </a:lnTo>
                <a:lnTo>
                  <a:pt x="2321" y="481"/>
                </a:lnTo>
                <a:lnTo>
                  <a:pt x="2321" y="481"/>
                </a:lnTo>
                <a:lnTo>
                  <a:pt x="2321" y="481"/>
                </a:lnTo>
                <a:lnTo>
                  <a:pt x="2321" y="481"/>
                </a:lnTo>
                <a:lnTo>
                  <a:pt x="2321" y="481"/>
                </a:lnTo>
                <a:lnTo>
                  <a:pt x="2321" y="481"/>
                </a:lnTo>
                <a:lnTo>
                  <a:pt x="2319" y="487"/>
                </a:lnTo>
                <a:lnTo>
                  <a:pt x="2319" y="497"/>
                </a:lnTo>
                <a:lnTo>
                  <a:pt x="2315" y="497"/>
                </a:lnTo>
                <a:lnTo>
                  <a:pt x="2311" y="497"/>
                </a:lnTo>
                <a:lnTo>
                  <a:pt x="2303" y="497"/>
                </a:lnTo>
                <a:lnTo>
                  <a:pt x="2295" y="497"/>
                </a:lnTo>
                <a:lnTo>
                  <a:pt x="2287" y="497"/>
                </a:lnTo>
                <a:lnTo>
                  <a:pt x="2287" y="497"/>
                </a:lnTo>
                <a:lnTo>
                  <a:pt x="2283" y="497"/>
                </a:lnTo>
                <a:lnTo>
                  <a:pt x="2279" y="499"/>
                </a:lnTo>
                <a:lnTo>
                  <a:pt x="2277" y="503"/>
                </a:lnTo>
                <a:lnTo>
                  <a:pt x="2275" y="507"/>
                </a:lnTo>
                <a:lnTo>
                  <a:pt x="2275" y="507"/>
                </a:lnTo>
                <a:lnTo>
                  <a:pt x="2275" y="507"/>
                </a:lnTo>
                <a:lnTo>
                  <a:pt x="2269" y="507"/>
                </a:lnTo>
                <a:lnTo>
                  <a:pt x="2267" y="511"/>
                </a:lnTo>
                <a:lnTo>
                  <a:pt x="2263" y="513"/>
                </a:lnTo>
                <a:lnTo>
                  <a:pt x="2263" y="519"/>
                </a:lnTo>
                <a:lnTo>
                  <a:pt x="2263" y="521"/>
                </a:lnTo>
                <a:lnTo>
                  <a:pt x="2243" y="521"/>
                </a:lnTo>
                <a:lnTo>
                  <a:pt x="2235" y="521"/>
                </a:lnTo>
                <a:lnTo>
                  <a:pt x="2235" y="521"/>
                </a:lnTo>
                <a:lnTo>
                  <a:pt x="2229" y="523"/>
                </a:lnTo>
                <a:lnTo>
                  <a:pt x="2225" y="527"/>
                </a:lnTo>
                <a:lnTo>
                  <a:pt x="2223" y="527"/>
                </a:lnTo>
                <a:lnTo>
                  <a:pt x="2215" y="527"/>
                </a:lnTo>
                <a:lnTo>
                  <a:pt x="2163" y="527"/>
                </a:lnTo>
                <a:lnTo>
                  <a:pt x="2163" y="527"/>
                </a:lnTo>
                <a:lnTo>
                  <a:pt x="2159" y="527"/>
                </a:lnTo>
                <a:lnTo>
                  <a:pt x="2155" y="531"/>
                </a:lnTo>
                <a:lnTo>
                  <a:pt x="2153" y="533"/>
                </a:lnTo>
                <a:lnTo>
                  <a:pt x="2151" y="539"/>
                </a:lnTo>
                <a:lnTo>
                  <a:pt x="2151" y="539"/>
                </a:lnTo>
                <a:lnTo>
                  <a:pt x="2145" y="543"/>
                </a:lnTo>
                <a:lnTo>
                  <a:pt x="2143" y="543"/>
                </a:lnTo>
                <a:lnTo>
                  <a:pt x="2135" y="543"/>
                </a:lnTo>
                <a:lnTo>
                  <a:pt x="2091" y="543"/>
                </a:lnTo>
                <a:lnTo>
                  <a:pt x="2091" y="543"/>
                </a:lnTo>
                <a:lnTo>
                  <a:pt x="2087" y="543"/>
                </a:lnTo>
                <a:lnTo>
                  <a:pt x="2083" y="545"/>
                </a:lnTo>
                <a:lnTo>
                  <a:pt x="2081" y="549"/>
                </a:lnTo>
                <a:lnTo>
                  <a:pt x="2079" y="555"/>
                </a:lnTo>
                <a:lnTo>
                  <a:pt x="2079" y="559"/>
                </a:lnTo>
                <a:lnTo>
                  <a:pt x="2079" y="559"/>
                </a:lnTo>
                <a:lnTo>
                  <a:pt x="2073" y="563"/>
                </a:lnTo>
                <a:lnTo>
                  <a:pt x="2071" y="567"/>
                </a:lnTo>
                <a:lnTo>
                  <a:pt x="2071" y="569"/>
                </a:lnTo>
                <a:lnTo>
                  <a:pt x="2071" y="579"/>
                </a:lnTo>
                <a:lnTo>
                  <a:pt x="2039" y="579"/>
                </a:lnTo>
                <a:lnTo>
                  <a:pt x="2031" y="579"/>
                </a:lnTo>
                <a:lnTo>
                  <a:pt x="2031" y="579"/>
                </a:lnTo>
                <a:lnTo>
                  <a:pt x="2025" y="579"/>
                </a:lnTo>
                <a:lnTo>
                  <a:pt x="2021" y="583"/>
                </a:lnTo>
                <a:lnTo>
                  <a:pt x="2019" y="583"/>
                </a:lnTo>
                <a:lnTo>
                  <a:pt x="2011" y="583"/>
                </a:lnTo>
                <a:lnTo>
                  <a:pt x="2003" y="583"/>
                </a:lnTo>
                <a:lnTo>
                  <a:pt x="2003" y="583"/>
                </a:lnTo>
                <a:lnTo>
                  <a:pt x="1999" y="585"/>
                </a:lnTo>
                <a:lnTo>
                  <a:pt x="1995" y="587"/>
                </a:lnTo>
                <a:lnTo>
                  <a:pt x="1993" y="591"/>
                </a:lnTo>
                <a:lnTo>
                  <a:pt x="1992" y="595"/>
                </a:lnTo>
                <a:lnTo>
                  <a:pt x="1992" y="599"/>
                </a:lnTo>
                <a:lnTo>
                  <a:pt x="1968" y="599"/>
                </a:lnTo>
                <a:lnTo>
                  <a:pt x="1960" y="599"/>
                </a:lnTo>
                <a:lnTo>
                  <a:pt x="1952" y="599"/>
                </a:lnTo>
                <a:lnTo>
                  <a:pt x="1940" y="599"/>
                </a:lnTo>
                <a:lnTo>
                  <a:pt x="1932" y="599"/>
                </a:lnTo>
                <a:lnTo>
                  <a:pt x="1872" y="599"/>
                </a:lnTo>
                <a:lnTo>
                  <a:pt x="1860" y="599"/>
                </a:lnTo>
                <a:lnTo>
                  <a:pt x="1852" y="599"/>
                </a:lnTo>
                <a:lnTo>
                  <a:pt x="1844" y="599"/>
                </a:lnTo>
                <a:lnTo>
                  <a:pt x="1844" y="599"/>
                </a:lnTo>
                <a:lnTo>
                  <a:pt x="1840" y="599"/>
                </a:lnTo>
                <a:lnTo>
                  <a:pt x="1836" y="601"/>
                </a:lnTo>
                <a:lnTo>
                  <a:pt x="1834" y="605"/>
                </a:lnTo>
                <a:lnTo>
                  <a:pt x="1832" y="609"/>
                </a:lnTo>
                <a:lnTo>
                  <a:pt x="1832" y="609"/>
                </a:lnTo>
                <a:lnTo>
                  <a:pt x="1828" y="613"/>
                </a:lnTo>
                <a:lnTo>
                  <a:pt x="1824" y="619"/>
                </a:lnTo>
                <a:lnTo>
                  <a:pt x="1800" y="619"/>
                </a:lnTo>
                <a:lnTo>
                  <a:pt x="1792" y="619"/>
                </a:lnTo>
                <a:lnTo>
                  <a:pt x="1792" y="619"/>
                </a:lnTo>
                <a:lnTo>
                  <a:pt x="1788" y="621"/>
                </a:lnTo>
                <a:lnTo>
                  <a:pt x="1786" y="623"/>
                </a:lnTo>
                <a:lnTo>
                  <a:pt x="1782" y="625"/>
                </a:lnTo>
                <a:lnTo>
                  <a:pt x="1782" y="629"/>
                </a:lnTo>
                <a:lnTo>
                  <a:pt x="1780" y="629"/>
                </a:lnTo>
                <a:lnTo>
                  <a:pt x="1774" y="629"/>
                </a:lnTo>
                <a:lnTo>
                  <a:pt x="1770" y="629"/>
                </a:lnTo>
                <a:lnTo>
                  <a:pt x="1770" y="629"/>
                </a:lnTo>
                <a:lnTo>
                  <a:pt x="1764" y="631"/>
                </a:lnTo>
                <a:lnTo>
                  <a:pt x="1760" y="635"/>
                </a:lnTo>
                <a:lnTo>
                  <a:pt x="1730" y="635"/>
                </a:lnTo>
                <a:lnTo>
                  <a:pt x="1722" y="635"/>
                </a:lnTo>
                <a:lnTo>
                  <a:pt x="1722" y="635"/>
                </a:lnTo>
                <a:lnTo>
                  <a:pt x="1716" y="635"/>
                </a:lnTo>
                <a:lnTo>
                  <a:pt x="1714" y="637"/>
                </a:lnTo>
                <a:lnTo>
                  <a:pt x="1710" y="641"/>
                </a:lnTo>
                <a:lnTo>
                  <a:pt x="1710" y="645"/>
                </a:lnTo>
                <a:lnTo>
                  <a:pt x="1702" y="645"/>
                </a:lnTo>
                <a:lnTo>
                  <a:pt x="1670" y="645"/>
                </a:lnTo>
                <a:lnTo>
                  <a:pt x="1670" y="645"/>
                </a:lnTo>
                <a:lnTo>
                  <a:pt x="1664" y="645"/>
                </a:lnTo>
                <a:lnTo>
                  <a:pt x="1660" y="649"/>
                </a:lnTo>
                <a:lnTo>
                  <a:pt x="1658" y="653"/>
                </a:lnTo>
                <a:lnTo>
                  <a:pt x="1658" y="657"/>
                </a:lnTo>
                <a:lnTo>
                  <a:pt x="1658" y="665"/>
                </a:lnTo>
                <a:lnTo>
                  <a:pt x="1658" y="665"/>
                </a:lnTo>
                <a:lnTo>
                  <a:pt x="1652" y="667"/>
                </a:lnTo>
                <a:lnTo>
                  <a:pt x="1648" y="671"/>
                </a:lnTo>
                <a:lnTo>
                  <a:pt x="1642" y="671"/>
                </a:lnTo>
                <a:lnTo>
                  <a:pt x="1638" y="671"/>
                </a:lnTo>
                <a:lnTo>
                  <a:pt x="1638" y="671"/>
                </a:lnTo>
                <a:lnTo>
                  <a:pt x="1632" y="671"/>
                </a:lnTo>
                <a:lnTo>
                  <a:pt x="1628" y="673"/>
                </a:lnTo>
                <a:lnTo>
                  <a:pt x="1626" y="677"/>
                </a:lnTo>
                <a:lnTo>
                  <a:pt x="1626" y="683"/>
                </a:lnTo>
                <a:lnTo>
                  <a:pt x="1626" y="685"/>
                </a:lnTo>
                <a:lnTo>
                  <a:pt x="1606" y="685"/>
                </a:lnTo>
                <a:lnTo>
                  <a:pt x="1598" y="685"/>
                </a:lnTo>
                <a:lnTo>
                  <a:pt x="1590" y="685"/>
                </a:lnTo>
                <a:lnTo>
                  <a:pt x="1578" y="685"/>
                </a:lnTo>
                <a:lnTo>
                  <a:pt x="1570" y="685"/>
                </a:lnTo>
                <a:lnTo>
                  <a:pt x="1562" y="685"/>
                </a:lnTo>
                <a:lnTo>
                  <a:pt x="1562" y="685"/>
                </a:lnTo>
                <a:lnTo>
                  <a:pt x="1558" y="687"/>
                </a:lnTo>
                <a:lnTo>
                  <a:pt x="1554" y="689"/>
                </a:lnTo>
                <a:lnTo>
                  <a:pt x="1552" y="691"/>
                </a:lnTo>
                <a:lnTo>
                  <a:pt x="1550" y="697"/>
                </a:lnTo>
                <a:lnTo>
                  <a:pt x="1518" y="697"/>
                </a:lnTo>
                <a:lnTo>
                  <a:pt x="1510" y="697"/>
                </a:lnTo>
                <a:lnTo>
                  <a:pt x="1498" y="697"/>
                </a:lnTo>
                <a:lnTo>
                  <a:pt x="1490" y="697"/>
                </a:lnTo>
                <a:lnTo>
                  <a:pt x="1482" y="697"/>
                </a:lnTo>
                <a:lnTo>
                  <a:pt x="1482" y="697"/>
                </a:lnTo>
                <a:lnTo>
                  <a:pt x="1478" y="697"/>
                </a:lnTo>
                <a:lnTo>
                  <a:pt x="1478" y="697"/>
                </a:lnTo>
                <a:lnTo>
                  <a:pt x="1478" y="697"/>
                </a:lnTo>
                <a:lnTo>
                  <a:pt x="1478" y="697"/>
                </a:lnTo>
                <a:lnTo>
                  <a:pt x="1474" y="699"/>
                </a:lnTo>
                <a:lnTo>
                  <a:pt x="1474" y="699"/>
                </a:lnTo>
                <a:lnTo>
                  <a:pt x="1474" y="699"/>
                </a:lnTo>
                <a:lnTo>
                  <a:pt x="1474" y="699"/>
                </a:lnTo>
                <a:lnTo>
                  <a:pt x="1472" y="701"/>
                </a:lnTo>
                <a:lnTo>
                  <a:pt x="1472" y="701"/>
                </a:lnTo>
                <a:lnTo>
                  <a:pt x="1472" y="703"/>
                </a:lnTo>
                <a:lnTo>
                  <a:pt x="1472" y="703"/>
                </a:lnTo>
                <a:lnTo>
                  <a:pt x="1470" y="707"/>
                </a:lnTo>
                <a:lnTo>
                  <a:pt x="1470" y="707"/>
                </a:lnTo>
                <a:lnTo>
                  <a:pt x="1470" y="707"/>
                </a:lnTo>
                <a:lnTo>
                  <a:pt x="1438" y="707"/>
                </a:lnTo>
                <a:lnTo>
                  <a:pt x="1438" y="707"/>
                </a:lnTo>
                <a:lnTo>
                  <a:pt x="1434" y="707"/>
                </a:lnTo>
                <a:lnTo>
                  <a:pt x="1430" y="709"/>
                </a:lnTo>
                <a:lnTo>
                  <a:pt x="1428" y="713"/>
                </a:lnTo>
                <a:lnTo>
                  <a:pt x="1426" y="717"/>
                </a:lnTo>
                <a:lnTo>
                  <a:pt x="1426" y="717"/>
                </a:lnTo>
                <a:lnTo>
                  <a:pt x="1420" y="721"/>
                </a:lnTo>
                <a:lnTo>
                  <a:pt x="1418" y="721"/>
                </a:lnTo>
                <a:lnTo>
                  <a:pt x="1418" y="721"/>
                </a:lnTo>
                <a:lnTo>
                  <a:pt x="1414" y="723"/>
                </a:lnTo>
                <a:lnTo>
                  <a:pt x="1410" y="725"/>
                </a:lnTo>
                <a:lnTo>
                  <a:pt x="1410" y="725"/>
                </a:lnTo>
                <a:lnTo>
                  <a:pt x="1410" y="725"/>
                </a:lnTo>
                <a:lnTo>
                  <a:pt x="1410" y="725"/>
                </a:lnTo>
                <a:lnTo>
                  <a:pt x="1408" y="727"/>
                </a:lnTo>
                <a:lnTo>
                  <a:pt x="1408" y="727"/>
                </a:lnTo>
                <a:lnTo>
                  <a:pt x="1408" y="729"/>
                </a:lnTo>
                <a:lnTo>
                  <a:pt x="1408" y="729"/>
                </a:lnTo>
                <a:lnTo>
                  <a:pt x="1406" y="731"/>
                </a:lnTo>
                <a:lnTo>
                  <a:pt x="1406" y="731"/>
                </a:lnTo>
                <a:lnTo>
                  <a:pt x="1406" y="731"/>
                </a:lnTo>
                <a:lnTo>
                  <a:pt x="1374" y="731"/>
                </a:lnTo>
                <a:lnTo>
                  <a:pt x="1366" y="731"/>
                </a:lnTo>
                <a:lnTo>
                  <a:pt x="1358" y="731"/>
                </a:lnTo>
                <a:lnTo>
                  <a:pt x="1350" y="731"/>
                </a:lnTo>
                <a:lnTo>
                  <a:pt x="1338" y="731"/>
                </a:lnTo>
                <a:lnTo>
                  <a:pt x="1330" y="731"/>
                </a:lnTo>
                <a:lnTo>
                  <a:pt x="1330" y="731"/>
                </a:lnTo>
                <a:lnTo>
                  <a:pt x="1326" y="733"/>
                </a:lnTo>
                <a:lnTo>
                  <a:pt x="1322" y="735"/>
                </a:lnTo>
                <a:lnTo>
                  <a:pt x="1322" y="735"/>
                </a:lnTo>
                <a:lnTo>
                  <a:pt x="1322" y="735"/>
                </a:lnTo>
                <a:lnTo>
                  <a:pt x="1322" y="735"/>
                </a:lnTo>
                <a:lnTo>
                  <a:pt x="1320" y="737"/>
                </a:lnTo>
                <a:lnTo>
                  <a:pt x="1320" y="737"/>
                </a:lnTo>
                <a:lnTo>
                  <a:pt x="1320" y="739"/>
                </a:lnTo>
                <a:lnTo>
                  <a:pt x="1320" y="739"/>
                </a:lnTo>
                <a:lnTo>
                  <a:pt x="1318" y="743"/>
                </a:lnTo>
                <a:lnTo>
                  <a:pt x="1318" y="743"/>
                </a:lnTo>
                <a:lnTo>
                  <a:pt x="1318" y="743"/>
                </a:lnTo>
                <a:lnTo>
                  <a:pt x="1294" y="743"/>
                </a:lnTo>
                <a:lnTo>
                  <a:pt x="1286" y="743"/>
                </a:lnTo>
                <a:lnTo>
                  <a:pt x="1278" y="743"/>
                </a:lnTo>
                <a:lnTo>
                  <a:pt x="1270" y="743"/>
                </a:lnTo>
                <a:lnTo>
                  <a:pt x="1258" y="743"/>
                </a:lnTo>
                <a:lnTo>
                  <a:pt x="1254" y="743"/>
                </a:lnTo>
                <a:lnTo>
                  <a:pt x="1254" y="743"/>
                </a:lnTo>
                <a:lnTo>
                  <a:pt x="1250" y="743"/>
                </a:lnTo>
                <a:lnTo>
                  <a:pt x="1246" y="745"/>
                </a:lnTo>
                <a:lnTo>
                  <a:pt x="1244" y="749"/>
                </a:lnTo>
                <a:lnTo>
                  <a:pt x="1242" y="755"/>
                </a:lnTo>
                <a:lnTo>
                  <a:pt x="1242" y="757"/>
                </a:lnTo>
                <a:lnTo>
                  <a:pt x="1222" y="757"/>
                </a:lnTo>
                <a:lnTo>
                  <a:pt x="1214" y="757"/>
                </a:lnTo>
                <a:lnTo>
                  <a:pt x="1206" y="757"/>
                </a:lnTo>
                <a:lnTo>
                  <a:pt x="1198" y="757"/>
                </a:lnTo>
                <a:lnTo>
                  <a:pt x="1191" y="757"/>
                </a:lnTo>
                <a:lnTo>
                  <a:pt x="1191" y="757"/>
                </a:lnTo>
                <a:lnTo>
                  <a:pt x="1187" y="759"/>
                </a:lnTo>
                <a:lnTo>
                  <a:pt x="1183" y="761"/>
                </a:lnTo>
                <a:lnTo>
                  <a:pt x="1181" y="763"/>
                </a:lnTo>
                <a:lnTo>
                  <a:pt x="1179" y="767"/>
                </a:lnTo>
                <a:lnTo>
                  <a:pt x="1135" y="767"/>
                </a:lnTo>
                <a:lnTo>
                  <a:pt x="1127" y="767"/>
                </a:lnTo>
                <a:lnTo>
                  <a:pt x="1119" y="767"/>
                </a:lnTo>
                <a:lnTo>
                  <a:pt x="1111" y="767"/>
                </a:lnTo>
                <a:lnTo>
                  <a:pt x="1111" y="767"/>
                </a:lnTo>
                <a:lnTo>
                  <a:pt x="1107" y="769"/>
                </a:lnTo>
                <a:lnTo>
                  <a:pt x="1103" y="773"/>
                </a:lnTo>
                <a:lnTo>
                  <a:pt x="1099" y="773"/>
                </a:lnTo>
                <a:lnTo>
                  <a:pt x="1099" y="773"/>
                </a:lnTo>
                <a:lnTo>
                  <a:pt x="1095" y="773"/>
                </a:lnTo>
                <a:lnTo>
                  <a:pt x="1091" y="777"/>
                </a:lnTo>
                <a:lnTo>
                  <a:pt x="1089" y="781"/>
                </a:lnTo>
                <a:lnTo>
                  <a:pt x="1087" y="785"/>
                </a:lnTo>
                <a:lnTo>
                  <a:pt x="1087" y="793"/>
                </a:lnTo>
                <a:lnTo>
                  <a:pt x="1077" y="793"/>
                </a:lnTo>
                <a:lnTo>
                  <a:pt x="1077" y="793"/>
                </a:lnTo>
                <a:lnTo>
                  <a:pt x="1071" y="795"/>
                </a:lnTo>
                <a:lnTo>
                  <a:pt x="1069" y="797"/>
                </a:lnTo>
                <a:lnTo>
                  <a:pt x="1065" y="799"/>
                </a:lnTo>
                <a:lnTo>
                  <a:pt x="1065" y="803"/>
                </a:lnTo>
                <a:lnTo>
                  <a:pt x="1057" y="803"/>
                </a:lnTo>
                <a:lnTo>
                  <a:pt x="1049" y="803"/>
                </a:lnTo>
                <a:lnTo>
                  <a:pt x="1049" y="803"/>
                </a:lnTo>
                <a:lnTo>
                  <a:pt x="1043" y="805"/>
                </a:lnTo>
                <a:lnTo>
                  <a:pt x="1039" y="807"/>
                </a:lnTo>
                <a:lnTo>
                  <a:pt x="1039" y="807"/>
                </a:lnTo>
                <a:lnTo>
                  <a:pt x="1039" y="807"/>
                </a:lnTo>
                <a:lnTo>
                  <a:pt x="1039" y="807"/>
                </a:lnTo>
                <a:lnTo>
                  <a:pt x="1039" y="809"/>
                </a:lnTo>
                <a:lnTo>
                  <a:pt x="1039" y="809"/>
                </a:lnTo>
                <a:lnTo>
                  <a:pt x="1039" y="809"/>
                </a:lnTo>
                <a:lnTo>
                  <a:pt x="1005" y="809"/>
                </a:lnTo>
                <a:lnTo>
                  <a:pt x="997" y="809"/>
                </a:lnTo>
                <a:lnTo>
                  <a:pt x="989" y="809"/>
                </a:lnTo>
                <a:lnTo>
                  <a:pt x="977" y="809"/>
                </a:lnTo>
                <a:lnTo>
                  <a:pt x="969" y="809"/>
                </a:lnTo>
                <a:lnTo>
                  <a:pt x="961" y="809"/>
                </a:lnTo>
                <a:lnTo>
                  <a:pt x="957" y="809"/>
                </a:lnTo>
                <a:lnTo>
                  <a:pt x="957" y="809"/>
                </a:lnTo>
                <a:lnTo>
                  <a:pt x="951" y="811"/>
                </a:lnTo>
                <a:lnTo>
                  <a:pt x="947" y="813"/>
                </a:lnTo>
                <a:lnTo>
                  <a:pt x="917" y="813"/>
                </a:lnTo>
                <a:lnTo>
                  <a:pt x="909" y="813"/>
                </a:lnTo>
                <a:lnTo>
                  <a:pt x="897" y="813"/>
                </a:lnTo>
                <a:lnTo>
                  <a:pt x="889" y="813"/>
                </a:lnTo>
                <a:lnTo>
                  <a:pt x="881" y="813"/>
                </a:lnTo>
                <a:lnTo>
                  <a:pt x="873" y="813"/>
                </a:lnTo>
                <a:lnTo>
                  <a:pt x="873" y="813"/>
                </a:lnTo>
                <a:lnTo>
                  <a:pt x="867" y="815"/>
                </a:lnTo>
                <a:lnTo>
                  <a:pt x="865" y="817"/>
                </a:lnTo>
                <a:lnTo>
                  <a:pt x="861" y="821"/>
                </a:lnTo>
                <a:lnTo>
                  <a:pt x="861" y="825"/>
                </a:lnTo>
                <a:lnTo>
                  <a:pt x="861" y="829"/>
                </a:lnTo>
                <a:lnTo>
                  <a:pt x="837" y="829"/>
                </a:lnTo>
                <a:lnTo>
                  <a:pt x="837" y="829"/>
                </a:lnTo>
                <a:lnTo>
                  <a:pt x="833" y="829"/>
                </a:lnTo>
                <a:lnTo>
                  <a:pt x="829" y="833"/>
                </a:lnTo>
                <a:lnTo>
                  <a:pt x="827" y="835"/>
                </a:lnTo>
                <a:lnTo>
                  <a:pt x="825" y="839"/>
                </a:lnTo>
                <a:lnTo>
                  <a:pt x="817" y="839"/>
                </a:lnTo>
                <a:lnTo>
                  <a:pt x="809" y="839"/>
                </a:lnTo>
                <a:lnTo>
                  <a:pt x="801" y="839"/>
                </a:lnTo>
                <a:lnTo>
                  <a:pt x="801" y="839"/>
                </a:lnTo>
                <a:lnTo>
                  <a:pt x="797" y="841"/>
                </a:lnTo>
                <a:lnTo>
                  <a:pt x="793" y="843"/>
                </a:lnTo>
                <a:lnTo>
                  <a:pt x="791" y="845"/>
                </a:lnTo>
                <a:lnTo>
                  <a:pt x="789" y="849"/>
                </a:lnTo>
                <a:lnTo>
                  <a:pt x="765" y="849"/>
                </a:lnTo>
                <a:lnTo>
                  <a:pt x="757" y="849"/>
                </a:lnTo>
                <a:lnTo>
                  <a:pt x="757" y="849"/>
                </a:lnTo>
                <a:lnTo>
                  <a:pt x="753" y="851"/>
                </a:lnTo>
                <a:lnTo>
                  <a:pt x="749" y="853"/>
                </a:lnTo>
                <a:lnTo>
                  <a:pt x="747" y="857"/>
                </a:lnTo>
                <a:lnTo>
                  <a:pt x="745" y="861"/>
                </a:lnTo>
                <a:lnTo>
                  <a:pt x="745" y="861"/>
                </a:lnTo>
                <a:lnTo>
                  <a:pt x="739" y="865"/>
                </a:lnTo>
                <a:lnTo>
                  <a:pt x="693" y="865"/>
                </a:lnTo>
                <a:lnTo>
                  <a:pt x="685" y="865"/>
                </a:lnTo>
                <a:lnTo>
                  <a:pt x="677" y="865"/>
                </a:lnTo>
                <a:lnTo>
                  <a:pt x="669" y="865"/>
                </a:lnTo>
                <a:lnTo>
                  <a:pt x="657" y="865"/>
                </a:lnTo>
                <a:lnTo>
                  <a:pt x="649" y="865"/>
                </a:lnTo>
                <a:lnTo>
                  <a:pt x="649" y="865"/>
                </a:lnTo>
                <a:lnTo>
                  <a:pt x="645" y="865"/>
                </a:lnTo>
                <a:lnTo>
                  <a:pt x="641" y="869"/>
                </a:lnTo>
                <a:lnTo>
                  <a:pt x="639" y="873"/>
                </a:lnTo>
                <a:lnTo>
                  <a:pt x="637" y="877"/>
                </a:lnTo>
                <a:lnTo>
                  <a:pt x="637" y="881"/>
                </a:lnTo>
                <a:lnTo>
                  <a:pt x="613" y="881"/>
                </a:lnTo>
                <a:lnTo>
                  <a:pt x="613" y="881"/>
                </a:lnTo>
                <a:lnTo>
                  <a:pt x="607" y="881"/>
                </a:lnTo>
                <a:lnTo>
                  <a:pt x="603" y="885"/>
                </a:lnTo>
                <a:lnTo>
                  <a:pt x="597" y="885"/>
                </a:lnTo>
                <a:lnTo>
                  <a:pt x="597" y="885"/>
                </a:lnTo>
                <a:lnTo>
                  <a:pt x="593" y="887"/>
                </a:lnTo>
                <a:lnTo>
                  <a:pt x="593" y="887"/>
                </a:lnTo>
                <a:lnTo>
                  <a:pt x="593" y="887"/>
                </a:lnTo>
                <a:lnTo>
                  <a:pt x="593" y="887"/>
                </a:lnTo>
                <a:lnTo>
                  <a:pt x="589" y="888"/>
                </a:lnTo>
                <a:lnTo>
                  <a:pt x="589" y="888"/>
                </a:lnTo>
                <a:lnTo>
                  <a:pt x="589" y="888"/>
                </a:lnTo>
                <a:lnTo>
                  <a:pt x="589" y="888"/>
                </a:lnTo>
                <a:lnTo>
                  <a:pt x="587" y="890"/>
                </a:lnTo>
                <a:lnTo>
                  <a:pt x="587" y="890"/>
                </a:lnTo>
                <a:lnTo>
                  <a:pt x="587" y="890"/>
                </a:lnTo>
                <a:lnTo>
                  <a:pt x="587" y="890"/>
                </a:lnTo>
                <a:lnTo>
                  <a:pt x="585" y="894"/>
                </a:lnTo>
                <a:lnTo>
                  <a:pt x="585" y="894"/>
                </a:lnTo>
                <a:lnTo>
                  <a:pt x="585" y="894"/>
                </a:lnTo>
                <a:lnTo>
                  <a:pt x="569" y="894"/>
                </a:lnTo>
                <a:lnTo>
                  <a:pt x="569" y="894"/>
                </a:lnTo>
                <a:lnTo>
                  <a:pt x="565" y="896"/>
                </a:lnTo>
                <a:lnTo>
                  <a:pt x="561" y="898"/>
                </a:lnTo>
                <a:lnTo>
                  <a:pt x="559" y="902"/>
                </a:lnTo>
                <a:lnTo>
                  <a:pt x="557" y="906"/>
                </a:lnTo>
                <a:lnTo>
                  <a:pt x="557" y="916"/>
                </a:lnTo>
                <a:lnTo>
                  <a:pt x="553" y="916"/>
                </a:lnTo>
                <a:lnTo>
                  <a:pt x="541" y="916"/>
                </a:lnTo>
                <a:lnTo>
                  <a:pt x="541" y="916"/>
                </a:lnTo>
                <a:lnTo>
                  <a:pt x="535" y="916"/>
                </a:lnTo>
                <a:lnTo>
                  <a:pt x="531" y="920"/>
                </a:lnTo>
                <a:lnTo>
                  <a:pt x="497" y="920"/>
                </a:lnTo>
                <a:lnTo>
                  <a:pt x="497" y="920"/>
                </a:lnTo>
                <a:lnTo>
                  <a:pt x="493" y="922"/>
                </a:lnTo>
                <a:lnTo>
                  <a:pt x="489" y="924"/>
                </a:lnTo>
                <a:lnTo>
                  <a:pt x="487" y="928"/>
                </a:lnTo>
                <a:lnTo>
                  <a:pt x="485" y="932"/>
                </a:lnTo>
                <a:lnTo>
                  <a:pt x="485" y="936"/>
                </a:lnTo>
                <a:lnTo>
                  <a:pt x="481" y="936"/>
                </a:lnTo>
                <a:lnTo>
                  <a:pt x="481" y="936"/>
                </a:lnTo>
                <a:lnTo>
                  <a:pt x="477" y="938"/>
                </a:lnTo>
                <a:lnTo>
                  <a:pt x="471" y="940"/>
                </a:lnTo>
                <a:lnTo>
                  <a:pt x="445" y="940"/>
                </a:lnTo>
                <a:lnTo>
                  <a:pt x="445" y="940"/>
                </a:lnTo>
                <a:lnTo>
                  <a:pt x="441" y="942"/>
                </a:lnTo>
                <a:lnTo>
                  <a:pt x="437" y="944"/>
                </a:lnTo>
                <a:lnTo>
                  <a:pt x="435" y="948"/>
                </a:lnTo>
                <a:lnTo>
                  <a:pt x="433" y="952"/>
                </a:lnTo>
                <a:lnTo>
                  <a:pt x="433" y="968"/>
                </a:lnTo>
                <a:lnTo>
                  <a:pt x="433" y="968"/>
                </a:lnTo>
                <a:lnTo>
                  <a:pt x="431" y="968"/>
                </a:lnTo>
                <a:lnTo>
                  <a:pt x="427" y="972"/>
                </a:lnTo>
                <a:lnTo>
                  <a:pt x="427" y="972"/>
                </a:lnTo>
                <a:lnTo>
                  <a:pt x="423" y="974"/>
                </a:lnTo>
                <a:lnTo>
                  <a:pt x="419" y="980"/>
                </a:lnTo>
                <a:lnTo>
                  <a:pt x="419" y="980"/>
                </a:lnTo>
                <a:lnTo>
                  <a:pt x="415" y="982"/>
                </a:lnTo>
                <a:lnTo>
                  <a:pt x="413" y="986"/>
                </a:lnTo>
                <a:lnTo>
                  <a:pt x="386" y="986"/>
                </a:lnTo>
                <a:lnTo>
                  <a:pt x="386" y="986"/>
                </a:lnTo>
                <a:lnTo>
                  <a:pt x="382" y="988"/>
                </a:lnTo>
                <a:lnTo>
                  <a:pt x="378" y="992"/>
                </a:lnTo>
                <a:lnTo>
                  <a:pt x="376" y="992"/>
                </a:lnTo>
                <a:lnTo>
                  <a:pt x="368" y="992"/>
                </a:lnTo>
                <a:lnTo>
                  <a:pt x="360" y="992"/>
                </a:lnTo>
                <a:lnTo>
                  <a:pt x="352" y="992"/>
                </a:lnTo>
                <a:lnTo>
                  <a:pt x="352" y="992"/>
                </a:lnTo>
                <a:lnTo>
                  <a:pt x="346" y="992"/>
                </a:lnTo>
                <a:lnTo>
                  <a:pt x="342" y="996"/>
                </a:lnTo>
                <a:lnTo>
                  <a:pt x="342" y="996"/>
                </a:lnTo>
                <a:lnTo>
                  <a:pt x="342" y="996"/>
                </a:lnTo>
                <a:lnTo>
                  <a:pt x="342" y="996"/>
                </a:lnTo>
                <a:lnTo>
                  <a:pt x="340" y="1000"/>
                </a:lnTo>
                <a:lnTo>
                  <a:pt x="340" y="1004"/>
                </a:lnTo>
                <a:lnTo>
                  <a:pt x="340" y="1004"/>
                </a:lnTo>
                <a:lnTo>
                  <a:pt x="340" y="1004"/>
                </a:lnTo>
                <a:lnTo>
                  <a:pt x="340" y="1008"/>
                </a:lnTo>
                <a:lnTo>
                  <a:pt x="316" y="1008"/>
                </a:lnTo>
                <a:lnTo>
                  <a:pt x="308" y="1008"/>
                </a:lnTo>
                <a:lnTo>
                  <a:pt x="296" y="1008"/>
                </a:lnTo>
                <a:lnTo>
                  <a:pt x="288" y="1008"/>
                </a:lnTo>
                <a:lnTo>
                  <a:pt x="288" y="1008"/>
                </a:lnTo>
                <a:lnTo>
                  <a:pt x="282" y="1008"/>
                </a:lnTo>
                <a:lnTo>
                  <a:pt x="278" y="1012"/>
                </a:lnTo>
                <a:lnTo>
                  <a:pt x="278" y="1012"/>
                </a:lnTo>
                <a:lnTo>
                  <a:pt x="270" y="1016"/>
                </a:lnTo>
                <a:lnTo>
                  <a:pt x="268" y="1020"/>
                </a:lnTo>
                <a:lnTo>
                  <a:pt x="268" y="1022"/>
                </a:lnTo>
                <a:lnTo>
                  <a:pt x="236" y="1022"/>
                </a:lnTo>
                <a:lnTo>
                  <a:pt x="228" y="1022"/>
                </a:lnTo>
                <a:lnTo>
                  <a:pt x="216" y="1022"/>
                </a:lnTo>
                <a:lnTo>
                  <a:pt x="216" y="1022"/>
                </a:lnTo>
                <a:lnTo>
                  <a:pt x="210" y="1024"/>
                </a:lnTo>
                <a:lnTo>
                  <a:pt x="206" y="1026"/>
                </a:lnTo>
                <a:lnTo>
                  <a:pt x="204" y="1030"/>
                </a:lnTo>
                <a:lnTo>
                  <a:pt x="204" y="1034"/>
                </a:lnTo>
                <a:lnTo>
                  <a:pt x="204" y="1064"/>
                </a:lnTo>
                <a:lnTo>
                  <a:pt x="200" y="1064"/>
                </a:lnTo>
                <a:lnTo>
                  <a:pt x="192" y="1064"/>
                </a:lnTo>
                <a:lnTo>
                  <a:pt x="192" y="1064"/>
                </a:lnTo>
                <a:lnTo>
                  <a:pt x="186" y="1064"/>
                </a:lnTo>
                <a:lnTo>
                  <a:pt x="184" y="1068"/>
                </a:lnTo>
                <a:lnTo>
                  <a:pt x="180" y="1070"/>
                </a:lnTo>
                <a:lnTo>
                  <a:pt x="180" y="1076"/>
                </a:lnTo>
                <a:lnTo>
                  <a:pt x="180" y="1078"/>
                </a:lnTo>
                <a:lnTo>
                  <a:pt x="180" y="1078"/>
                </a:lnTo>
                <a:lnTo>
                  <a:pt x="176" y="1080"/>
                </a:lnTo>
                <a:lnTo>
                  <a:pt x="172" y="1082"/>
                </a:lnTo>
                <a:lnTo>
                  <a:pt x="172" y="1082"/>
                </a:lnTo>
                <a:lnTo>
                  <a:pt x="172" y="1082"/>
                </a:lnTo>
                <a:lnTo>
                  <a:pt x="172" y="1082"/>
                </a:lnTo>
                <a:lnTo>
                  <a:pt x="170" y="1084"/>
                </a:lnTo>
                <a:lnTo>
                  <a:pt x="170" y="1084"/>
                </a:lnTo>
                <a:lnTo>
                  <a:pt x="168" y="1086"/>
                </a:lnTo>
                <a:lnTo>
                  <a:pt x="168" y="1086"/>
                </a:lnTo>
                <a:lnTo>
                  <a:pt x="168" y="1088"/>
                </a:lnTo>
                <a:lnTo>
                  <a:pt x="168" y="1088"/>
                </a:lnTo>
                <a:lnTo>
                  <a:pt x="168" y="1090"/>
                </a:lnTo>
                <a:lnTo>
                  <a:pt x="148" y="1090"/>
                </a:lnTo>
                <a:lnTo>
                  <a:pt x="136" y="1090"/>
                </a:lnTo>
                <a:lnTo>
                  <a:pt x="136" y="1090"/>
                </a:lnTo>
                <a:lnTo>
                  <a:pt x="132" y="1090"/>
                </a:lnTo>
                <a:lnTo>
                  <a:pt x="128" y="1092"/>
                </a:lnTo>
                <a:lnTo>
                  <a:pt x="126" y="1096"/>
                </a:lnTo>
                <a:lnTo>
                  <a:pt x="124" y="1100"/>
                </a:lnTo>
                <a:lnTo>
                  <a:pt x="100" y="1100"/>
                </a:lnTo>
                <a:lnTo>
                  <a:pt x="100" y="1100"/>
                </a:lnTo>
                <a:lnTo>
                  <a:pt x="96" y="1100"/>
                </a:lnTo>
                <a:lnTo>
                  <a:pt x="92" y="1102"/>
                </a:lnTo>
                <a:lnTo>
                  <a:pt x="88" y="1106"/>
                </a:lnTo>
                <a:lnTo>
                  <a:pt x="88" y="1112"/>
                </a:lnTo>
                <a:lnTo>
                  <a:pt x="88" y="1136"/>
                </a:lnTo>
                <a:lnTo>
                  <a:pt x="88" y="1136"/>
                </a:lnTo>
                <a:lnTo>
                  <a:pt x="88" y="1136"/>
                </a:lnTo>
                <a:lnTo>
                  <a:pt x="88" y="1136"/>
                </a:lnTo>
                <a:lnTo>
                  <a:pt x="84" y="1138"/>
                </a:lnTo>
                <a:lnTo>
                  <a:pt x="84" y="1138"/>
                </a:lnTo>
                <a:lnTo>
                  <a:pt x="84" y="1138"/>
                </a:lnTo>
                <a:lnTo>
                  <a:pt x="84" y="1138"/>
                </a:lnTo>
                <a:lnTo>
                  <a:pt x="82" y="1142"/>
                </a:lnTo>
                <a:lnTo>
                  <a:pt x="82" y="1142"/>
                </a:lnTo>
                <a:lnTo>
                  <a:pt x="82" y="1142"/>
                </a:lnTo>
                <a:lnTo>
                  <a:pt x="82" y="1142"/>
                </a:lnTo>
                <a:lnTo>
                  <a:pt x="80" y="1146"/>
                </a:lnTo>
                <a:lnTo>
                  <a:pt x="80" y="1146"/>
                </a:lnTo>
                <a:lnTo>
                  <a:pt x="80" y="1146"/>
                </a:lnTo>
                <a:lnTo>
                  <a:pt x="56" y="1146"/>
                </a:lnTo>
                <a:lnTo>
                  <a:pt x="56" y="1146"/>
                </a:lnTo>
                <a:lnTo>
                  <a:pt x="52" y="1146"/>
                </a:lnTo>
                <a:lnTo>
                  <a:pt x="48" y="1150"/>
                </a:lnTo>
                <a:lnTo>
                  <a:pt x="44" y="1152"/>
                </a:lnTo>
                <a:lnTo>
                  <a:pt x="44" y="1158"/>
                </a:lnTo>
                <a:lnTo>
                  <a:pt x="44" y="1160"/>
                </a:lnTo>
                <a:lnTo>
                  <a:pt x="40" y="1160"/>
                </a:lnTo>
                <a:lnTo>
                  <a:pt x="32" y="1160"/>
                </a:lnTo>
                <a:lnTo>
                  <a:pt x="20" y="1160"/>
                </a:lnTo>
                <a:lnTo>
                  <a:pt x="12" y="1160"/>
                </a:lnTo>
                <a:lnTo>
                  <a:pt x="12" y="1160"/>
                </a:lnTo>
                <a:lnTo>
                  <a:pt x="8" y="1162"/>
                </a:lnTo>
                <a:lnTo>
                  <a:pt x="4" y="1164"/>
                </a:lnTo>
                <a:lnTo>
                  <a:pt x="0" y="1168"/>
                </a:lnTo>
                <a:lnTo>
                  <a:pt x="0" y="1172"/>
                </a:lnTo>
                <a:lnTo>
                  <a:pt x="0" y="1172"/>
                </a:lnTo>
                <a:lnTo>
                  <a:pt x="0" y="1178"/>
                </a:lnTo>
                <a:lnTo>
                  <a:pt x="4" y="1182"/>
                </a:lnTo>
                <a:lnTo>
                  <a:pt x="8" y="1184"/>
                </a:lnTo>
                <a:lnTo>
                  <a:pt x="12" y="1184"/>
                </a:lnTo>
                <a:lnTo>
                  <a:pt x="20" y="1184"/>
                </a:lnTo>
                <a:lnTo>
                  <a:pt x="32" y="1184"/>
                </a:lnTo>
                <a:lnTo>
                  <a:pt x="40" y="1184"/>
                </a:lnTo>
                <a:lnTo>
                  <a:pt x="48" y="1184"/>
                </a:lnTo>
                <a:lnTo>
                  <a:pt x="56" y="1184"/>
                </a:lnTo>
                <a:lnTo>
                  <a:pt x="56" y="1184"/>
                </a:lnTo>
                <a:lnTo>
                  <a:pt x="60" y="1184"/>
                </a:lnTo>
                <a:lnTo>
                  <a:pt x="64" y="1182"/>
                </a:lnTo>
                <a:lnTo>
                  <a:pt x="66" y="1178"/>
                </a:lnTo>
                <a:lnTo>
                  <a:pt x="68" y="1172"/>
                </a:lnTo>
                <a:lnTo>
                  <a:pt x="68" y="1170"/>
                </a:lnTo>
                <a:lnTo>
                  <a:pt x="92" y="1170"/>
                </a:lnTo>
                <a:lnTo>
                  <a:pt x="92" y="1170"/>
                </a:lnTo>
                <a:lnTo>
                  <a:pt x="92" y="1170"/>
                </a:lnTo>
                <a:lnTo>
                  <a:pt x="92" y="1170"/>
                </a:lnTo>
                <a:lnTo>
                  <a:pt x="96" y="1168"/>
                </a:lnTo>
                <a:lnTo>
                  <a:pt x="100" y="1166"/>
                </a:lnTo>
                <a:lnTo>
                  <a:pt x="100" y="1166"/>
                </a:lnTo>
                <a:lnTo>
                  <a:pt x="102" y="1162"/>
                </a:lnTo>
                <a:lnTo>
                  <a:pt x="102" y="1162"/>
                </a:lnTo>
                <a:lnTo>
                  <a:pt x="102" y="1162"/>
                </a:lnTo>
                <a:lnTo>
                  <a:pt x="102" y="1162"/>
                </a:lnTo>
                <a:lnTo>
                  <a:pt x="104" y="1158"/>
                </a:lnTo>
                <a:lnTo>
                  <a:pt x="104" y="1158"/>
                </a:lnTo>
                <a:lnTo>
                  <a:pt x="110" y="1154"/>
                </a:lnTo>
                <a:lnTo>
                  <a:pt x="112" y="1152"/>
                </a:lnTo>
                <a:lnTo>
                  <a:pt x="112" y="1148"/>
                </a:lnTo>
                <a:lnTo>
                  <a:pt x="112" y="1124"/>
                </a:lnTo>
                <a:lnTo>
                  <a:pt x="120" y="1124"/>
                </a:lnTo>
                <a:lnTo>
                  <a:pt x="120" y="1124"/>
                </a:lnTo>
                <a:lnTo>
                  <a:pt x="120" y="1124"/>
                </a:lnTo>
                <a:lnTo>
                  <a:pt x="120" y="1124"/>
                </a:lnTo>
                <a:lnTo>
                  <a:pt x="120" y="1124"/>
                </a:lnTo>
                <a:lnTo>
                  <a:pt x="128" y="1124"/>
                </a:lnTo>
                <a:lnTo>
                  <a:pt x="136" y="1124"/>
                </a:lnTo>
                <a:lnTo>
                  <a:pt x="136" y="1124"/>
                </a:lnTo>
                <a:lnTo>
                  <a:pt x="140" y="1122"/>
                </a:lnTo>
                <a:lnTo>
                  <a:pt x="144" y="1120"/>
                </a:lnTo>
                <a:lnTo>
                  <a:pt x="146" y="1118"/>
                </a:lnTo>
                <a:lnTo>
                  <a:pt x="148" y="1114"/>
                </a:lnTo>
                <a:lnTo>
                  <a:pt x="148" y="1114"/>
                </a:lnTo>
                <a:lnTo>
                  <a:pt x="180" y="1114"/>
                </a:lnTo>
                <a:lnTo>
                  <a:pt x="180" y="1114"/>
                </a:lnTo>
                <a:lnTo>
                  <a:pt x="184" y="1112"/>
                </a:lnTo>
                <a:lnTo>
                  <a:pt x="188" y="1110"/>
                </a:lnTo>
                <a:lnTo>
                  <a:pt x="190" y="1106"/>
                </a:lnTo>
                <a:lnTo>
                  <a:pt x="192" y="1102"/>
                </a:lnTo>
                <a:lnTo>
                  <a:pt x="192" y="1102"/>
                </a:lnTo>
                <a:lnTo>
                  <a:pt x="192" y="1102"/>
                </a:lnTo>
                <a:lnTo>
                  <a:pt x="196" y="1102"/>
                </a:lnTo>
                <a:lnTo>
                  <a:pt x="200" y="1100"/>
                </a:lnTo>
                <a:lnTo>
                  <a:pt x="202" y="1096"/>
                </a:lnTo>
                <a:lnTo>
                  <a:pt x="204" y="1090"/>
                </a:lnTo>
                <a:lnTo>
                  <a:pt x="204" y="1088"/>
                </a:lnTo>
                <a:lnTo>
                  <a:pt x="208" y="1088"/>
                </a:lnTo>
                <a:lnTo>
                  <a:pt x="216" y="1088"/>
                </a:lnTo>
                <a:lnTo>
                  <a:pt x="216" y="1088"/>
                </a:lnTo>
                <a:lnTo>
                  <a:pt x="220" y="1086"/>
                </a:lnTo>
                <a:lnTo>
                  <a:pt x="224" y="1084"/>
                </a:lnTo>
                <a:lnTo>
                  <a:pt x="226" y="1080"/>
                </a:lnTo>
                <a:lnTo>
                  <a:pt x="228" y="1076"/>
                </a:lnTo>
                <a:lnTo>
                  <a:pt x="228" y="1046"/>
                </a:lnTo>
                <a:lnTo>
                  <a:pt x="236" y="1046"/>
                </a:lnTo>
                <a:lnTo>
                  <a:pt x="280" y="1046"/>
                </a:lnTo>
                <a:lnTo>
                  <a:pt x="280" y="1046"/>
                </a:lnTo>
                <a:lnTo>
                  <a:pt x="284" y="1046"/>
                </a:lnTo>
                <a:lnTo>
                  <a:pt x="288" y="1044"/>
                </a:lnTo>
                <a:lnTo>
                  <a:pt x="290" y="1040"/>
                </a:lnTo>
                <a:lnTo>
                  <a:pt x="292" y="1036"/>
                </a:lnTo>
                <a:lnTo>
                  <a:pt x="292" y="1036"/>
                </a:lnTo>
                <a:lnTo>
                  <a:pt x="292" y="1036"/>
                </a:lnTo>
                <a:lnTo>
                  <a:pt x="292" y="1036"/>
                </a:lnTo>
                <a:lnTo>
                  <a:pt x="294" y="1034"/>
                </a:lnTo>
                <a:lnTo>
                  <a:pt x="294" y="1034"/>
                </a:lnTo>
                <a:lnTo>
                  <a:pt x="294" y="1034"/>
                </a:lnTo>
                <a:lnTo>
                  <a:pt x="294" y="1034"/>
                </a:lnTo>
                <a:lnTo>
                  <a:pt x="296" y="1032"/>
                </a:lnTo>
                <a:lnTo>
                  <a:pt x="296" y="1032"/>
                </a:lnTo>
                <a:lnTo>
                  <a:pt x="298" y="1032"/>
                </a:lnTo>
                <a:lnTo>
                  <a:pt x="298" y="1032"/>
                </a:lnTo>
                <a:lnTo>
                  <a:pt x="298" y="1032"/>
                </a:lnTo>
                <a:lnTo>
                  <a:pt x="308" y="1032"/>
                </a:lnTo>
                <a:lnTo>
                  <a:pt x="316" y="1032"/>
                </a:lnTo>
                <a:lnTo>
                  <a:pt x="352" y="1032"/>
                </a:lnTo>
                <a:lnTo>
                  <a:pt x="352" y="1032"/>
                </a:lnTo>
                <a:lnTo>
                  <a:pt x="356" y="1030"/>
                </a:lnTo>
                <a:lnTo>
                  <a:pt x="360" y="1028"/>
                </a:lnTo>
                <a:lnTo>
                  <a:pt x="362" y="1024"/>
                </a:lnTo>
                <a:lnTo>
                  <a:pt x="364" y="1020"/>
                </a:lnTo>
                <a:lnTo>
                  <a:pt x="364" y="1016"/>
                </a:lnTo>
                <a:lnTo>
                  <a:pt x="368" y="1016"/>
                </a:lnTo>
                <a:lnTo>
                  <a:pt x="376" y="1016"/>
                </a:lnTo>
                <a:lnTo>
                  <a:pt x="386" y="1016"/>
                </a:lnTo>
                <a:lnTo>
                  <a:pt x="386" y="1016"/>
                </a:lnTo>
                <a:lnTo>
                  <a:pt x="392" y="1014"/>
                </a:lnTo>
                <a:lnTo>
                  <a:pt x="395" y="1010"/>
                </a:lnTo>
                <a:lnTo>
                  <a:pt x="425" y="1010"/>
                </a:lnTo>
                <a:lnTo>
                  <a:pt x="425" y="1010"/>
                </a:lnTo>
                <a:lnTo>
                  <a:pt x="431" y="1010"/>
                </a:lnTo>
                <a:lnTo>
                  <a:pt x="435" y="1008"/>
                </a:lnTo>
                <a:lnTo>
                  <a:pt x="437" y="1004"/>
                </a:lnTo>
                <a:lnTo>
                  <a:pt x="437" y="998"/>
                </a:lnTo>
                <a:lnTo>
                  <a:pt x="437" y="998"/>
                </a:lnTo>
                <a:lnTo>
                  <a:pt x="437" y="998"/>
                </a:lnTo>
                <a:lnTo>
                  <a:pt x="439" y="998"/>
                </a:lnTo>
                <a:lnTo>
                  <a:pt x="439" y="998"/>
                </a:lnTo>
                <a:lnTo>
                  <a:pt x="439" y="996"/>
                </a:lnTo>
                <a:lnTo>
                  <a:pt x="439" y="996"/>
                </a:lnTo>
                <a:lnTo>
                  <a:pt x="439" y="996"/>
                </a:lnTo>
                <a:lnTo>
                  <a:pt x="439" y="996"/>
                </a:lnTo>
                <a:lnTo>
                  <a:pt x="439" y="996"/>
                </a:lnTo>
                <a:lnTo>
                  <a:pt x="439" y="996"/>
                </a:lnTo>
                <a:lnTo>
                  <a:pt x="445" y="994"/>
                </a:lnTo>
                <a:lnTo>
                  <a:pt x="447" y="990"/>
                </a:lnTo>
                <a:lnTo>
                  <a:pt x="447" y="990"/>
                </a:lnTo>
                <a:lnTo>
                  <a:pt x="451" y="988"/>
                </a:lnTo>
                <a:lnTo>
                  <a:pt x="455" y="986"/>
                </a:lnTo>
                <a:lnTo>
                  <a:pt x="457" y="982"/>
                </a:lnTo>
                <a:lnTo>
                  <a:pt x="457" y="978"/>
                </a:lnTo>
                <a:lnTo>
                  <a:pt x="457" y="964"/>
                </a:lnTo>
                <a:lnTo>
                  <a:pt x="473" y="964"/>
                </a:lnTo>
                <a:lnTo>
                  <a:pt x="481" y="964"/>
                </a:lnTo>
                <a:lnTo>
                  <a:pt x="481" y="964"/>
                </a:lnTo>
                <a:lnTo>
                  <a:pt x="487" y="964"/>
                </a:lnTo>
                <a:lnTo>
                  <a:pt x="491" y="960"/>
                </a:lnTo>
                <a:lnTo>
                  <a:pt x="497" y="960"/>
                </a:lnTo>
                <a:lnTo>
                  <a:pt x="497" y="960"/>
                </a:lnTo>
                <a:lnTo>
                  <a:pt x="503" y="958"/>
                </a:lnTo>
                <a:lnTo>
                  <a:pt x="507" y="956"/>
                </a:lnTo>
                <a:lnTo>
                  <a:pt x="509" y="952"/>
                </a:lnTo>
                <a:lnTo>
                  <a:pt x="509" y="948"/>
                </a:lnTo>
                <a:lnTo>
                  <a:pt x="509" y="944"/>
                </a:lnTo>
                <a:lnTo>
                  <a:pt x="541" y="944"/>
                </a:lnTo>
                <a:lnTo>
                  <a:pt x="541" y="944"/>
                </a:lnTo>
                <a:lnTo>
                  <a:pt x="547" y="942"/>
                </a:lnTo>
                <a:lnTo>
                  <a:pt x="551" y="940"/>
                </a:lnTo>
                <a:lnTo>
                  <a:pt x="553" y="940"/>
                </a:lnTo>
                <a:lnTo>
                  <a:pt x="561" y="940"/>
                </a:lnTo>
                <a:lnTo>
                  <a:pt x="569" y="940"/>
                </a:lnTo>
                <a:lnTo>
                  <a:pt x="569" y="940"/>
                </a:lnTo>
                <a:lnTo>
                  <a:pt x="575" y="938"/>
                </a:lnTo>
                <a:lnTo>
                  <a:pt x="577" y="936"/>
                </a:lnTo>
                <a:lnTo>
                  <a:pt x="581" y="932"/>
                </a:lnTo>
                <a:lnTo>
                  <a:pt x="581" y="928"/>
                </a:lnTo>
                <a:lnTo>
                  <a:pt x="581" y="918"/>
                </a:lnTo>
                <a:lnTo>
                  <a:pt x="597" y="918"/>
                </a:lnTo>
                <a:lnTo>
                  <a:pt x="597" y="918"/>
                </a:lnTo>
                <a:lnTo>
                  <a:pt x="601" y="918"/>
                </a:lnTo>
                <a:lnTo>
                  <a:pt x="605" y="916"/>
                </a:lnTo>
                <a:lnTo>
                  <a:pt x="607" y="912"/>
                </a:lnTo>
                <a:lnTo>
                  <a:pt x="609" y="908"/>
                </a:lnTo>
                <a:lnTo>
                  <a:pt x="613" y="908"/>
                </a:lnTo>
                <a:lnTo>
                  <a:pt x="613" y="908"/>
                </a:lnTo>
                <a:lnTo>
                  <a:pt x="619" y="908"/>
                </a:lnTo>
                <a:lnTo>
                  <a:pt x="623" y="904"/>
                </a:lnTo>
                <a:lnTo>
                  <a:pt x="649" y="904"/>
                </a:lnTo>
                <a:lnTo>
                  <a:pt x="649" y="904"/>
                </a:lnTo>
                <a:lnTo>
                  <a:pt x="653" y="902"/>
                </a:lnTo>
                <a:lnTo>
                  <a:pt x="657" y="900"/>
                </a:lnTo>
                <a:lnTo>
                  <a:pt x="661" y="896"/>
                </a:lnTo>
                <a:lnTo>
                  <a:pt x="661" y="892"/>
                </a:lnTo>
                <a:lnTo>
                  <a:pt x="661" y="888"/>
                </a:lnTo>
                <a:lnTo>
                  <a:pt x="669" y="888"/>
                </a:lnTo>
                <a:lnTo>
                  <a:pt x="677" y="888"/>
                </a:lnTo>
                <a:lnTo>
                  <a:pt x="685" y="888"/>
                </a:lnTo>
                <a:lnTo>
                  <a:pt x="693" y="888"/>
                </a:lnTo>
                <a:lnTo>
                  <a:pt x="749" y="888"/>
                </a:lnTo>
                <a:lnTo>
                  <a:pt x="749" y="888"/>
                </a:lnTo>
                <a:lnTo>
                  <a:pt x="755" y="887"/>
                </a:lnTo>
                <a:lnTo>
                  <a:pt x="759" y="883"/>
                </a:lnTo>
                <a:lnTo>
                  <a:pt x="759" y="883"/>
                </a:lnTo>
                <a:lnTo>
                  <a:pt x="763" y="883"/>
                </a:lnTo>
                <a:lnTo>
                  <a:pt x="765" y="881"/>
                </a:lnTo>
                <a:lnTo>
                  <a:pt x="769" y="873"/>
                </a:lnTo>
                <a:lnTo>
                  <a:pt x="801" y="873"/>
                </a:lnTo>
                <a:lnTo>
                  <a:pt x="801" y="873"/>
                </a:lnTo>
                <a:lnTo>
                  <a:pt x="805" y="873"/>
                </a:lnTo>
                <a:lnTo>
                  <a:pt x="809" y="871"/>
                </a:lnTo>
                <a:lnTo>
                  <a:pt x="811" y="867"/>
                </a:lnTo>
                <a:lnTo>
                  <a:pt x="813" y="863"/>
                </a:lnTo>
                <a:lnTo>
                  <a:pt x="817" y="863"/>
                </a:lnTo>
                <a:lnTo>
                  <a:pt x="829" y="863"/>
                </a:lnTo>
                <a:lnTo>
                  <a:pt x="837" y="863"/>
                </a:lnTo>
                <a:lnTo>
                  <a:pt x="837" y="863"/>
                </a:lnTo>
                <a:lnTo>
                  <a:pt x="841" y="863"/>
                </a:lnTo>
                <a:lnTo>
                  <a:pt x="845" y="861"/>
                </a:lnTo>
                <a:lnTo>
                  <a:pt x="847" y="857"/>
                </a:lnTo>
                <a:lnTo>
                  <a:pt x="849" y="853"/>
                </a:lnTo>
                <a:lnTo>
                  <a:pt x="873" y="853"/>
                </a:lnTo>
                <a:lnTo>
                  <a:pt x="873" y="853"/>
                </a:lnTo>
                <a:lnTo>
                  <a:pt x="877" y="853"/>
                </a:lnTo>
                <a:lnTo>
                  <a:pt x="881" y="849"/>
                </a:lnTo>
                <a:lnTo>
                  <a:pt x="883" y="845"/>
                </a:lnTo>
                <a:lnTo>
                  <a:pt x="885" y="841"/>
                </a:lnTo>
                <a:lnTo>
                  <a:pt x="885" y="837"/>
                </a:lnTo>
                <a:lnTo>
                  <a:pt x="889" y="837"/>
                </a:lnTo>
                <a:lnTo>
                  <a:pt x="897" y="837"/>
                </a:lnTo>
                <a:lnTo>
                  <a:pt x="909" y="837"/>
                </a:lnTo>
                <a:lnTo>
                  <a:pt x="917" y="837"/>
                </a:lnTo>
                <a:lnTo>
                  <a:pt x="957" y="837"/>
                </a:lnTo>
                <a:lnTo>
                  <a:pt x="957" y="837"/>
                </a:lnTo>
                <a:lnTo>
                  <a:pt x="961" y="837"/>
                </a:lnTo>
                <a:lnTo>
                  <a:pt x="967" y="833"/>
                </a:lnTo>
                <a:lnTo>
                  <a:pt x="969" y="833"/>
                </a:lnTo>
                <a:lnTo>
                  <a:pt x="977" y="833"/>
                </a:lnTo>
                <a:lnTo>
                  <a:pt x="989" y="833"/>
                </a:lnTo>
                <a:lnTo>
                  <a:pt x="997" y="833"/>
                </a:lnTo>
                <a:lnTo>
                  <a:pt x="1005" y="833"/>
                </a:lnTo>
                <a:lnTo>
                  <a:pt x="1049" y="833"/>
                </a:lnTo>
                <a:lnTo>
                  <a:pt x="1049" y="833"/>
                </a:lnTo>
                <a:lnTo>
                  <a:pt x="1053" y="831"/>
                </a:lnTo>
                <a:lnTo>
                  <a:pt x="1057" y="827"/>
                </a:lnTo>
                <a:lnTo>
                  <a:pt x="1069" y="827"/>
                </a:lnTo>
                <a:lnTo>
                  <a:pt x="1077" y="827"/>
                </a:lnTo>
                <a:lnTo>
                  <a:pt x="1077" y="827"/>
                </a:lnTo>
                <a:lnTo>
                  <a:pt x="1081" y="827"/>
                </a:lnTo>
                <a:lnTo>
                  <a:pt x="1083" y="825"/>
                </a:lnTo>
                <a:lnTo>
                  <a:pt x="1087" y="821"/>
                </a:lnTo>
                <a:lnTo>
                  <a:pt x="1087" y="817"/>
                </a:lnTo>
                <a:lnTo>
                  <a:pt x="1099" y="817"/>
                </a:lnTo>
                <a:lnTo>
                  <a:pt x="1099" y="817"/>
                </a:lnTo>
                <a:lnTo>
                  <a:pt x="1105" y="817"/>
                </a:lnTo>
                <a:lnTo>
                  <a:pt x="1109" y="813"/>
                </a:lnTo>
                <a:lnTo>
                  <a:pt x="1111" y="809"/>
                </a:lnTo>
                <a:lnTo>
                  <a:pt x="1111" y="805"/>
                </a:lnTo>
                <a:lnTo>
                  <a:pt x="1111" y="797"/>
                </a:lnTo>
                <a:lnTo>
                  <a:pt x="1111" y="797"/>
                </a:lnTo>
                <a:lnTo>
                  <a:pt x="1113" y="797"/>
                </a:lnTo>
                <a:lnTo>
                  <a:pt x="1113" y="797"/>
                </a:lnTo>
                <a:lnTo>
                  <a:pt x="1115" y="797"/>
                </a:lnTo>
                <a:lnTo>
                  <a:pt x="1115" y="797"/>
                </a:lnTo>
                <a:lnTo>
                  <a:pt x="1117" y="797"/>
                </a:lnTo>
                <a:lnTo>
                  <a:pt x="1117" y="797"/>
                </a:lnTo>
                <a:lnTo>
                  <a:pt x="1117" y="795"/>
                </a:lnTo>
                <a:lnTo>
                  <a:pt x="1117" y="795"/>
                </a:lnTo>
                <a:lnTo>
                  <a:pt x="1119" y="795"/>
                </a:lnTo>
                <a:lnTo>
                  <a:pt x="1119" y="795"/>
                </a:lnTo>
                <a:lnTo>
                  <a:pt x="1119" y="795"/>
                </a:lnTo>
                <a:lnTo>
                  <a:pt x="1119" y="795"/>
                </a:lnTo>
                <a:lnTo>
                  <a:pt x="1121" y="793"/>
                </a:lnTo>
                <a:lnTo>
                  <a:pt x="1121" y="793"/>
                </a:lnTo>
                <a:lnTo>
                  <a:pt x="1121" y="793"/>
                </a:lnTo>
                <a:lnTo>
                  <a:pt x="1121" y="793"/>
                </a:lnTo>
                <a:lnTo>
                  <a:pt x="1121" y="791"/>
                </a:lnTo>
                <a:lnTo>
                  <a:pt x="1127" y="791"/>
                </a:lnTo>
                <a:lnTo>
                  <a:pt x="1135" y="791"/>
                </a:lnTo>
                <a:lnTo>
                  <a:pt x="1191" y="791"/>
                </a:lnTo>
                <a:lnTo>
                  <a:pt x="1191" y="791"/>
                </a:lnTo>
                <a:lnTo>
                  <a:pt x="1194" y="791"/>
                </a:lnTo>
                <a:lnTo>
                  <a:pt x="1198" y="789"/>
                </a:lnTo>
                <a:lnTo>
                  <a:pt x="1202" y="785"/>
                </a:lnTo>
                <a:lnTo>
                  <a:pt x="1202" y="781"/>
                </a:lnTo>
                <a:lnTo>
                  <a:pt x="1206" y="781"/>
                </a:lnTo>
                <a:lnTo>
                  <a:pt x="1214" y="781"/>
                </a:lnTo>
                <a:lnTo>
                  <a:pt x="1222" y="781"/>
                </a:lnTo>
                <a:lnTo>
                  <a:pt x="1254" y="781"/>
                </a:lnTo>
                <a:lnTo>
                  <a:pt x="1254" y="781"/>
                </a:lnTo>
                <a:lnTo>
                  <a:pt x="1260" y="781"/>
                </a:lnTo>
                <a:lnTo>
                  <a:pt x="1262" y="777"/>
                </a:lnTo>
                <a:lnTo>
                  <a:pt x="1266" y="775"/>
                </a:lnTo>
                <a:lnTo>
                  <a:pt x="1266" y="769"/>
                </a:lnTo>
                <a:lnTo>
                  <a:pt x="1266" y="767"/>
                </a:lnTo>
                <a:lnTo>
                  <a:pt x="1270" y="767"/>
                </a:lnTo>
                <a:lnTo>
                  <a:pt x="1278" y="767"/>
                </a:lnTo>
                <a:lnTo>
                  <a:pt x="1286" y="767"/>
                </a:lnTo>
                <a:lnTo>
                  <a:pt x="1294" y="767"/>
                </a:lnTo>
                <a:lnTo>
                  <a:pt x="1330" y="767"/>
                </a:lnTo>
                <a:lnTo>
                  <a:pt x="1330" y="767"/>
                </a:lnTo>
                <a:lnTo>
                  <a:pt x="1334" y="765"/>
                </a:lnTo>
                <a:lnTo>
                  <a:pt x="1338" y="763"/>
                </a:lnTo>
                <a:lnTo>
                  <a:pt x="1340" y="759"/>
                </a:lnTo>
                <a:lnTo>
                  <a:pt x="1342" y="755"/>
                </a:lnTo>
                <a:lnTo>
                  <a:pt x="1350" y="755"/>
                </a:lnTo>
                <a:lnTo>
                  <a:pt x="1358" y="755"/>
                </a:lnTo>
                <a:lnTo>
                  <a:pt x="1366" y="755"/>
                </a:lnTo>
                <a:lnTo>
                  <a:pt x="1374" y="755"/>
                </a:lnTo>
                <a:lnTo>
                  <a:pt x="1418" y="755"/>
                </a:lnTo>
                <a:lnTo>
                  <a:pt x="1418" y="755"/>
                </a:lnTo>
                <a:lnTo>
                  <a:pt x="1422" y="755"/>
                </a:lnTo>
                <a:lnTo>
                  <a:pt x="1426" y="753"/>
                </a:lnTo>
                <a:lnTo>
                  <a:pt x="1428" y="749"/>
                </a:lnTo>
                <a:lnTo>
                  <a:pt x="1430" y="745"/>
                </a:lnTo>
                <a:lnTo>
                  <a:pt x="1430" y="745"/>
                </a:lnTo>
                <a:lnTo>
                  <a:pt x="1430" y="745"/>
                </a:lnTo>
                <a:lnTo>
                  <a:pt x="1436" y="745"/>
                </a:lnTo>
                <a:lnTo>
                  <a:pt x="1440" y="741"/>
                </a:lnTo>
                <a:lnTo>
                  <a:pt x="1440" y="741"/>
                </a:lnTo>
                <a:lnTo>
                  <a:pt x="1444" y="739"/>
                </a:lnTo>
                <a:lnTo>
                  <a:pt x="1446" y="737"/>
                </a:lnTo>
                <a:lnTo>
                  <a:pt x="1450" y="731"/>
                </a:lnTo>
                <a:lnTo>
                  <a:pt x="1482" y="731"/>
                </a:lnTo>
                <a:lnTo>
                  <a:pt x="1482" y="731"/>
                </a:lnTo>
                <a:lnTo>
                  <a:pt x="1486" y="729"/>
                </a:lnTo>
                <a:lnTo>
                  <a:pt x="1490" y="727"/>
                </a:lnTo>
                <a:lnTo>
                  <a:pt x="1492" y="725"/>
                </a:lnTo>
                <a:lnTo>
                  <a:pt x="1494" y="721"/>
                </a:lnTo>
                <a:lnTo>
                  <a:pt x="1498" y="721"/>
                </a:lnTo>
                <a:lnTo>
                  <a:pt x="1510" y="721"/>
                </a:lnTo>
                <a:lnTo>
                  <a:pt x="1518" y="721"/>
                </a:lnTo>
                <a:lnTo>
                  <a:pt x="1562" y="721"/>
                </a:lnTo>
                <a:lnTo>
                  <a:pt x="1562" y="721"/>
                </a:lnTo>
                <a:lnTo>
                  <a:pt x="1566" y="719"/>
                </a:lnTo>
                <a:lnTo>
                  <a:pt x="1570" y="717"/>
                </a:lnTo>
                <a:lnTo>
                  <a:pt x="1572" y="713"/>
                </a:lnTo>
                <a:lnTo>
                  <a:pt x="1574" y="709"/>
                </a:lnTo>
                <a:lnTo>
                  <a:pt x="1578" y="709"/>
                </a:lnTo>
                <a:lnTo>
                  <a:pt x="1590" y="709"/>
                </a:lnTo>
                <a:lnTo>
                  <a:pt x="1598" y="709"/>
                </a:lnTo>
                <a:lnTo>
                  <a:pt x="1606" y="709"/>
                </a:lnTo>
                <a:lnTo>
                  <a:pt x="1638" y="709"/>
                </a:lnTo>
                <a:lnTo>
                  <a:pt x="1638" y="709"/>
                </a:lnTo>
                <a:lnTo>
                  <a:pt x="1642" y="709"/>
                </a:lnTo>
                <a:lnTo>
                  <a:pt x="1646" y="707"/>
                </a:lnTo>
                <a:lnTo>
                  <a:pt x="1648" y="703"/>
                </a:lnTo>
                <a:lnTo>
                  <a:pt x="1650" y="697"/>
                </a:lnTo>
                <a:lnTo>
                  <a:pt x="1650" y="695"/>
                </a:lnTo>
                <a:lnTo>
                  <a:pt x="1658" y="695"/>
                </a:lnTo>
                <a:lnTo>
                  <a:pt x="1658" y="695"/>
                </a:lnTo>
                <a:lnTo>
                  <a:pt x="1662" y="693"/>
                </a:lnTo>
                <a:lnTo>
                  <a:pt x="1668" y="689"/>
                </a:lnTo>
                <a:lnTo>
                  <a:pt x="1670" y="689"/>
                </a:lnTo>
                <a:lnTo>
                  <a:pt x="1670" y="689"/>
                </a:lnTo>
                <a:lnTo>
                  <a:pt x="1674" y="689"/>
                </a:lnTo>
                <a:lnTo>
                  <a:pt x="1678" y="685"/>
                </a:lnTo>
                <a:lnTo>
                  <a:pt x="1680" y="681"/>
                </a:lnTo>
                <a:lnTo>
                  <a:pt x="1682" y="677"/>
                </a:lnTo>
                <a:lnTo>
                  <a:pt x="1682" y="669"/>
                </a:lnTo>
                <a:lnTo>
                  <a:pt x="1702" y="669"/>
                </a:lnTo>
                <a:lnTo>
                  <a:pt x="1714" y="669"/>
                </a:lnTo>
                <a:lnTo>
                  <a:pt x="1722" y="669"/>
                </a:lnTo>
                <a:lnTo>
                  <a:pt x="1722" y="669"/>
                </a:lnTo>
                <a:lnTo>
                  <a:pt x="1726" y="669"/>
                </a:lnTo>
                <a:lnTo>
                  <a:pt x="1730" y="665"/>
                </a:lnTo>
                <a:lnTo>
                  <a:pt x="1732" y="663"/>
                </a:lnTo>
                <a:lnTo>
                  <a:pt x="1732" y="659"/>
                </a:lnTo>
                <a:lnTo>
                  <a:pt x="1770" y="659"/>
                </a:lnTo>
                <a:lnTo>
                  <a:pt x="1770" y="659"/>
                </a:lnTo>
                <a:lnTo>
                  <a:pt x="1774" y="657"/>
                </a:lnTo>
                <a:lnTo>
                  <a:pt x="1778" y="653"/>
                </a:lnTo>
                <a:lnTo>
                  <a:pt x="1780" y="653"/>
                </a:lnTo>
                <a:lnTo>
                  <a:pt x="1792" y="653"/>
                </a:lnTo>
                <a:lnTo>
                  <a:pt x="1792" y="653"/>
                </a:lnTo>
                <a:lnTo>
                  <a:pt x="1798" y="653"/>
                </a:lnTo>
                <a:lnTo>
                  <a:pt x="1800" y="651"/>
                </a:lnTo>
                <a:lnTo>
                  <a:pt x="1804" y="647"/>
                </a:lnTo>
                <a:lnTo>
                  <a:pt x="1804" y="643"/>
                </a:lnTo>
                <a:lnTo>
                  <a:pt x="1836" y="643"/>
                </a:lnTo>
                <a:lnTo>
                  <a:pt x="1836" y="643"/>
                </a:lnTo>
                <a:lnTo>
                  <a:pt x="1842" y="643"/>
                </a:lnTo>
                <a:lnTo>
                  <a:pt x="1844" y="641"/>
                </a:lnTo>
                <a:lnTo>
                  <a:pt x="1848" y="637"/>
                </a:lnTo>
                <a:lnTo>
                  <a:pt x="1848" y="633"/>
                </a:lnTo>
                <a:lnTo>
                  <a:pt x="1848" y="633"/>
                </a:lnTo>
                <a:lnTo>
                  <a:pt x="1850" y="633"/>
                </a:lnTo>
                <a:lnTo>
                  <a:pt x="1850" y="633"/>
                </a:lnTo>
                <a:lnTo>
                  <a:pt x="1852" y="631"/>
                </a:lnTo>
                <a:lnTo>
                  <a:pt x="1852" y="631"/>
                </a:lnTo>
                <a:lnTo>
                  <a:pt x="1852" y="631"/>
                </a:lnTo>
                <a:lnTo>
                  <a:pt x="1852" y="631"/>
                </a:lnTo>
                <a:lnTo>
                  <a:pt x="1854" y="629"/>
                </a:lnTo>
                <a:lnTo>
                  <a:pt x="1854" y="629"/>
                </a:lnTo>
                <a:lnTo>
                  <a:pt x="1854" y="627"/>
                </a:lnTo>
                <a:lnTo>
                  <a:pt x="1854" y="627"/>
                </a:lnTo>
                <a:lnTo>
                  <a:pt x="1856" y="625"/>
                </a:lnTo>
                <a:lnTo>
                  <a:pt x="1856" y="625"/>
                </a:lnTo>
                <a:lnTo>
                  <a:pt x="1856" y="625"/>
                </a:lnTo>
                <a:lnTo>
                  <a:pt x="1856" y="625"/>
                </a:lnTo>
                <a:lnTo>
                  <a:pt x="1856" y="623"/>
                </a:lnTo>
                <a:lnTo>
                  <a:pt x="1860" y="623"/>
                </a:lnTo>
                <a:lnTo>
                  <a:pt x="1872" y="623"/>
                </a:lnTo>
                <a:lnTo>
                  <a:pt x="1932" y="623"/>
                </a:lnTo>
                <a:lnTo>
                  <a:pt x="1940" y="623"/>
                </a:lnTo>
                <a:lnTo>
                  <a:pt x="1952" y="623"/>
                </a:lnTo>
                <a:lnTo>
                  <a:pt x="1960" y="623"/>
                </a:lnTo>
                <a:lnTo>
                  <a:pt x="1968" y="623"/>
                </a:lnTo>
                <a:lnTo>
                  <a:pt x="2003" y="623"/>
                </a:lnTo>
                <a:lnTo>
                  <a:pt x="2003" y="623"/>
                </a:lnTo>
                <a:lnTo>
                  <a:pt x="2009" y="621"/>
                </a:lnTo>
                <a:lnTo>
                  <a:pt x="2011" y="619"/>
                </a:lnTo>
                <a:lnTo>
                  <a:pt x="2015" y="615"/>
                </a:lnTo>
                <a:lnTo>
                  <a:pt x="2015" y="611"/>
                </a:lnTo>
                <a:lnTo>
                  <a:pt x="2015" y="607"/>
                </a:lnTo>
                <a:lnTo>
                  <a:pt x="2019" y="607"/>
                </a:lnTo>
                <a:lnTo>
                  <a:pt x="2031" y="607"/>
                </a:lnTo>
                <a:lnTo>
                  <a:pt x="2031" y="607"/>
                </a:lnTo>
                <a:lnTo>
                  <a:pt x="2037" y="607"/>
                </a:lnTo>
                <a:lnTo>
                  <a:pt x="2041" y="603"/>
                </a:lnTo>
                <a:lnTo>
                  <a:pt x="2083" y="603"/>
                </a:lnTo>
                <a:lnTo>
                  <a:pt x="2083" y="603"/>
                </a:lnTo>
                <a:lnTo>
                  <a:pt x="2087" y="601"/>
                </a:lnTo>
                <a:lnTo>
                  <a:pt x="2091" y="599"/>
                </a:lnTo>
                <a:lnTo>
                  <a:pt x="2095" y="595"/>
                </a:lnTo>
                <a:lnTo>
                  <a:pt x="2095" y="591"/>
                </a:lnTo>
                <a:lnTo>
                  <a:pt x="2095" y="581"/>
                </a:lnTo>
                <a:lnTo>
                  <a:pt x="2095" y="581"/>
                </a:lnTo>
                <a:lnTo>
                  <a:pt x="2101" y="577"/>
                </a:lnTo>
                <a:lnTo>
                  <a:pt x="2103" y="573"/>
                </a:lnTo>
                <a:lnTo>
                  <a:pt x="2103" y="569"/>
                </a:lnTo>
                <a:lnTo>
                  <a:pt x="2103" y="567"/>
                </a:lnTo>
                <a:lnTo>
                  <a:pt x="2135" y="567"/>
                </a:lnTo>
                <a:lnTo>
                  <a:pt x="2143" y="567"/>
                </a:lnTo>
                <a:lnTo>
                  <a:pt x="2155" y="567"/>
                </a:lnTo>
                <a:lnTo>
                  <a:pt x="2155" y="567"/>
                </a:lnTo>
                <a:lnTo>
                  <a:pt x="2161" y="565"/>
                </a:lnTo>
                <a:lnTo>
                  <a:pt x="2165" y="561"/>
                </a:lnTo>
                <a:lnTo>
                  <a:pt x="2165" y="561"/>
                </a:lnTo>
                <a:lnTo>
                  <a:pt x="2167" y="561"/>
                </a:lnTo>
                <a:lnTo>
                  <a:pt x="2167" y="561"/>
                </a:lnTo>
                <a:lnTo>
                  <a:pt x="2167" y="561"/>
                </a:lnTo>
                <a:lnTo>
                  <a:pt x="2167" y="561"/>
                </a:lnTo>
                <a:lnTo>
                  <a:pt x="2171" y="559"/>
                </a:lnTo>
                <a:lnTo>
                  <a:pt x="2171" y="559"/>
                </a:lnTo>
                <a:lnTo>
                  <a:pt x="2171" y="559"/>
                </a:lnTo>
                <a:lnTo>
                  <a:pt x="2171" y="559"/>
                </a:lnTo>
                <a:lnTo>
                  <a:pt x="2173" y="555"/>
                </a:lnTo>
                <a:lnTo>
                  <a:pt x="2173" y="555"/>
                </a:lnTo>
                <a:lnTo>
                  <a:pt x="2173" y="555"/>
                </a:lnTo>
                <a:lnTo>
                  <a:pt x="2173" y="555"/>
                </a:lnTo>
                <a:lnTo>
                  <a:pt x="2175" y="551"/>
                </a:lnTo>
                <a:lnTo>
                  <a:pt x="2175" y="551"/>
                </a:lnTo>
                <a:lnTo>
                  <a:pt x="2175" y="551"/>
                </a:lnTo>
                <a:lnTo>
                  <a:pt x="2215" y="551"/>
                </a:lnTo>
                <a:lnTo>
                  <a:pt x="2223" y="551"/>
                </a:lnTo>
                <a:lnTo>
                  <a:pt x="2235" y="551"/>
                </a:lnTo>
                <a:lnTo>
                  <a:pt x="2235" y="551"/>
                </a:lnTo>
                <a:lnTo>
                  <a:pt x="2241" y="549"/>
                </a:lnTo>
                <a:lnTo>
                  <a:pt x="2245" y="545"/>
                </a:lnTo>
                <a:lnTo>
                  <a:pt x="2275" y="545"/>
                </a:lnTo>
                <a:lnTo>
                  <a:pt x="2275" y="545"/>
                </a:lnTo>
                <a:lnTo>
                  <a:pt x="2279" y="545"/>
                </a:lnTo>
                <a:lnTo>
                  <a:pt x="2283" y="543"/>
                </a:lnTo>
                <a:lnTo>
                  <a:pt x="2285" y="539"/>
                </a:lnTo>
                <a:lnTo>
                  <a:pt x="2287" y="533"/>
                </a:lnTo>
                <a:lnTo>
                  <a:pt x="2287" y="531"/>
                </a:lnTo>
                <a:lnTo>
                  <a:pt x="2287" y="531"/>
                </a:lnTo>
                <a:lnTo>
                  <a:pt x="2291" y="529"/>
                </a:lnTo>
                <a:lnTo>
                  <a:pt x="2295" y="527"/>
                </a:lnTo>
                <a:lnTo>
                  <a:pt x="2297" y="525"/>
                </a:lnTo>
                <a:lnTo>
                  <a:pt x="2299" y="521"/>
                </a:lnTo>
                <a:lnTo>
                  <a:pt x="2303" y="521"/>
                </a:lnTo>
                <a:lnTo>
                  <a:pt x="2311" y="521"/>
                </a:lnTo>
                <a:lnTo>
                  <a:pt x="2315" y="521"/>
                </a:lnTo>
                <a:lnTo>
                  <a:pt x="2331" y="521"/>
                </a:lnTo>
                <a:lnTo>
                  <a:pt x="2331" y="521"/>
                </a:lnTo>
                <a:lnTo>
                  <a:pt x="2335" y="519"/>
                </a:lnTo>
                <a:lnTo>
                  <a:pt x="2339" y="517"/>
                </a:lnTo>
                <a:lnTo>
                  <a:pt x="2341" y="513"/>
                </a:lnTo>
                <a:lnTo>
                  <a:pt x="2343" y="509"/>
                </a:lnTo>
                <a:lnTo>
                  <a:pt x="2343" y="499"/>
                </a:lnTo>
                <a:lnTo>
                  <a:pt x="2351" y="499"/>
                </a:lnTo>
                <a:lnTo>
                  <a:pt x="2351" y="499"/>
                </a:lnTo>
                <a:lnTo>
                  <a:pt x="2355" y="499"/>
                </a:lnTo>
                <a:lnTo>
                  <a:pt x="2361" y="495"/>
                </a:lnTo>
                <a:lnTo>
                  <a:pt x="2367" y="495"/>
                </a:lnTo>
                <a:lnTo>
                  <a:pt x="2407" y="495"/>
                </a:lnTo>
                <a:lnTo>
                  <a:pt x="2407" y="495"/>
                </a:lnTo>
                <a:lnTo>
                  <a:pt x="2411" y="495"/>
                </a:lnTo>
                <a:lnTo>
                  <a:pt x="2415" y="491"/>
                </a:lnTo>
                <a:lnTo>
                  <a:pt x="2417" y="489"/>
                </a:lnTo>
                <a:lnTo>
                  <a:pt x="2419" y="485"/>
                </a:lnTo>
                <a:lnTo>
                  <a:pt x="2419" y="485"/>
                </a:lnTo>
                <a:lnTo>
                  <a:pt x="2431" y="485"/>
                </a:lnTo>
                <a:lnTo>
                  <a:pt x="2439" y="485"/>
                </a:lnTo>
                <a:lnTo>
                  <a:pt x="2447" y="485"/>
                </a:lnTo>
                <a:lnTo>
                  <a:pt x="2455" y="485"/>
                </a:lnTo>
                <a:lnTo>
                  <a:pt x="2481" y="485"/>
                </a:lnTo>
                <a:lnTo>
                  <a:pt x="2481" y="485"/>
                </a:lnTo>
                <a:lnTo>
                  <a:pt x="2487" y="483"/>
                </a:lnTo>
                <a:lnTo>
                  <a:pt x="2491" y="481"/>
                </a:lnTo>
                <a:lnTo>
                  <a:pt x="2493" y="477"/>
                </a:lnTo>
                <a:lnTo>
                  <a:pt x="2493" y="473"/>
                </a:lnTo>
                <a:lnTo>
                  <a:pt x="2493" y="469"/>
                </a:lnTo>
                <a:lnTo>
                  <a:pt x="2497" y="469"/>
                </a:lnTo>
                <a:lnTo>
                  <a:pt x="2497" y="469"/>
                </a:lnTo>
                <a:lnTo>
                  <a:pt x="2503" y="467"/>
                </a:lnTo>
                <a:lnTo>
                  <a:pt x="2507" y="465"/>
                </a:lnTo>
                <a:lnTo>
                  <a:pt x="2509" y="465"/>
                </a:lnTo>
                <a:lnTo>
                  <a:pt x="2509" y="465"/>
                </a:lnTo>
                <a:lnTo>
                  <a:pt x="2515" y="463"/>
                </a:lnTo>
                <a:lnTo>
                  <a:pt x="2519" y="461"/>
                </a:lnTo>
                <a:lnTo>
                  <a:pt x="2521" y="457"/>
                </a:lnTo>
                <a:lnTo>
                  <a:pt x="2521" y="453"/>
                </a:lnTo>
                <a:lnTo>
                  <a:pt x="2521" y="449"/>
                </a:lnTo>
                <a:lnTo>
                  <a:pt x="2553" y="449"/>
                </a:lnTo>
                <a:lnTo>
                  <a:pt x="2561" y="449"/>
                </a:lnTo>
                <a:lnTo>
                  <a:pt x="2569" y="449"/>
                </a:lnTo>
                <a:lnTo>
                  <a:pt x="2577" y="449"/>
                </a:lnTo>
                <a:lnTo>
                  <a:pt x="2589" y="449"/>
                </a:lnTo>
                <a:lnTo>
                  <a:pt x="2597" y="449"/>
                </a:lnTo>
                <a:lnTo>
                  <a:pt x="2649" y="449"/>
                </a:lnTo>
                <a:lnTo>
                  <a:pt x="2649" y="449"/>
                </a:lnTo>
                <a:lnTo>
                  <a:pt x="2649" y="449"/>
                </a:lnTo>
                <a:lnTo>
                  <a:pt x="2649" y="449"/>
                </a:lnTo>
                <a:lnTo>
                  <a:pt x="2649" y="449"/>
                </a:lnTo>
                <a:lnTo>
                  <a:pt x="2657" y="449"/>
                </a:lnTo>
                <a:lnTo>
                  <a:pt x="2657" y="449"/>
                </a:lnTo>
                <a:lnTo>
                  <a:pt x="2663" y="447"/>
                </a:lnTo>
                <a:lnTo>
                  <a:pt x="2667" y="443"/>
                </a:lnTo>
                <a:lnTo>
                  <a:pt x="2677" y="443"/>
                </a:lnTo>
                <a:lnTo>
                  <a:pt x="2677" y="443"/>
                </a:lnTo>
                <a:lnTo>
                  <a:pt x="2683" y="443"/>
                </a:lnTo>
                <a:lnTo>
                  <a:pt x="2685" y="441"/>
                </a:lnTo>
                <a:lnTo>
                  <a:pt x="2689" y="437"/>
                </a:lnTo>
                <a:lnTo>
                  <a:pt x="2689" y="431"/>
                </a:lnTo>
                <a:lnTo>
                  <a:pt x="2689" y="429"/>
                </a:lnTo>
                <a:lnTo>
                  <a:pt x="2721" y="429"/>
                </a:lnTo>
                <a:lnTo>
                  <a:pt x="2721" y="429"/>
                </a:lnTo>
                <a:lnTo>
                  <a:pt x="2725" y="427"/>
                </a:lnTo>
                <a:lnTo>
                  <a:pt x="2729" y="425"/>
                </a:lnTo>
                <a:lnTo>
                  <a:pt x="2731" y="423"/>
                </a:lnTo>
                <a:lnTo>
                  <a:pt x="2733" y="419"/>
                </a:lnTo>
                <a:lnTo>
                  <a:pt x="2737" y="419"/>
                </a:lnTo>
                <a:lnTo>
                  <a:pt x="2745" y="419"/>
                </a:lnTo>
                <a:lnTo>
                  <a:pt x="2800" y="419"/>
                </a:lnTo>
                <a:lnTo>
                  <a:pt x="2800" y="419"/>
                </a:lnTo>
                <a:lnTo>
                  <a:pt x="2806" y="417"/>
                </a:lnTo>
                <a:lnTo>
                  <a:pt x="2810" y="413"/>
                </a:lnTo>
                <a:lnTo>
                  <a:pt x="2810" y="413"/>
                </a:lnTo>
                <a:lnTo>
                  <a:pt x="2814" y="411"/>
                </a:lnTo>
                <a:lnTo>
                  <a:pt x="2818" y="407"/>
                </a:lnTo>
                <a:lnTo>
                  <a:pt x="2824" y="407"/>
                </a:lnTo>
                <a:lnTo>
                  <a:pt x="2868" y="407"/>
                </a:lnTo>
                <a:lnTo>
                  <a:pt x="2868" y="407"/>
                </a:lnTo>
                <a:lnTo>
                  <a:pt x="2872" y="407"/>
                </a:lnTo>
                <a:lnTo>
                  <a:pt x="2876" y="405"/>
                </a:lnTo>
                <a:lnTo>
                  <a:pt x="2878" y="401"/>
                </a:lnTo>
                <a:lnTo>
                  <a:pt x="2880" y="397"/>
                </a:lnTo>
                <a:lnTo>
                  <a:pt x="2880" y="397"/>
                </a:lnTo>
                <a:lnTo>
                  <a:pt x="2888" y="397"/>
                </a:lnTo>
                <a:lnTo>
                  <a:pt x="2896" y="397"/>
                </a:lnTo>
                <a:lnTo>
                  <a:pt x="2904" y="397"/>
                </a:lnTo>
                <a:lnTo>
                  <a:pt x="2916" y="397"/>
                </a:lnTo>
                <a:lnTo>
                  <a:pt x="2956" y="397"/>
                </a:lnTo>
                <a:lnTo>
                  <a:pt x="2956" y="397"/>
                </a:lnTo>
                <a:lnTo>
                  <a:pt x="2962" y="397"/>
                </a:lnTo>
                <a:lnTo>
                  <a:pt x="2966" y="393"/>
                </a:lnTo>
                <a:lnTo>
                  <a:pt x="2968" y="393"/>
                </a:lnTo>
                <a:lnTo>
                  <a:pt x="2968" y="393"/>
                </a:lnTo>
                <a:lnTo>
                  <a:pt x="2972" y="391"/>
                </a:lnTo>
                <a:lnTo>
                  <a:pt x="2976" y="389"/>
                </a:lnTo>
                <a:lnTo>
                  <a:pt x="2978" y="387"/>
                </a:lnTo>
                <a:lnTo>
                  <a:pt x="2980" y="383"/>
                </a:lnTo>
                <a:lnTo>
                  <a:pt x="2984" y="383"/>
                </a:lnTo>
                <a:lnTo>
                  <a:pt x="3020" y="383"/>
                </a:lnTo>
                <a:lnTo>
                  <a:pt x="3020" y="383"/>
                </a:lnTo>
                <a:lnTo>
                  <a:pt x="3024" y="381"/>
                </a:lnTo>
                <a:lnTo>
                  <a:pt x="3028" y="379"/>
                </a:lnTo>
                <a:lnTo>
                  <a:pt x="3030" y="375"/>
                </a:lnTo>
                <a:lnTo>
                  <a:pt x="3032" y="371"/>
                </a:lnTo>
                <a:lnTo>
                  <a:pt x="3032" y="367"/>
                </a:lnTo>
                <a:lnTo>
                  <a:pt x="3040" y="367"/>
                </a:lnTo>
                <a:lnTo>
                  <a:pt x="3040" y="367"/>
                </a:lnTo>
                <a:lnTo>
                  <a:pt x="3044" y="365"/>
                </a:lnTo>
                <a:lnTo>
                  <a:pt x="3050" y="361"/>
                </a:lnTo>
                <a:lnTo>
                  <a:pt x="3056" y="361"/>
                </a:lnTo>
                <a:lnTo>
                  <a:pt x="3084" y="361"/>
                </a:lnTo>
                <a:lnTo>
                  <a:pt x="3084" y="361"/>
                </a:lnTo>
                <a:lnTo>
                  <a:pt x="3088" y="361"/>
                </a:lnTo>
                <a:lnTo>
                  <a:pt x="3092" y="359"/>
                </a:lnTo>
                <a:lnTo>
                  <a:pt x="3094" y="355"/>
                </a:lnTo>
                <a:lnTo>
                  <a:pt x="3096" y="349"/>
                </a:lnTo>
                <a:lnTo>
                  <a:pt x="3096" y="347"/>
                </a:lnTo>
                <a:lnTo>
                  <a:pt x="3100" y="347"/>
                </a:lnTo>
                <a:lnTo>
                  <a:pt x="3112" y="347"/>
                </a:lnTo>
                <a:lnTo>
                  <a:pt x="3120" y="347"/>
                </a:lnTo>
                <a:lnTo>
                  <a:pt x="3128" y="347"/>
                </a:lnTo>
                <a:lnTo>
                  <a:pt x="3156" y="347"/>
                </a:lnTo>
                <a:lnTo>
                  <a:pt x="3156" y="347"/>
                </a:lnTo>
                <a:lnTo>
                  <a:pt x="3160" y="345"/>
                </a:lnTo>
                <a:lnTo>
                  <a:pt x="3164" y="343"/>
                </a:lnTo>
                <a:lnTo>
                  <a:pt x="3166" y="339"/>
                </a:lnTo>
                <a:lnTo>
                  <a:pt x="3168" y="335"/>
                </a:lnTo>
                <a:lnTo>
                  <a:pt x="3168" y="325"/>
                </a:lnTo>
                <a:lnTo>
                  <a:pt x="3172" y="325"/>
                </a:lnTo>
                <a:lnTo>
                  <a:pt x="3178" y="325"/>
                </a:lnTo>
                <a:lnTo>
                  <a:pt x="3190" y="325"/>
                </a:lnTo>
                <a:lnTo>
                  <a:pt x="3190" y="325"/>
                </a:lnTo>
                <a:lnTo>
                  <a:pt x="3196" y="325"/>
                </a:lnTo>
                <a:lnTo>
                  <a:pt x="3200" y="323"/>
                </a:lnTo>
                <a:lnTo>
                  <a:pt x="3202" y="319"/>
                </a:lnTo>
                <a:lnTo>
                  <a:pt x="3202" y="313"/>
                </a:lnTo>
                <a:lnTo>
                  <a:pt x="3202" y="311"/>
                </a:lnTo>
                <a:lnTo>
                  <a:pt x="3222" y="311"/>
                </a:lnTo>
                <a:lnTo>
                  <a:pt x="3222" y="311"/>
                </a:lnTo>
                <a:lnTo>
                  <a:pt x="3228" y="309"/>
                </a:lnTo>
                <a:lnTo>
                  <a:pt x="3230" y="307"/>
                </a:lnTo>
                <a:lnTo>
                  <a:pt x="3234" y="305"/>
                </a:lnTo>
                <a:lnTo>
                  <a:pt x="3234" y="301"/>
                </a:lnTo>
                <a:lnTo>
                  <a:pt x="3234" y="301"/>
                </a:lnTo>
                <a:lnTo>
                  <a:pt x="3242" y="301"/>
                </a:lnTo>
                <a:lnTo>
                  <a:pt x="3250" y="301"/>
                </a:lnTo>
                <a:lnTo>
                  <a:pt x="3250" y="301"/>
                </a:lnTo>
                <a:lnTo>
                  <a:pt x="3256" y="299"/>
                </a:lnTo>
                <a:lnTo>
                  <a:pt x="3260" y="296"/>
                </a:lnTo>
                <a:lnTo>
                  <a:pt x="3286" y="296"/>
                </a:lnTo>
                <a:lnTo>
                  <a:pt x="3286" y="296"/>
                </a:lnTo>
                <a:lnTo>
                  <a:pt x="3292" y="296"/>
                </a:lnTo>
                <a:lnTo>
                  <a:pt x="3296" y="292"/>
                </a:lnTo>
                <a:lnTo>
                  <a:pt x="3298" y="288"/>
                </a:lnTo>
                <a:lnTo>
                  <a:pt x="3298" y="284"/>
                </a:lnTo>
                <a:lnTo>
                  <a:pt x="3298" y="280"/>
                </a:lnTo>
                <a:lnTo>
                  <a:pt x="3302" y="280"/>
                </a:lnTo>
                <a:lnTo>
                  <a:pt x="3314" y="280"/>
                </a:lnTo>
                <a:lnTo>
                  <a:pt x="3322" y="280"/>
                </a:lnTo>
                <a:lnTo>
                  <a:pt x="3354" y="280"/>
                </a:lnTo>
                <a:lnTo>
                  <a:pt x="3354" y="280"/>
                </a:lnTo>
                <a:lnTo>
                  <a:pt x="3360" y="280"/>
                </a:lnTo>
                <a:lnTo>
                  <a:pt x="3362" y="278"/>
                </a:lnTo>
                <a:lnTo>
                  <a:pt x="3366" y="274"/>
                </a:lnTo>
                <a:lnTo>
                  <a:pt x="3366" y="268"/>
                </a:lnTo>
                <a:lnTo>
                  <a:pt x="3366" y="266"/>
                </a:lnTo>
                <a:lnTo>
                  <a:pt x="3374" y="266"/>
                </a:lnTo>
                <a:lnTo>
                  <a:pt x="3382" y="266"/>
                </a:lnTo>
                <a:lnTo>
                  <a:pt x="3382" y="266"/>
                </a:lnTo>
                <a:lnTo>
                  <a:pt x="3388" y="264"/>
                </a:lnTo>
                <a:lnTo>
                  <a:pt x="3392" y="260"/>
                </a:lnTo>
                <a:lnTo>
                  <a:pt x="3394" y="260"/>
                </a:lnTo>
                <a:lnTo>
                  <a:pt x="3430" y="260"/>
                </a:lnTo>
                <a:lnTo>
                  <a:pt x="3430" y="260"/>
                </a:lnTo>
                <a:lnTo>
                  <a:pt x="3434" y="260"/>
                </a:lnTo>
                <a:lnTo>
                  <a:pt x="3438" y="258"/>
                </a:lnTo>
                <a:lnTo>
                  <a:pt x="3440" y="254"/>
                </a:lnTo>
                <a:lnTo>
                  <a:pt x="3442" y="250"/>
                </a:lnTo>
                <a:lnTo>
                  <a:pt x="3442" y="250"/>
                </a:lnTo>
                <a:lnTo>
                  <a:pt x="3442" y="250"/>
                </a:lnTo>
                <a:lnTo>
                  <a:pt x="3442" y="250"/>
                </a:lnTo>
                <a:lnTo>
                  <a:pt x="3446" y="248"/>
                </a:lnTo>
                <a:lnTo>
                  <a:pt x="3446" y="248"/>
                </a:lnTo>
                <a:lnTo>
                  <a:pt x="3446" y="248"/>
                </a:lnTo>
                <a:lnTo>
                  <a:pt x="3446" y="248"/>
                </a:lnTo>
                <a:lnTo>
                  <a:pt x="3448" y="246"/>
                </a:lnTo>
                <a:lnTo>
                  <a:pt x="3448" y="246"/>
                </a:lnTo>
                <a:lnTo>
                  <a:pt x="3448" y="244"/>
                </a:lnTo>
                <a:lnTo>
                  <a:pt x="3448" y="244"/>
                </a:lnTo>
                <a:lnTo>
                  <a:pt x="3448" y="244"/>
                </a:lnTo>
                <a:lnTo>
                  <a:pt x="3454" y="244"/>
                </a:lnTo>
                <a:lnTo>
                  <a:pt x="3462" y="244"/>
                </a:lnTo>
                <a:lnTo>
                  <a:pt x="3510" y="244"/>
                </a:lnTo>
                <a:lnTo>
                  <a:pt x="3510" y="244"/>
                </a:lnTo>
                <a:lnTo>
                  <a:pt x="3514" y="244"/>
                </a:lnTo>
                <a:lnTo>
                  <a:pt x="3518" y="242"/>
                </a:lnTo>
                <a:lnTo>
                  <a:pt x="3520" y="238"/>
                </a:lnTo>
                <a:lnTo>
                  <a:pt x="3522" y="234"/>
                </a:lnTo>
                <a:lnTo>
                  <a:pt x="3526" y="234"/>
                </a:lnTo>
                <a:lnTo>
                  <a:pt x="3534" y="234"/>
                </a:lnTo>
                <a:lnTo>
                  <a:pt x="3542" y="234"/>
                </a:lnTo>
                <a:lnTo>
                  <a:pt x="3554" y="234"/>
                </a:lnTo>
                <a:lnTo>
                  <a:pt x="3586" y="234"/>
                </a:lnTo>
                <a:lnTo>
                  <a:pt x="3586" y="234"/>
                </a:lnTo>
                <a:lnTo>
                  <a:pt x="3590" y="234"/>
                </a:lnTo>
                <a:lnTo>
                  <a:pt x="3593" y="232"/>
                </a:lnTo>
                <a:lnTo>
                  <a:pt x="3595" y="228"/>
                </a:lnTo>
                <a:lnTo>
                  <a:pt x="3597" y="222"/>
                </a:lnTo>
                <a:lnTo>
                  <a:pt x="3597" y="220"/>
                </a:lnTo>
                <a:lnTo>
                  <a:pt x="3605" y="220"/>
                </a:lnTo>
                <a:lnTo>
                  <a:pt x="3613" y="220"/>
                </a:lnTo>
                <a:lnTo>
                  <a:pt x="3621" y="220"/>
                </a:lnTo>
                <a:lnTo>
                  <a:pt x="3633" y="220"/>
                </a:lnTo>
                <a:lnTo>
                  <a:pt x="3661" y="220"/>
                </a:lnTo>
                <a:lnTo>
                  <a:pt x="3661" y="220"/>
                </a:lnTo>
                <a:lnTo>
                  <a:pt x="3665" y="218"/>
                </a:lnTo>
                <a:lnTo>
                  <a:pt x="3669" y="216"/>
                </a:lnTo>
                <a:lnTo>
                  <a:pt x="3671" y="212"/>
                </a:lnTo>
                <a:lnTo>
                  <a:pt x="3673" y="208"/>
                </a:lnTo>
                <a:lnTo>
                  <a:pt x="3673" y="204"/>
                </a:lnTo>
                <a:lnTo>
                  <a:pt x="3677" y="204"/>
                </a:lnTo>
                <a:lnTo>
                  <a:pt x="3685" y="204"/>
                </a:lnTo>
                <a:lnTo>
                  <a:pt x="3693" y="204"/>
                </a:lnTo>
                <a:lnTo>
                  <a:pt x="3693" y="204"/>
                </a:lnTo>
                <a:lnTo>
                  <a:pt x="3699" y="202"/>
                </a:lnTo>
                <a:lnTo>
                  <a:pt x="3703" y="198"/>
                </a:lnTo>
                <a:lnTo>
                  <a:pt x="3745" y="198"/>
                </a:lnTo>
                <a:lnTo>
                  <a:pt x="3745" y="198"/>
                </a:lnTo>
                <a:lnTo>
                  <a:pt x="3749" y="198"/>
                </a:lnTo>
                <a:lnTo>
                  <a:pt x="3753" y="196"/>
                </a:lnTo>
                <a:lnTo>
                  <a:pt x="3755" y="192"/>
                </a:lnTo>
                <a:lnTo>
                  <a:pt x="3757" y="186"/>
                </a:lnTo>
                <a:lnTo>
                  <a:pt x="3757" y="184"/>
                </a:lnTo>
                <a:lnTo>
                  <a:pt x="3765" y="184"/>
                </a:lnTo>
                <a:lnTo>
                  <a:pt x="3773" y="184"/>
                </a:lnTo>
                <a:lnTo>
                  <a:pt x="3823" y="184"/>
                </a:lnTo>
                <a:lnTo>
                  <a:pt x="3823" y="184"/>
                </a:lnTo>
                <a:lnTo>
                  <a:pt x="3825" y="184"/>
                </a:lnTo>
                <a:lnTo>
                  <a:pt x="3825" y="184"/>
                </a:lnTo>
                <a:lnTo>
                  <a:pt x="3825" y="184"/>
                </a:lnTo>
                <a:lnTo>
                  <a:pt x="3837" y="184"/>
                </a:lnTo>
                <a:lnTo>
                  <a:pt x="3845" y="184"/>
                </a:lnTo>
                <a:lnTo>
                  <a:pt x="3853" y="184"/>
                </a:lnTo>
                <a:lnTo>
                  <a:pt x="3861" y="184"/>
                </a:lnTo>
                <a:lnTo>
                  <a:pt x="3861" y="184"/>
                </a:lnTo>
                <a:lnTo>
                  <a:pt x="3865" y="182"/>
                </a:lnTo>
                <a:lnTo>
                  <a:pt x="3867" y="180"/>
                </a:lnTo>
                <a:lnTo>
                  <a:pt x="3871" y="178"/>
                </a:lnTo>
                <a:lnTo>
                  <a:pt x="3871" y="174"/>
                </a:lnTo>
                <a:lnTo>
                  <a:pt x="3899" y="174"/>
                </a:lnTo>
                <a:lnTo>
                  <a:pt x="3899" y="174"/>
                </a:lnTo>
                <a:lnTo>
                  <a:pt x="3907" y="172"/>
                </a:lnTo>
                <a:lnTo>
                  <a:pt x="3911" y="166"/>
                </a:lnTo>
                <a:lnTo>
                  <a:pt x="3911" y="166"/>
                </a:lnTo>
                <a:lnTo>
                  <a:pt x="3911" y="166"/>
                </a:lnTo>
                <a:lnTo>
                  <a:pt x="3911" y="166"/>
                </a:lnTo>
                <a:lnTo>
                  <a:pt x="3913" y="164"/>
                </a:lnTo>
                <a:lnTo>
                  <a:pt x="3913" y="164"/>
                </a:lnTo>
                <a:lnTo>
                  <a:pt x="3913" y="164"/>
                </a:lnTo>
                <a:lnTo>
                  <a:pt x="3913" y="164"/>
                </a:lnTo>
                <a:lnTo>
                  <a:pt x="3913" y="164"/>
                </a:lnTo>
                <a:lnTo>
                  <a:pt x="3915" y="164"/>
                </a:lnTo>
                <a:lnTo>
                  <a:pt x="3923" y="164"/>
                </a:lnTo>
                <a:lnTo>
                  <a:pt x="3923" y="164"/>
                </a:lnTo>
                <a:lnTo>
                  <a:pt x="3929" y="162"/>
                </a:lnTo>
                <a:lnTo>
                  <a:pt x="3931" y="160"/>
                </a:lnTo>
                <a:lnTo>
                  <a:pt x="3935" y="156"/>
                </a:lnTo>
                <a:lnTo>
                  <a:pt x="3935" y="152"/>
                </a:lnTo>
                <a:lnTo>
                  <a:pt x="3967" y="152"/>
                </a:lnTo>
                <a:lnTo>
                  <a:pt x="3967" y="152"/>
                </a:lnTo>
                <a:lnTo>
                  <a:pt x="3973" y="152"/>
                </a:lnTo>
                <a:lnTo>
                  <a:pt x="3977" y="148"/>
                </a:lnTo>
                <a:lnTo>
                  <a:pt x="3983" y="148"/>
                </a:lnTo>
                <a:lnTo>
                  <a:pt x="3995" y="148"/>
                </a:lnTo>
                <a:lnTo>
                  <a:pt x="4003" y="148"/>
                </a:lnTo>
                <a:lnTo>
                  <a:pt x="4011" y="148"/>
                </a:lnTo>
                <a:lnTo>
                  <a:pt x="4063" y="148"/>
                </a:lnTo>
                <a:lnTo>
                  <a:pt x="4063" y="148"/>
                </a:lnTo>
                <a:lnTo>
                  <a:pt x="4063" y="148"/>
                </a:lnTo>
                <a:lnTo>
                  <a:pt x="4063" y="148"/>
                </a:lnTo>
                <a:lnTo>
                  <a:pt x="4063" y="148"/>
                </a:lnTo>
                <a:lnTo>
                  <a:pt x="4075" y="148"/>
                </a:lnTo>
                <a:lnTo>
                  <a:pt x="4075" y="148"/>
                </a:lnTo>
                <a:lnTo>
                  <a:pt x="4079" y="146"/>
                </a:lnTo>
                <a:lnTo>
                  <a:pt x="4083" y="144"/>
                </a:lnTo>
                <a:lnTo>
                  <a:pt x="4087" y="142"/>
                </a:lnTo>
                <a:lnTo>
                  <a:pt x="4087" y="136"/>
                </a:lnTo>
                <a:lnTo>
                  <a:pt x="4087" y="136"/>
                </a:lnTo>
                <a:lnTo>
                  <a:pt x="4093" y="132"/>
                </a:lnTo>
                <a:lnTo>
                  <a:pt x="4143" y="132"/>
                </a:lnTo>
                <a:lnTo>
                  <a:pt x="4155" y="132"/>
                </a:lnTo>
                <a:lnTo>
                  <a:pt x="4163" y="132"/>
                </a:lnTo>
                <a:lnTo>
                  <a:pt x="4171" y="132"/>
                </a:lnTo>
                <a:lnTo>
                  <a:pt x="4171" y="132"/>
                </a:lnTo>
                <a:lnTo>
                  <a:pt x="4175" y="132"/>
                </a:lnTo>
                <a:lnTo>
                  <a:pt x="4179" y="130"/>
                </a:lnTo>
                <a:lnTo>
                  <a:pt x="4181" y="126"/>
                </a:lnTo>
                <a:lnTo>
                  <a:pt x="4183" y="122"/>
                </a:lnTo>
                <a:lnTo>
                  <a:pt x="4235" y="122"/>
                </a:lnTo>
                <a:lnTo>
                  <a:pt x="4243" y="122"/>
                </a:lnTo>
                <a:lnTo>
                  <a:pt x="4251" y="122"/>
                </a:lnTo>
                <a:lnTo>
                  <a:pt x="4259" y="122"/>
                </a:lnTo>
                <a:lnTo>
                  <a:pt x="4259" y="122"/>
                </a:lnTo>
                <a:lnTo>
                  <a:pt x="4265" y="120"/>
                </a:lnTo>
                <a:lnTo>
                  <a:pt x="4269" y="118"/>
                </a:lnTo>
                <a:lnTo>
                  <a:pt x="4303" y="118"/>
                </a:lnTo>
                <a:lnTo>
                  <a:pt x="4303" y="118"/>
                </a:lnTo>
                <a:lnTo>
                  <a:pt x="4307" y="116"/>
                </a:lnTo>
                <a:lnTo>
                  <a:pt x="4311" y="114"/>
                </a:lnTo>
                <a:lnTo>
                  <a:pt x="4313" y="110"/>
                </a:lnTo>
                <a:lnTo>
                  <a:pt x="4315" y="106"/>
                </a:lnTo>
                <a:lnTo>
                  <a:pt x="4315" y="106"/>
                </a:lnTo>
                <a:lnTo>
                  <a:pt x="4323" y="106"/>
                </a:lnTo>
                <a:lnTo>
                  <a:pt x="4331" y="106"/>
                </a:lnTo>
                <a:lnTo>
                  <a:pt x="4339" y="106"/>
                </a:lnTo>
                <a:lnTo>
                  <a:pt x="4347" y="106"/>
                </a:lnTo>
                <a:lnTo>
                  <a:pt x="4383" y="106"/>
                </a:lnTo>
                <a:lnTo>
                  <a:pt x="4383" y="106"/>
                </a:lnTo>
                <a:lnTo>
                  <a:pt x="4387" y="106"/>
                </a:lnTo>
                <a:lnTo>
                  <a:pt x="4391" y="104"/>
                </a:lnTo>
                <a:lnTo>
                  <a:pt x="4392" y="100"/>
                </a:lnTo>
                <a:lnTo>
                  <a:pt x="4394" y="94"/>
                </a:lnTo>
                <a:lnTo>
                  <a:pt x="4394" y="92"/>
                </a:lnTo>
                <a:lnTo>
                  <a:pt x="4402" y="92"/>
                </a:lnTo>
                <a:lnTo>
                  <a:pt x="4410" y="92"/>
                </a:lnTo>
                <a:lnTo>
                  <a:pt x="4418" y="92"/>
                </a:lnTo>
                <a:lnTo>
                  <a:pt x="4426" y="92"/>
                </a:lnTo>
                <a:lnTo>
                  <a:pt x="4466" y="92"/>
                </a:lnTo>
                <a:lnTo>
                  <a:pt x="4466" y="92"/>
                </a:lnTo>
                <a:lnTo>
                  <a:pt x="4470" y="90"/>
                </a:lnTo>
                <a:lnTo>
                  <a:pt x="4476" y="86"/>
                </a:lnTo>
                <a:lnTo>
                  <a:pt x="4482" y="86"/>
                </a:lnTo>
                <a:lnTo>
                  <a:pt x="4482" y="86"/>
                </a:lnTo>
                <a:lnTo>
                  <a:pt x="4486" y="86"/>
                </a:lnTo>
                <a:lnTo>
                  <a:pt x="4490" y="84"/>
                </a:lnTo>
                <a:lnTo>
                  <a:pt x="4492" y="80"/>
                </a:lnTo>
                <a:lnTo>
                  <a:pt x="4494" y="76"/>
                </a:lnTo>
                <a:lnTo>
                  <a:pt x="4498" y="76"/>
                </a:lnTo>
                <a:lnTo>
                  <a:pt x="4542" y="76"/>
                </a:lnTo>
                <a:lnTo>
                  <a:pt x="4542" y="76"/>
                </a:lnTo>
                <a:lnTo>
                  <a:pt x="4546" y="74"/>
                </a:lnTo>
                <a:lnTo>
                  <a:pt x="4550" y="70"/>
                </a:lnTo>
                <a:lnTo>
                  <a:pt x="4554" y="70"/>
                </a:lnTo>
                <a:lnTo>
                  <a:pt x="4562" y="70"/>
                </a:lnTo>
                <a:lnTo>
                  <a:pt x="4568" y="70"/>
                </a:lnTo>
                <a:lnTo>
                  <a:pt x="4576" y="70"/>
                </a:lnTo>
                <a:lnTo>
                  <a:pt x="4584" y="70"/>
                </a:lnTo>
                <a:lnTo>
                  <a:pt x="4648" y="70"/>
                </a:lnTo>
                <a:lnTo>
                  <a:pt x="4656" y="70"/>
                </a:lnTo>
                <a:lnTo>
                  <a:pt x="4664" y="70"/>
                </a:lnTo>
                <a:lnTo>
                  <a:pt x="4676" y="70"/>
                </a:lnTo>
                <a:lnTo>
                  <a:pt x="4676" y="70"/>
                </a:lnTo>
                <a:lnTo>
                  <a:pt x="4680" y="70"/>
                </a:lnTo>
                <a:lnTo>
                  <a:pt x="4684" y="68"/>
                </a:lnTo>
                <a:lnTo>
                  <a:pt x="4688" y="64"/>
                </a:lnTo>
                <a:lnTo>
                  <a:pt x="4688" y="60"/>
                </a:lnTo>
                <a:lnTo>
                  <a:pt x="4720" y="60"/>
                </a:lnTo>
                <a:lnTo>
                  <a:pt x="4720" y="60"/>
                </a:lnTo>
                <a:lnTo>
                  <a:pt x="4726" y="60"/>
                </a:lnTo>
                <a:lnTo>
                  <a:pt x="4730" y="56"/>
                </a:lnTo>
                <a:lnTo>
                  <a:pt x="4730" y="56"/>
                </a:lnTo>
                <a:lnTo>
                  <a:pt x="4730" y="56"/>
                </a:lnTo>
                <a:lnTo>
                  <a:pt x="4730" y="56"/>
                </a:lnTo>
                <a:lnTo>
                  <a:pt x="4734" y="54"/>
                </a:lnTo>
                <a:lnTo>
                  <a:pt x="4734" y="54"/>
                </a:lnTo>
                <a:lnTo>
                  <a:pt x="4734" y="54"/>
                </a:lnTo>
                <a:lnTo>
                  <a:pt x="4734" y="54"/>
                </a:lnTo>
                <a:lnTo>
                  <a:pt x="4738" y="52"/>
                </a:lnTo>
                <a:lnTo>
                  <a:pt x="4738" y="52"/>
                </a:lnTo>
                <a:lnTo>
                  <a:pt x="4738" y="52"/>
                </a:lnTo>
                <a:lnTo>
                  <a:pt x="4738" y="52"/>
                </a:lnTo>
                <a:lnTo>
                  <a:pt x="4740" y="48"/>
                </a:lnTo>
                <a:lnTo>
                  <a:pt x="4740" y="48"/>
                </a:lnTo>
                <a:lnTo>
                  <a:pt x="4740" y="48"/>
                </a:lnTo>
                <a:lnTo>
                  <a:pt x="4740" y="48"/>
                </a:lnTo>
                <a:lnTo>
                  <a:pt x="4740" y="46"/>
                </a:lnTo>
                <a:lnTo>
                  <a:pt x="4744" y="46"/>
                </a:lnTo>
                <a:lnTo>
                  <a:pt x="4744" y="46"/>
                </a:lnTo>
                <a:lnTo>
                  <a:pt x="4750" y="44"/>
                </a:lnTo>
                <a:lnTo>
                  <a:pt x="4752" y="42"/>
                </a:lnTo>
                <a:lnTo>
                  <a:pt x="4756" y="38"/>
                </a:lnTo>
                <a:lnTo>
                  <a:pt x="4756" y="34"/>
                </a:lnTo>
                <a:lnTo>
                  <a:pt x="4756" y="30"/>
                </a:lnTo>
                <a:lnTo>
                  <a:pt x="4780" y="30"/>
                </a:lnTo>
                <a:lnTo>
                  <a:pt x="4780" y="30"/>
                </a:lnTo>
                <a:lnTo>
                  <a:pt x="4786" y="30"/>
                </a:lnTo>
                <a:lnTo>
                  <a:pt x="4788" y="26"/>
                </a:lnTo>
                <a:lnTo>
                  <a:pt x="4792" y="22"/>
                </a:lnTo>
                <a:lnTo>
                  <a:pt x="4792" y="18"/>
                </a:lnTo>
                <a:lnTo>
                  <a:pt x="4792" y="12"/>
                </a:lnTo>
                <a:lnTo>
                  <a:pt x="4792" y="12"/>
                </a:lnTo>
                <a:lnTo>
                  <a:pt x="4792" y="8"/>
                </a:lnTo>
                <a:lnTo>
                  <a:pt x="4788" y="4"/>
                </a:lnTo>
                <a:lnTo>
                  <a:pt x="4786" y="2"/>
                </a:lnTo>
                <a:lnTo>
                  <a:pt x="4780" y="0"/>
                </a:lnTo>
                <a:lnTo>
                  <a:pt x="4780" y="0"/>
                </a:lnTo>
                <a:close/>
              </a:path>
            </a:pathLst>
          </a:custGeom>
          <a:solidFill>
            <a:srgbClr val="5690CC"/>
          </a:solidFill>
          <a:ln w="19050">
            <a:solidFill>
              <a:srgbClr val="5690CC"/>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17" name="Freeform 116"/>
          <p:cNvSpPr>
            <a:spLocks/>
          </p:cNvSpPr>
          <p:nvPr/>
        </p:nvSpPr>
        <p:spPr bwMode="auto">
          <a:xfrm>
            <a:off x="823346" y="2841338"/>
            <a:ext cx="3496030" cy="525382"/>
          </a:xfrm>
          <a:custGeom>
            <a:avLst/>
            <a:gdLst>
              <a:gd name="T0" fmla="*/ 64 w 4776"/>
              <a:gd name="T1" fmla="*/ 541 h 545"/>
              <a:gd name="T2" fmla="*/ 152 w 4776"/>
              <a:gd name="T3" fmla="*/ 541 h 545"/>
              <a:gd name="T4" fmla="*/ 232 w 4776"/>
              <a:gd name="T5" fmla="*/ 531 h 545"/>
              <a:gd name="T6" fmla="*/ 312 w 4776"/>
              <a:gd name="T7" fmla="*/ 525 h 545"/>
              <a:gd name="T8" fmla="*/ 382 w 4776"/>
              <a:gd name="T9" fmla="*/ 511 h 545"/>
              <a:gd name="T10" fmla="*/ 461 w 4776"/>
              <a:gd name="T11" fmla="*/ 499 h 545"/>
              <a:gd name="T12" fmla="*/ 529 w 4776"/>
              <a:gd name="T13" fmla="*/ 485 h 545"/>
              <a:gd name="T14" fmla="*/ 609 w 4776"/>
              <a:gd name="T15" fmla="*/ 479 h 545"/>
              <a:gd name="T16" fmla="*/ 681 w 4776"/>
              <a:gd name="T17" fmla="*/ 463 h 545"/>
              <a:gd name="T18" fmla="*/ 761 w 4776"/>
              <a:gd name="T19" fmla="*/ 459 h 545"/>
              <a:gd name="T20" fmla="*/ 841 w 4776"/>
              <a:gd name="T21" fmla="*/ 449 h 545"/>
              <a:gd name="T22" fmla="*/ 913 w 4776"/>
              <a:gd name="T23" fmla="*/ 433 h 545"/>
              <a:gd name="T24" fmla="*/ 993 w 4776"/>
              <a:gd name="T25" fmla="*/ 429 h 545"/>
              <a:gd name="T26" fmla="*/ 1065 w 4776"/>
              <a:gd name="T27" fmla="*/ 413 h 545"/>
              <a:gd name="T28" fmla="*/ 1151 w 4776"/>
              <a:gd name="T29" fmla="*/ 413 h 545"/>
              <a:gd name="T30" fmla="*/ 1238 w 4776"/>
              <a:gd name="T31" fmla="*/ 413 h 545"/>
              <a:gd name="T32" fmla="*/ 1310 w 4776"/>
              <a:gd name="T33" fmla="*/ 403 h 545"/>
              <a:gd name="T34" fmla="*/ 1390 w 4776"/>
              <a:gd name="T35" fmla="*/ 393 h 545"/>
              <a:gd name="T36" fmla="*/ 1470 w 4776"/>
              <a:gd name="T37" fmla="*/ 387 h 545"/>
              <a:gd name="T38" fmla="*/ 1538 w 4776"/>
              <a:gd name="T39" fmla="*/ 371 h 545"/>
              <a:gd name="T40" fmla="*/ 1610 w 4776"/>
              <a:gd name="T41" fmla="*/ 357 h 545"/>
              <a:gd name="T42" fmla="*/ 1682 w 4776"/>
              <a:gd name="T43" fmla="*/ 347 h 545"/>
              <a:gd name="T44" fmla="*/ 1770 w 4776"/>
              <a:gd name="T45" fmla="*/ 347 h 545"/>
              <a:gd name="T46" fmla="*/ 1848 w 4776"/>
              <a:gd name="T47" fmla="*/ 335 h 545"/>
              <a:gd name="T48" fmla="*/ 1928 w 4776"/>
              <a:gd name="T49" fmla="*/ 331 h 545"/>
              <a:gd name="T50" fmla="*/ 2007 w 4776"/>
              <a:gd name="T51" fmla="*/ 325 h 545"/>
              <a:gd name="T52" fmla="*/ 2079 w 4776"/>
              <a:gd name="T53" fmla="*/ 311 h 545"/>
              <a:gd name="T54" fmla="*/ 2151 w 4776"/>
              <a:gd name="T55" fmla="*/ 295 h 545"/>
              <a:gd name="T56" fmla="*/ 2231 w 4776"/>
              <a:gd name="T57" fmla="*/ 289 h 545"/>
              <a:gd name="T58" fmla="*/ 2291 w 4776"/>
              <a:gd name="T59" fmla="*/ 269 h 545"/>
              <a:gd name="T60" fmla="*/ 2379 w 4776"/>
              <a:gd name="T61" fmla="*/ 269 h 545"/>
              <a:gd name="T62" fmla="*/ 2459 w 4776"/>
              <a:gd name="T63" fmla="*/ 260 h 545"/>
              <a:gd name="T64" fmla="*/ 2529 w 4776"/>
              <a:gd name="T65" fmla="*/ 244 h 545"/>
              <a:gd name="T66" fmla="*/ 2617 w 4776"/>
              <a:gd name="T67" fmla="*/ 244 h 545"/>
              <a:gd name="T68" fmla="*/ 2697 w 4776"/>
              <a:gd name="T69" fmla="*/ 240 h 545"/>
              <a:gd name="T70" fmla="*/ 2777 w 4776"/>
              <a:gd name="T71" fmla="*/ 234 h 545"/>
              <a:gd name="T72" fmla="*/ 2856 w 4776"/>
              <a:gd name="T73" fmla="*/ 224 h 545"/>
              <a:gd name="T74" fmla="*/ 2936 w 4776"/>
              <a:gd name="T75" fmla="*/ 220 h 545"/>
              <a:gd name="T76" fmla="*/ 3008 w 4776"/>
              <a:gd name="T77" fmla="*/ 198 h 545"/>
              <a:gd name="T78" fmla="*/ 3096 w 4776"/>
              <a:gd name="T79" fmla="*/ 198 h 545"/>
              <a:gd name="T80" fmla="*/ 3174 w 4776"/>
              <a:gd name="T81" fmla="*/ 188 h 545"/>
              <a:gd name="T82" fmla="*/ 3246 w 4776"/>
              <a:gd name="T83" fmla="*/ 178 h 545"/>
              <a:gd name="T84" fmla="*/ 3326 w 4776"/>
              <a:gd name="T85" fmla="*/ 168 h 545"/>
              <a:gd name="T86" fmla="*/ 3414 w 4776"/>
              <a:gd name="T87" fmla="*/ 168 h 545"/>
              <a:gd name="T88" fmla="*/ 3502 w 4776"/>
              <a:gd name="T89" fmla="*/ 168 h 545"/>
              <a:gd name="T90" fmla="*/ 3593 w 4776"/>
              <a:gd name="T91" fmla="*/ 168 h 545"/>
              <a:gd name="T92" fmla="*/ 3673 w 4776"/>
              <a:gd name="T93" fmla="*/ 162 h 545"/>
              <a:gd name="T94" fmla="*/ 3741 w 4776"/>
              <a:gd name="T95" fmla="*/ 148 h 545"/>
              <a:gd name="T96" fmla="*/ 3821 w 4776"/>
              <a:gd name="T97" fmla="*/ 138 h 545"/>
              <a:gd name="T98" fmla="*/ 3899 w 4776"/>
              <a:gd name="T99" fmla="*/ 132 h 545"/>
              <a:gd name="T100" fmla="*/ 3971 w 4776"/>
              <a:gd name="T101" fmla="*/ 116 h 545"/>
              <a:gd name="T102" fmla="*/ 4051 w 4776"/>
              <a:gd name="T103" fmla="*/ 102 h 545"/>
              <a:gd name="T104" fmla="*/ 4131 w 4776"/>
              <a:gd name="T105" fmla="*/ 96 h 545"/>
              <a:gd name="T106" fmla="*/ 4203 w 4776"/>
              <a:gd name="T107" fmla="*/ 82 h 545"/>
              <a:gd name="T108" fmla="*/ 4283 w 4776"/>
              <a:gd name="T109" fmla="*/ 76 h 545"/>
              <a:gd name="T110" fmla="*/ 4355 w 4776"/>
              <a:gd name="T111" fmla="*/ 60 h 545"/>
              <a:gd name="T112" fmla="*/ 4442 w 4776"/>
              <a:gd name="T113" fmla="*/ 60 h 545"/>
              <a:gd name="T114" fmla="*/ 4522 w 4776"/>
              <a:gd name="T115" fmla="*/ 50 h 545"/>
              <a:gd name="T116" fmla="*/ 4592 w 4776"/>
              <a:gd name="T117" fmla="*/ 34 h 545"/>
              <a:gd name="T118" fmla="*/ 4660 w 4776"/>
              <a:gd name="T119" fmla="*/ 24 h 545"/>
              <a:gd name="T120" fmla="*/ 4724 w 4776"/>
              <a:gd name="T1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76" h="545">
                <a:moveTo>
                  <a:pt x="0" y="545"/>
                </a:moveTo>
                <a:lnTo>
                  <a:pt x="0" y="545"/>
                </a:lnTo>
                <a:lnTo>
                  <a:pt x="8" y="545"/>
                </a:lnTo>
                <a:lnTo>
                  <a:pt x="16" y="545"/>
                </a:lnTo>
                <a:lnTo>
                  <a:pt x="28" y="545"/>
                </a:lnTo>
                <a:lnTo>
                  <a:pt x="36" y="545"/>
                </a:lnTo>
                <a:lnTo>
                  <a:pt x="36" y="541"/>
                </a:lnTo>
                <a:lnTo>
                  <a:pt x="44" y="541"/>
                </a:lnTo>
                <a:lnTo>
                  <a:pt x="52" y="541"/>
                </a:lnTo>
                <a:lnTo>
                  <a:pt x="64" y="541"/>
                </a:lnTo>
                <a:lnTo>
                  <a:pt x="72" y="541"/>
                </a:lnTo>
                <a:lnTo>
                  <a:pt x="80" y="541"/>
                </a:lnTo>
                <a:lnTo>
                  <a:pt x="88" y="541"/>
                </a:lnTo>
                <a:lnTo>
                  <a:pt x="96" y="541"/>
                </a:lnTo>
                <a:lnTo>
                  <a:pt x="108" y="541"/>
                </a:lnTo>
                <a:lnTo>
                  <a:pt x="116" y="541"/>
                </a:lnTo>
                <a:lnTo>
                  <a:pt x="124" y="541"/>
                </a:lnTo>
                <a:lnTo>
                  <a:pt x="132" y="541"/>
                </a:lnTo>
                <a:lnTo>
                  <a:pt x="144" y="541"/>
                </a:lnTo>
                <a:lnTo>
                  <a:pt x="152" y="541"/>
                </a:lnTo>
                <a:lnTo>
                  <a:pt x="160" y="541"/>
                </a:lnTo>
                <a:lnTo>
                  <a:pt x="168" y="541"/>
                </a:lnTo>
                <a:lnTo>
                  <a:pt x="176" y="541"/>
                </a:lnTo>
                <a:lnTo>
                  <a:pt x="188" y="541"/>
                </a:lnTo>
                <a:lnTo>
                  <a:pt x="188" y="531"/>
                </a:lnTo>
                <a:lnTo>
                  <a:pt x="196" y="531"/>
                </a:lnTo>
                <a:lnTo>
                  <a:pt x="204" y="531"/>
                </a:lnTo>
                <a:lnTo>
                  <a:pt x="212" y="531"/>
                </a:lnTo>
                <a:lnTo>
                  <a:pt x="224" y="531"/>
                </a:lnTo>
                <a:lnTo>
                  <a:pt x="232" y="531"/>
                </a:lnTo>
                <a:lnTo>
                  <a:pt x="240" y="531"/>
                </a:lnTo>
                <a:lnTo>
                  <a:pt x="248" y="531"/>
                </a:lnTo>
                <a:lnTo>
                  <a:pt x="256" y="531"/>
                </a:lnTo>
                <a:lnTo>
                  <a:pt x="268" y="531"/>
                </a:lnTo>
                <a:lnTo>
                  <a:pt x="276" y="531"/>
                </a:lnTo>
                <a:lnTo>
                  <a:pt x="284" y="531"/>
                </a:lnTo>
                <a:lnTo>
                  <a:pt x="284" y="525"/>
                </a:lnTo>
                <a:lnTo>
                  <a:pt x="292" y="525"/>
                </a:lnTo>
                <a:lnTo>
                  <a:pt x="304" y="525"/>
                </a:lnTo>
                <a:lnTo>
                  <a:pt x="312" y="525"/>
                </a:lnTo>
                <a:lnTo>
                  <a:pt x="312" y="521"/>
                </a:lnTo>
                <a:lnTo>
                  <a:pt x="320" y="521"/>
                </a:lnTo>
                <a:lnTo>
                  <a:pt x="328" y="521"/>
                </a:lnTo>
                <a:lnTo>
                  <a:pt x="336" y="521"/>
                </a:lnTo>
                <a:lnTo>
                  <a:pt x="348" y="521"/>
                </a:lnTo>
                <a:lnTo>
                  <a:pt x="356" y="521"/>
                </a:lnTo>
                <a:lnTo>
                  <a:pt x="364" y="521"/>
                </a:lnTo>
                <a:lnTo>
                  <a:pt x="364" y="511"/>
                </a:lnTo>
                <a:lnTo>
                  <a:pt x="372" y="511"/>
                </a:lnTo>
                <a:lnTo>
                  <a:pt x="382" y="511"/>
                </a:lnTo>
                <a:lnTo>
                  <a:pt x="389" y="511"/>
                </a:lnTo>
                <a:lnTo>
                  <a:pt x="397" y="511"/>
                </a:lnTo>
                <a:lnTo>
                  <a:pt x="405" y="511"/>
                </a:lnTo>
                <a:lnTo>
                  <a:pt x="413" y="511"/>
                </a:lnTo>
                <a:lnTo>
                  <a:pt x="425" y="511"/>
                </a:lnTo>
                <a:lnTo>
                  <a:pt x="425" y="499"/>
                </a:lnTo>
                <a:lnTo>
                  <a:pt x="433" y="499"/>
                </a:lnTo>
                <a:lnTo>
                  <a:pt x="441" y="499"/>
                </a:lnTo>
                <a:lnTo>
                  <a:pt x="449" y="499"/>
                </a:lnTo>
                <a:lnTo>
                  <a:pt x="461" y="499"/>
                </a:lnTo>
                <a:lnTo>
                  <a:pt x="469" y="499"/>
                </a:lnTo>
                <a:lnTo>
                  <a:pt x="477" y="499"/>
                </a:lnTo>
                <a:lnTo>
                  <a:pt x="485" y="499"/>
                </a:lnTo>
                <a:lnTo>
                  <a:pt x="493" y="499"/>
                </a:lnTo>
                <a:lnTo>
                  <a:pt x="505" y="499"/>
                </a:lnTo>
                <a:lnTo>
                  <a:pt x="505" y="489"/>
                </a:lnTo>
                <a:lnTo>
                  <a:pt x="513" y="489"/>
                </a:lnTo>
                <a:lnTo>
                  <a:pt x="521" y="489"/>
                </a:lnTo>
                <a:lnTo>
                  <a:pt x="529" y="489"/>
                </a:lnTo>
                <a:lnTo>
                  <a:pt x="529" y="485"/>
                </a:lnTo>
                <a:lnTo>
                  <a:pt x="537" y="485"/>
                </a:lnTo>
                <a:lnTo>
                  <a:pt x="549" y="485"/>
                </a:lnTo>
                <a:lnTo>
                  <a:pt x="557" y="485"/>
                </a:lnTo>
                <a:lnTo>
                  <a:pt x="565" y="485"/>
                </a:lnTo>
                <a:lnTo>
                  <a:pt x="573" y="485"/>
                </a:lnTo>
                <a:lnTo>
                  <a:pt x="585" y="485"/>
                </a:lnTo>
                <a:lnTo>
                  <a:pt x="593" y="485"/>
                </a:lnTo>
                <a:lnTo>
                  <a:pt x="601" y="485"/>
                </a:lnTo>
                <a:lnTo>
                  <a:pt x="609" y="485"/>
                </a:lnTo>
                <a:lnTo>
                  <a:pt x="609" y="479"/>
                </a:lnTo>
                <a:lnTo>
                  <a:pt x="617" y="479"/>
                </a:lnTo>
                <a:lnTo>
                  <a:pt x="617" y="469"/>
                </a:lnTo>
                <a:lnTo>
                  <a:pt x="629" y="469"/>
                </a:lnTo>
                <a:lnTo>
                  <a:pt x="637" y="469"/>
                </a:lnTo>
                <a:lnTo>
                  <a:pt x="645" y="469"/>
                </a:lnTo>
                <a:lnTo>
                  <a:pt x="645" y="463"/>
                </a:lnTo>
                <a:lnTo>
                  <a:pt x="653" y="463"/>
                </a:lnTo>
                <a:lnTo>
                  <a:pt x="665" y="463"/>
                </a:lnTo>
                <a:lnTo>
                  <a:pt x="673" y="463"/>
                </a:lnTo>
                <a:lnTo>
                  <a:pt x="681" y="463"/>
                </a:lnTo>
                <a:lnTo>
                  <a:pt x="681" y="459"/>
                </a:lnTo>
                <a:lnTo>
                  <a:pt x="689" y="459"/>
                </a:lnTo>
                <a:lnTo>
                  <a:pt x="697" y="459"/>
                </a:lnTo>
                <a:lnTo>
                  <a:pt x="709" y="459"/>
                </a:lnTo>
                <a:lnTo>
                  <a:pt x="717" y="459"/>
                </a:lnTo>
                <a:lnTo>
                  <a:pt x="725" y="459"/>
                </a:lnTo>
                <a:lnTo>
                  <a:pt x="733" y="459"/>
                </a:lnTo>
                <a:lnTo>
                  <a:pt x="745" y="459"/>
                </a:lnTo>
                <a:lnTo>
                  <a:pt x="753" y="459"/>
                </a:lnTo>
                <a:lnTo>
                  <a:pt x="761" y="459"/>
                </a:lnTo>
                <a:lnTo>
                  <a:pt x="761" y="449"/>
                </a:lnTo>
                <a:lnTo>
                  <a:pt x="769" y="449"/>
                </a:lnTo>
                <a:lnTo>
                  <a:pt x="777" y="449"/>
                </a:lnTo>
                <a:lnTo>
                  <a:pt x="789" y="449"/>
                </a:lnTo>
                <a:lnTo>
                  <a:pt x="797" y="449"/>
                </a:lnTo>
                <a:lnTo>
                  <a:pt x="805" y="449"/>
                </a:lnTo>
                <a:lnTo>
                  <a:pt x="813" y="449"/>
                </a:lnTo>
                <a:lnTo>
                  <a:pt x="825" y="449"/>
                </a:lnTo>
                <a:lnTo>
                  <a:pt x="833" y="449"/>
                </a:lnTo>
                <a:lnTo>
                  <a:pt x="841" y="449"/>
                </a:lnTo>
                <a:lnTo>
                  <a:pt x="849" y="449"/>
                </a:lnTo>
                <a:lnTo>
                  <a:pt x="849" y="443"/>
                </a:lnTo>
                <a:lnTo>
                  <a:pt x="857" y="443"/>
                </a:lnTo>
                <a:lnTo>
                  <a:pt x="869" y="443"/>
                </a:lnTo>
                <a:lnTo>
                  <a:pt x="877" y="443"/>
                </a:lnTo>
                <a:lnTo>
                  <a:pt x="877" y="433"/>
                </a:lnTo>
                <a:lnTo>
                  <a:pt x="885" y="433"/>
                </a:lnTo>
                <a:lnTo>
                  <a:pt x="893" y="433"/>
                </a:lnTo>
                <a:lnTo>
                  <a:pt x="905" y="433"/>
                </a:lnTo>
                <a:lnTo>
                  <a:pt x="913" y="433"/>
                </a:lnTo>
                <a:lnTo>
                  <a:pt x="921" y="433"/>
                </a:lnTo>
                <a:lnTo>
                  <a:pt x="921" y="429"/>
                </a:lnTo>
                <a:lnTo>
                  <a:pt x="929" y="429"/>
                </a:lnTo>
                <a:lnTo>
                  <a:pt x="937" y="429"/>
                </a:lnTo>
                <a:lnTo>
                  <a:pt x="949" y="429"/>
                </a:lnTo>
                <a:lnTo>
                  <a:pt x="957" y="429"/>
                </a:lnTo>
                <a:lnTo>
                  <a:pt x="965" y="429"/>
                </a:lnTo>
                <a:lnTo>
                  <a:pt x="973" y="429"/>
                </a:lnTo>
                <a:lnTo>
                  <a:pt x="985" y="429"/>
                </a:lnTo>
                <a:lnTo>
                  <a:pt x="993" y="429"/>
                </a:lnTo>
                <a:lnTo>
                  <a:pt x="1001" y="429"/>
                </a:lnTo>
                <a:lnTo>
                  <a:pt x="1009" y="429"/>
                </a:lnTo>
                <a:lnTo>
                  <a:pt x="1017" y="429"/>
                </a:lnTo>
                <a:lnTo>
                  <a:pt x="1017" y="423"/>
                </a:lnTo>
                <a:lnTo>
                  <a:pt x="1029" y="423"/>
                </a:lnTo>
                <a:lnTo>
                  <a:pt x="1029" y="413"/>
                </a:lnTo>
                <a:lnTo>
                  <a:pt x="1037" y="413"/>
                </a:lnTo>
                <a:lnTo>
                  <a:pt x="1045" y="413"/>
                </a:lnTo>
                <a:lnTo>
                  <a:pt x="1053" y="413"/>
                </a:lnTo>
                <a:lnTo>
                  <a:pt x="1065" y="413"/>
                </a:lnTo>
                <a:lnTo>
                  <a:pt x="1073" y="413"/>
                </a:lnTo>
                <a:lnTo>
                  <a:pt x="1079" y="413"/>
                </a:lnTo>
                <a:lnTo>
                  <a:pt x="1087" y="413"/>
                </a:lnTo>
                <a:lnTo>
                  <a:pt x="1095" y="413"/>
                </a:lnTo>
                <a:lnTo>
                  <a:pt x="1107" y="413"/>
                </a:lnTo>
                <a:lnTo>
                  <a:pt x="1115" y="413"/>
                </a:lnTo>
                <a:lnTo>
                  <a:pt x="1123" y="413"/>
                </a:lnTo>
                <a:lnTo>
                  <a:pt x="1131" y="413"/>
                </a:lnTo>
                <a:lnTo>
                  <a:pt x="1143" y="413"/>
                </a:lnTo>
                <a:lnTo>
                  <a:pt x="1151" y="413"/>
                </a:lnTo>
                <a:lnTo>
                  <a:pt x="1159" y="413"/>
                </a:lnTo>
                <a:lnTo>
                  <a:pt x="1167" y="413"/>
                </a:lnTo>
                <a:lnTo>
                  <a:pt x="1175" y="413"/>
                </a:lnTo>
                <a:lnTo>
                  <a:pt x="1187" y="413"/>
                </a:lnTo>
                <a:lnTo>
                  <a:pt x="1194" y="413"/>
                </a:lnTo>
                <a:lnTo>
                  <a:pt x="1202" y="413"/>
                </a:lnTo>
                <a:lnTo>
                  <a:pt x="1210" y="413"/>
                </a:lnTo>
                <a:lnTo>
                  <a:pt x="1218" y="413"/>
                </a:lnTo>
                <a:lnTo>
                  <a:pt x="1230" y="413"/>
                </a:lnTo>
                <a:lnTo>
                  <a:pt x="1238" y="413"/>
                </a:lnTo>
                <a:lnTo>
                  <a:pt x="1238" y="407"/>
                </a:lnTo>
                <a:lnTo>
                  <a:pt x="1246" y="407"/>
                </a:lnTo>
                <a:lnTo>
                  <a:pt x="1254" y="407"/>
                </a:lnTo>
                <a:lnTo>
                  <a:pt x="1266" y="407"/>
                </a:lnTo>
                <a:lnTo>
                  <a:pt x="1274" y="407"/>
                </a:lnTo>
                <a:lnTo>
                  <a:pt x="1282" y="407"/>
                </a:lnTo>
                <a:lnTo>
                  <a:pt x="1290" y="407"/>
                </a:lnTo>
                <a:lnTo>
                  <a:pt x="1298" y="407"/>
                </a:lnTo>
                <a:lnTo>
                  <a:pt x="1298" y="403"/>
                </a:lnTo>
                <a:lnTo>
                  <a:pt x="1310" y="403"/>
                </a:lnTo>
                <a:lnTo>
                  <a:pt x="1318" y="403"/>
                </a:lnTo>
                <a:lnTo>
                  <a:pt x="1326" y="403"/>
                </a:lnTo>
                <a:lnTo>
                  <a:pt x="1334" y="403"/>
                </a:lnTo>
                <a:lnTo>
                  <a:pt x="1346" y="403"/>
                </a:lnTo>
                <a:lnTo>
                  <a:pt x="1354" y="403"/>
                </a:lnTo>
                <a:lnTo>
                  <a:pt x="1362" y="403"/>
                </a:lnTo>
                <a:lnTo>
                  <a:pt x="1362" y="393"/>
                </a:lnTo>
                <a:lnTo>
                  <a:pt x="1370" y="393"/>
                </a:lnTo>
                <a:lnTo>
                  <a:pt x="1378" y="393"/>
                </a:lnTo>
                <a:lnTo>
                  <a:pt x="1390" y="393"/>
                </a:lnTo>
                <a:lnTo>
                  <a:pt x="1390" y="387"/>
                </a:lnTo>
                <a:lnTo>
                  <a:pt x="1398" y="387"/>
                </a:lnTo>
                <a:lnTo>
                  <a:pt x="1406" y="387"/>
                </a:lnTo>
                <a:lnTo>
                  <a:pt x="1414" y="387"/>
                </a:lnTo>
                <a:lnTo>
                  <a:pt x="1426" y="387"/>
                </a:lnTo>
                <a:lnTo>
                  <a:pt x="1434" y="387"/>
                </a:lnTo>
                <a:lnTo>
                  <a:pt x="1442" y="387"/>
                </a:lnTo>
                <a:lnTo>
                  <a:pt x="1450" y="387"/>
                </a:lnTo>
                <a:lnTo>
                  <a:pt x="1458" y="387"/>
                </a:lnTo>
                <a:lnTo>
                  <a:pt x="1470" y="387"/>
                </a:lnTo>
                <a:lnTo>
                  <a:pt x="1478" y="387"/>
                </a:lnTo>
                <a:lnTo>
                  <a:pt x="1486" y="387"/>
                </a:lnTo>
                <a:lnTo>
                  <a:pt x="1494" y="387"/>
                </a:lnTo>
                <a:lnTo>
                  <a:pt x="1506" y="387"/>
                </a:lnTo>
                <a:lnTo>
                  <a:pt x="1506" y="383"/>
                </a:lnTo>
                <a:lnTo>
                  <a:pt x="1514" y="383"/>
                </a:lnTo>
                <a:lnTo>
                  <a:pt x="1514" y="371"/>
                </a:lnTo>
                <a:lnTo>
                  <a:pt x="1522" y="371"/>
                </a:lnTo>
                <a:lnTo>
                  <a:pt x="1530" y="371"/>
                </a:lnTo>
                <a:lnTo>
                  <a:pt x="1538" y="371"/>
                </a:lnTo>
                <a:lnTo>
                  <a:pt x="1550" y="371"/>
                </a:lnTo>
                <a:lnTo>
                  <a:pt x="1550" y="367"/>
                </a:lnTo>
                <a:lnTo>
                  <a:pt x="1558" y="367"/>
                </a:lnTo>
                <a:lnTo>
                  <a:pt x="1566" y="367"/>
                </a:lnTo>
                <a:lnTo>
                  <a:pt x="1574" y="367"/>
                </a:lnTo>
                <a:lnTo>
                  <a:pt x="1586" y="367"/>
                </a:lnTo>
                <a:lnTo>
                  <a:pt x="1594" y="367"/>
                </a:lnTo>
                <a:lnTo>
                  <a:pt x="1602" y="367"/>
                </a:lnTo>
                <a:lnTo>
                  <a:pt x="1602" y="357"/>
                </a:lnTo>
                <a:lnTo>
                  <a:pt x="1610" y="357"/>
                </a:lnTo>
                <a:lnTo>
                  <a:pt x="1618" y="357"/>
                </a:lnTo>
                <a:lnTo>
                  <a:pt x="1630" y="357"/>
                </a:lnTo>
                <a:lnTo>
                  <a:pt x="1630" y="351"/>
                </a:lnTo>
                <a:lnTo>
                  <a:pt x="1638" y="351"/>
                </a:lnTo>
                <a:lnTo>
                  <a:pt x="1646" y="351"/>
                </a:lnTo>
                <a:lnTo>
                  <a:pt x="1654" y="351"/>
                </a:lnTo>
                <a:lnTo>
                  <a:pt x="1666" y="351"/>
                </a:lnTo>
                <a:lnTo>
                  <a:pt x="1666" y="347"/>
                </a:lnTo>
                <a:lnTo>
                  <a:pt x="1674" y="347"/>
                </a:lnTo>
                <a:lnTo>
                  <a:pt x="1682" y="347"/>
                </a:lnTo>
                <a:lnTo>
                  <a:pt x="1690" y="347"/>
                </a:lnTo>
                <a:lnTo>
                  <a:pt x="1698" y="347"/>
                </a:lnTo>
                <a:lnTo>
                  <a:pt x="1710" y="347"/>
                </a:lnTo>
                <a:lnTo>
                  <a:pt x="1718" y="347"/>
                </a:lnTo>
                <a:lnTo>
                  <a:pt x="1726" y="347"/>
                </a:lnTo>
                <a:lnTo>
                  <a:pt x="1734" y="347"/>
                </a:lnTo>
                <a:lnTo>
                  <a:pt x="1746" y="347"/>
                </a:lnTo>
                <a:lnTo>
                  <a:pt x="1754" y="347"/>
                </a:lnTo>
                <a:lnTo>
                  <a:pt x="1762" y="347"/>
                </a:lnTo>
                <a:lnTo>
                  <a:pt x="1770" y="347"/>
                </a:lnTo>
                <a:lnTo>
                  <a:pt x="1776" y="347"/>
                </a:lnTo>
                <a:lnTo>
                  <a:pt x="1776" y="335"/>
                </a:lnTo>
                <a:lnTo>
                  <a:pt x="1788" y="335"/>
                </a:lnTo>
                <a:lnTo>
                  <a:pt x="1796" y="335"/>
                </a:lnTo>
                <a:lnTo>
                  <a:pt x="1804" y="335"/>
                </a:lnTo>
                <a:lnTo>
                  <a:pt x="1812" y="335"/>
                </a:lnTo>
                <a:lnTo>
                  <a:pt x="1824" y="335"/>
                </a:lnTo>
                <a:lnTo>
                  <a:pt x="1832" y="335"/>
                </a:lnTo>
                <a:lnTo>
                  <a:pt x="1840" y="335"/>
                </a:lnTo>
                <a:lnTo>
                  <a:pt x="1848" y="335"/>
                </a:lnTo>
                <a:lnTo>
                  <a:pt x="1856" y="335"/>
                </a:lnTo>
                <a:lnTo>
                  <a:pt x="1868" y="335"/>
                </a:lnTo>
                <a:lnTo>
                  <a:pt x="1876" y="335"/>
                </a:lnTo>
                <a:lnTo>
                  <a:pt x="1884" y="335"/>
                </a:lnTo>
                <a:lnTo>
                  <a:pt x="1884" y="331"/>
                </a:lnTo>
                <a:lnTo>
                  <a:pt x="1892" y="331"/>
                </a:lnTo>
                <a:lnTo>
                  <a:pt x="1900" y="331"/>
                </a:lnTo>
                <a:lnTo>
                  <a:pt x="1912" y="331"/>
                </a:lnTo>
                <a:lnTo>
                  <a:pt x="1920" y="331"/>
                </a:lnTo>
                <a:lnTo>
                  <a:pt x="1928" y="331"/>
                </a:lnTo>
                <a:lnTo>
                  <a:pt x="1936" y="331"/>
                </a:lnTo>
                <a:lnTo>
                  <a:pt x="1948" y="331"/>
                </a:lnTo>
                <a:lnTo>
                  <a:pt x="1956" y="331"/>
                </a:lnTo>
                <a:lnTo>
                  <a:pt x="1964" y="331"/>
                </a:lnTo>
                <a:lnTo>
                  <a:pt x="1972" y="331"/>
                </a:lnTo>
                <a:lnTo>
                  <a:pt x="1980" y="331"/>
                </a:lnTo>
                <a:lnTo>
                  <a:pt x="1980" y="325"/>
                </a:lnTo>
                <a:lnTo>
                  <a:pt x="1991" y="325"/>
                </a:lnTo>
                <a:lnTo>
                  <a:pt x="1999" y="325"/>
                </a:lnTo>
                <a:lnTo>
                  <a:pt x="2007" y="325"/>
                </a:lnTo>
                <a:lnTo>
                  <a:pt x="2015" y="325"/>
                </a:lnTo>
                <a:lnTo>
                  <a:pt x="2015" y="315"/>
                </a:lnTo>
                <a:lnTo>
                  <a:pt x="2027" y="315"/>
                </a:lnTo>
                <a:lnTo>
                  <a:pt x="2027" y="311"/>
                </a:lnTo>
                <a:lnTo>
                  <a:pt x="2035" y="311"/>
                </a:lnTo>
                <a:lnTo>
                  <a:pt x="2043" y="311"/>
                </a:lnTo>
                <a:lnTo>
                  <a:pt x="2051" y="311"/>
                </a:lnTo>
                <a:lnTo>
                  <a:pt x="2059" y="311"/>
                </a:lnTo>
                <a:lnTo>
                  <a:pt x="2071" y="311"/>
                </a:lnTo>
                <a:lnTo>
                  <a:pt x="2079" y="311"/>
                </a:lnTo>
                <a:lnTo>
                  <a:pt x="2087" y="311"/>
                </a:lnTo>
                <a:lnTo>
                  <a:pt x="2087" y="301"/>
                </a:lnTo>
                <a:lnTo>
                  <a:pt x="2095" y="301"/>
                </a:lnTo>
                <a:lnTo>
                  <a:pt x="2107" y="301"/>
                </a:lnTo>
                <a:lnTo>
                  <a:pt x="2115" y="301"/>
                </a:lnTo>
                <a:lnTo>
                  <a:pt x="2123" y="301"/>
                </a:lnTo>
                <a:lnTo>
                  <a:pt x="2123" y="295"/>
                </a:lnTo>
                <a:lnTo>
                  <a:pt x="2131" y="295"/>
                </a:lnTo>
                <a:lnTo>
                  <a:pt x="2139" y="295"/>
                </a:lnTo>
                <a:lnTo>
                  <a:pt x="2151" y="295"/>
                </a:lnTo>
                <a:lnTo>
                  <a:pt x="2159" y="295"/>
                </a:lnTo>
                <a:lnTo>
                  <a:pt x="2167" y="295"/>
                </a:lnTo>
                <a:lnTo>
                  <a:pt x="2175" y="295"/>
                </a:lnTo>
                <a:lnTo>
                  <a:pt x="2187" y="295"/>
                </a:lnTo>
                <a:lnTo>
                  <a:pt x="2187" y="289"/>
                </a:lnTo>
                <a:lnTo>
                  <a:pt x="2195" y="289"/>
                </a:lnTo>
                <a:lnTo>
                  <a:pt x="2203" y="289"/>
                </a:lnTo>
                <a:lnTo>
                  <a:pt x="2211" y="289"/>
                </a:lnTo>
                <a:lnTo>
                  <a:pt x="2219" y="289"/>
                </a:lnTo>
                <a:lnTo>
                  <a:pt x="2231" y="289"/>
                </a:lnTo>
                <a:lnTo>
                  <a:pt x="2239" y="289"/>
                </a:lnTo>
                <a:lnTo>
                  <a:pt x="2247" y="289"/>
                </a:lnTo>
                <a:lnTo>
                  <a:pt x="2247" y="279"/>
                </a:lnTo>
                <a:lnTo>
                  <a:pt x="2255" y="279"/>
                </a:lnTo>
                <a:lnTo>
                  <a:pt x="2267" y="279"/>
                </a:lnTo>
                <a:lnTo>
                  <a:pt x="2267" y="275"/>
                </a:lnTo>
                <a:lnTo>
                  <a:pt x="2275" y="275"/>
                </a:lnTo>
                <a:lnTo>
                  <a:pt x="2283" y="275"/>
                </a:lnTo>
                <a:lnTo>
                  <a:pt x="2291" y="275"/>
                </a:lnTo>
                <a:lnTo>
                  <a:pt x="2291" y="269"/>
                </a:lnTo>
                <a:lnTo>
                  <a:pt x="2299" y="269"/>
                </a:lnTo>
                <a:lnTo>
                  <a:pt x="2311" y="269"/>
                </a:lnTo>
                <a:lnTo>
                  <a:pt x="2319" y="269"/>
                </a:lnTo>
                <a:lnTo>
                  <a:pt x="2327" y="269"/>
                </a:lnTo>
                <a:lnTo>
                  <a:pt x="2335" y="269"/>
                </a:lnTo>
                <a:lnTo>
                  <a:pt x="2347" y="269"/>
                </a:lnTo>
                <a:lnTo>
                  <a:pt x="2355" y="269"/>
                </a:lnTo>
                <a:lnTo>
                  <a:pt x="2363" y="269"/>
                </a:lnTo>
                <a:lnTo>
                  <a:pt x="2371" y="269"/>
                </a:lnTo>
                <a:lnTo>
                  <a:pt x="2379" y="269"/>
                </a:lnTo>
                <a:lnTo>
                  <a:pt x="2391" y="269"/>
                </a:lnTo>
                <a:lnTo>
                  <a:pt x="2399" y="269"/>
                </a:lnTo>
                <a:lnTo>
                  <a:pt x="2407" y="269"/>
                </a:lnTo>
                <a:lnTo>
                  <a:pt x="2415" y="269"/>
                </a:lnTo>
                <a:lnTo>
                  <a:pt x="2427" y="269"/>
                </a:lnTo>
                <a:lnTo>
                  <a:pt x="2435" y="269"/>
                </a:lnTo>
                <a:lnTo>
                  <a:pt x="2443" y="269"/>
                </a:lnTo>
                <a:lnTo>
                  <a:pt x="2443" y="260"/>
                </a:lnTo>
                <a:lnTo>
                  <a:pt x="2451" y="260"/>
                </a:lnTo>
                <a:lnTo>
                  <a:pt x="2459" y="260"/>
                </a:lnTo>
                <a:lnTo>
                  <a:pt x="2469" y="260"/>
                </a:lnTo>
                <a:lnTo>
                  <a:pt x="2477" y="260"/>
                </a:lnTo>
                <a:lnTo>
                  <a:pt x="2485" y="260"/>
                </a:lnTo>
                <a:lnTo>
                  <a:pt x="2485" y="256"/>
                </a:lnTo>
                <a:lnTo>
                  <a:pt x="2493" y="256"/>
                </a:lnTo>
                <a:lnTo>
                  <a:pt x="2505" y="256"/>
                </a:lnTo>
                <a:lnTo>
                  <a:pt x="2513" y="256"/>
                </a:lnTo>
                <a:lnTo>
                  <a:pt x="2521" y="256"/>
                </a:lnTo>
                <a:lnTo>
                  <a:pt x="2521" y="244"/>
                </a:lnTo>
                <a:lnTo>
                  <a:pt x="2529" y="244"/>
                </a:lnTo>
                <a:lnTo>
                  <a:pt x="2537" y="244"/>
                </a:lnTo>
                <a:lnTo>
                  <a:pt x="2549" y="244"/>
                </a:lnTo>
                <a:lnTo>
                  <a:pt x="2557" y="244"/>
                </a:lnTo>
                <a:lnTo>
                  <a:pt x="2565" y="244"/>
                </a:lnTo>
                <a:lnTo>
                  <a:pt x="2573" y="244"/>
                </a:lnTo>
                <a:lnTo>
                  <a:pt x="2585" y="244"/>
                </a:lnTo>
                <a:lnTo>
                  <a:pt x="2593" y="244"/>
                </a:lnTo>
                <a:lnTo>
                  <a:pt x="2601" y="244"/>
                </a:lnTo>
                <a:lnTo>
                  <a:pt x="2609" y="244"/>
                </a:lnTo>
                <a:lnTo>
                  <a:pt x="2617" y="244"/>
                </a:lnTo>
                <a:lnTo>
                  <a:pt x="2629" y="244"/>
                </a:lnTo>
                <a:lnTo>
                  <a:pt x="2637" y="244"/>
                </a:lnTo>
                <a:lnTo>
                  <a:pt x="2645" y="244"/>
                </a:lnTo>
                <a:lnTo>
                  <a:pt x="2653" y="244"/>
                </a:lnTo>
                <a:lnTo>
                  <a:pt x="2653" y="240"/>
                </a:lnTo>
                <a:lnTo>
                  <a:pt x="2661" y="240"/>
                </a:lnTo>
                <a:lnTo>
                  <a:pt x="2673" y="240"/>
                </a:lnTo>
                <a:lnTo>
                  <a:pt x="2681" y="240"/>
                </a:lnTo>
                <a:lnTo>
                  <a:pt x="2689" y="240"/>
                </a:lnTo>
                <a:lnTo>
                  <a:pt x="2697" y="240"/>
                </a:lnTo>
                <a:lnTo>
                  <a:pt x="2709" y="240"/>
                </a:lnTo>
                <a:lnTo>
                  <a:pt x="2717" y="240"/>
                </a:lnTo>
                <a:lnTo>
                  <a:pt x="2725" y="240"/>
                </a:lnTo>
                <a:lnTo>
                  <a:pt x="2733" y="240"/>
                </a:lnTo>
                <a:lnTo>
                  <a:pt x="2741" y="240"/>
                </a:lnTo>
                <a:lnTo>
                  <a:pt x="2753" y="240"/>
                </a:lnTo>
                <a:lnTo>
                  <a:pt x="2761" y="240"/>
                </a:lnTo>
                <a:lnTo>
                  <a:pt x="2769" y="240"/>
                </a:lnTo>
                <a:lnTo>
                  <a:pt x="2769" y="234"/>
                </a:lnTo>
                <a:lnTo>
                  <a:pt x="2777" y="234"/>
                </a:lnTo>
                <a:lnTo>
                  <a:pt x="2788" y="234"/>
                </a:lnTo>
                <a:lnTo>
                  <a:pt x="2796" y="234"/>
                </a:lnTo>
                <a:lnTo>
                  <a:pt x="2804" y="234"/>
                </a:lnTo>
                <a:lnTo>
                  <a:pt x="2812" y="234"/>
                </a:lnTo>
                <a:lnTo>
                  <a:pt x="2820" y="234"/>
                </a:lnTo>
                <a:lnTo>
                  <a:pt x="2820" y="224"/>
                </a:lnTo>
                <a:lnTo>
                  <a:pt x="2832" y="224"/>
                </a:lnTo>
                <a:lnTo>
                  <a:pt x="2840" y="224"/>
                </a:lnTo>
                <a:lnTo>
                  <a:pt x="2848" y="224"/>
                </a:lnTo>
                <a:lnTo>
                  <a:pt x="2856" y="224"/>
                </a:lnTo>
                <a:lnTo>
                  <a:pt x="2868" y="224"/>
                </a:lnTo>
                <a:lnTo>
                  <a:pt x="2876" y="224"/>
                </a:lnTo>
                <a:lnTo>
                  <a:pt x="2884" y="224"/>
                </a:lnTo>
                <a:lnTo>
                  <a:pt x="2884" y="220"/>
                </a:lnTo>
                <a:lnTo>
                  <a:pt x="2892" y="220"/>
                </a:lnTo>
                <a:lnTo>
                  <a:pt x="2900" y="220"/>
                </a:lnTo>
                <a:lnTo>
                  <a:pt x="2912" y="220"/>
                </a:lnTo>
                <a:lnTo>
                  <a:pt x="2920" y="220"/>
                </a:lnTo>
                <a:lnTo>
                  <a:pt x="2928" y="220"/>
                </a:lnTo>
                <a:lnTo>
                  <a:pt x="2936" y="220"/>
                </a:lnTo>
                <a:lnTo>
                  <a:pt x="2936" y="204"/>
                </a:lnTo>
                <a:lnTo>
                  <a:pt x="2948" y="204"/>
                </a:lnTo>
                <a:lnTo>
                  <a:pt x="2956" y="204"/>
                </a:lnTo>
                <a:lnTo>
                  <a:pt x="2964" y="204"/>
                </a:lnTo>
                <a:lnTo>
                  <a:pt x="2972" y="204"/>
                </a:lnTo>
                <a:lnTo>
                  <a:pt x="2972" y="198"/>
                </a:lnTo>
                <a:lnTo>
                  <a:pt x="2980" y="198"/>
                </a:lnTo>
                <a:lnTo>
                  <a:pt x="2992" y="198"/>
                </a:lnTo>
                <a:lnTo>
                  <a:pt x="3000" y="198"/>
                </a:lnTo>
                <a:lnTo>
                  <a:pt x="3008" y="198"/>
                </a:lnTo>
                <a:lnTo>
                  <a:pt x="3016" y="198"/>
                </a:lnTo>
                <a:lnTo>
                  <a:pt x="3028" y="198"/>
                </a:lnTo>
                <a:lnTo>
                  <a:pt x="3036" y="198"/>
                </a:lnTo>
                <a:lnTo>
                  <a:pt x="3044" y="198"/>
                </a:lnTo>
                <a:lnTo>
                  <a:pt x="3052" y="198"/>
                </a:lnTo>
                <a:lnTo>
                  <a:pt x="3060" y="198"/>
                </a:lnTo>
                <a:lnTo>
                  <a:pt x="3072" y="198"/>
                </a:lnTo>
                <a:lnTo>
                  <a:pt x="3080" y="198"/>
                </a:lnTo>
                <a:lnTo>
                  <a:pt x="3088" y="198"/>
                </a:lnTo>
                <a:lnTo>
                  <a:pt x="3096" y="198"/>
                </a:lnTo>
                <a:lnTo>
                  <a:pt x="3108" y="198"/>
                </a:lnTo>
                <a:lnTo>
                  <a:pt x="3116" y="198"/>
                </a:lnTo>
                <a:lnTo>
                  <a:pt x="3116" y="188"/>
                </a:lnTo>
                <a:lnTo>
                  <a:pt x="3124" y="188"/>
                </a:lnTo>
                <a:lnTo>
                  <a:pt x="3132" y="188"/>
                </a:lnTo>
                <a:lnTo>
                  <a:pt x="3140" y="188"/>
                </a:lnTo>
                <a:lnTo>
                  <a:pt x="3152" y="188"/>
                </a:lnTo>
                <a:lnTo>
                  <a:pt x="3160" y="188"/>
                </a:lnTo>
                <a:lnTo>
                  <a:pt x="3166" y="188"/>
                </a:lnTo>
                <a:lnTo>
                  <a:pt x="3174" y="188"/>
                </a:lnTo>
                <a:lnTo>
                  <a:pt x="3174" y="184"/>
                </a:lnTo>
                <a:lnTo>
                  <a:pt x="3186" y="184"/>
                </a:lnTo>
                <a:lnTo>
                  <a:pt x="3194" y="184"/>
                </a:lnTo>
                <a:lnTo>
                  <a:pt x="3202" y="184"/>
                </a:lnTo>
                <a:lnTo>
                  <a:pt x="3210" y="184"/>
                </a:lnTo>
                <a:lnTo>
                  <a:pt x="3218" y="184"/>
                </a:lnTo>
                <a:lnTo>
                  <a:pt x="3230" y="184"/>
                </a:lnTo>
                <a:lnTo>
                  <a:pt x="3238" y="184"/>
                </a:lnTo>
                <a:lnTo>
                  <a:pt x="3238" y="178"/>
                </a:lnTo>
                <a:lnTo>
                  <a:pt x="3246" y="178"/>
                </a:lnTo>
                <a:lnTo>
                  <a:pt x="3254" y="178"/>
                </a:lnTo>
                <a:lnTo>
                  <a:pt x="3266" y="178"/>
                </a:lnTo>
                <a:lnTo>
                  <a:pt x="3274" y="178"/>
                </a:lnTo>
                <a:lnTo>
                  <a:pt x="3282" y="178"/>
                </a:lnTo>
                <a:lnTo>
                  <a:pt x="3290" y="178"/>
                </a:lnTo>
                <a:lnTo>
                  <a:pt x="3298" y="178"/>
                </a:lnTo>
                <a:lnTo>
                  <a:pt x="3298" y="168"/>
                </a:lnTo>
                <a:lnTo>
                  <a:pt x="3310" y="168"/>
                </a:lnTo>
                <a:lnTo>
                  <a:pt x="3318" y="168"/>
                </a:lnTo>
                <a:lnTo>
                  <a:pt x="3326" y="168"/>
                </a:lnTo>
                <a:lnTo>
                  <a:pt x="3334" y="168"/>
                </a:lnTo>
                <a:lnTo>
                  <a:pt x="3342" y="168"/>
                </a:lnTo>
                <a:lnTo>
                  <a:pt x="3354" y="168"/>
                </a:lnTo>
                <a:lnTo>
                  <a:pt x="3362" y="168"/>
                </a:lnTo>
                <a:lnTo>
                  <a:pt x="3370" y="168"/>
                </a:lnTo>
                <a:lnTo>
                  <a:pt x="3378" y="168"/>
                </a:lnTo>
                <a:lnTo>
                  <a:pt x="3390" y="168"/>
                </a:lnTo>
                <a:lnTo>
                  <a:pt x="3398" y="168"/>
                </a:lnTo>
                <a:lnTo>
                  <a:pt x="3406" y="168"/>
                </a:lnTo>
                <a:lnTo>
                  <a:pt x="3414" y="168"/>
                </a:lnTo>
                <a:lnTo>
                  <a:pt x="3422" y="168"/>
                </a:lnTo>
                <a:lnTo>
                  <a:pt x="3434" y="168"/>
                </a:lnTo>
                <a:lnTo>
                  <a:pt x="3442" y="168"/>
                </a:lnTo>
                <a:lnTo>
                  <a:pt x="3450" y="168"/>
                </a:lnTo>
                <a:lnTo>
                  <a:pt x="3458" y="168"/>
                </a:lnTo>
                <a:lnTo>
                  <a:pt x="3470" y="168"/>
                </a:lnTo>
                <a:lnTo>
                  <a:pt x="3478" y="168"/>
                </a:lnTo>
                <a:lnTo>
                  <a:pt x="3486" y="168"/>
                </a:lnTo>
                <a:lnTo>
                  <a:pt x="3494" y="168"/>
                </a:lnTo>
                <a:lnTo>
                  <a:pt x="3502" y="168"/>
                </a:lnTo>
                <a:lnTo>
                  <a:pt x="3514" y="168"/>
                </a:lnTo>
                <a:lnTo>
                  <a:pt x="3522" y="168"/>
                </a:lnTo>
                <a:lnTo>
                  <a:pt x="3530" y="168"/>
                </a:lnTo>
                <a:lnTo>
                  <a:pt x="3538" y="168"/>
                </a:lnTo>
                <a:lnTo>
                  <a:pt x="3550" y="168"/>
                </a:lnTo>
                <a:lnTo>
                  <a:pt x="3558" y="168"/>
                </a:lnTo>
                <a:lnTo>
                  <a:pt x="3566" y="168"/>
                </a:lnTo>
                <a:lnTo>
                  <a:pt x="3574" y="168"/>
                </a:lnTo>
                <a:lnTo>
                  <a:pt x="3582" y="168"/>
                </a:lnTo>
                <a:lnTo>
                  <a:pt x="3593" y="168"/>
                </a:lnTo>
                <a:lnTo>
                  <a:pt x="3601" y="168"/>
                </a:lnTo>
                <a:lnTo>
                  <a:pt x="3609" y="168"/>
                </a:lnTo>
                <a:lnTo>
                  <a:pt x="3617" y="168"/>
                </a:lnTo>
                <a:lnTo>
                  <a:pt x="3629" y="168"/>
                </a:lnTo>
                <a:lnTo>
                  <a:pt x="3637" y="168"/>
                </a:lnTo>
                <a:lnTo>
                  <a:pt x="3645" y="168"/>
                </a:lnTo>
                <a:lnTo>
                  <a:pt x="3653" y="168"/>
                </a:lnTo>
                <a:lnTo>
                  <a:pt x="3653" y="162"/>
                </a:lnTo>
                <a:lnTo>
                  <a:pt x="3661" y="162"/>
                </a:lnTo>
                <a:lnTo>
                  <a:pt x="3673" y="162"/>
                </a:lnTo>
                <a:lnTo>
                  <a:pt x="3681" y="162"/>
                </a:lnTo>
                <a:lnTo>
                  <a:pt x="3689" y="162"/>
                </a:lnTo>
                <a:lnTo>
                  <a:pt x="3689" y="152"/>
                </a:lnTo>
                <a:lnTo>
                  <a:pt x="3697" y="152"/>
                </a:lnTo>
                <a:lnTo>
                  <a:pt x="3697" y="148"/>
                </a:lnTo>
                <a:lnTo>
                  <a:pt x="3709" y="148"/>
                </a:lnTo>
                <a:lnTo>
                  <a:pt x="3717" y="148"/>
                </a:lnTo>
                <a:lnTo>
                  <a:pt x="3725" y="148"/>
                </a:lnTo>
                <a:lnTo>
                  <a:pt x="3733" y="148"/>
                </a:lnTo>
                <a:lnTo>
                  <a:pt x="3741" y="148"/>
                </a:lnTo>
                <a:lnTo>
                  <a:pt x="3753" y="148"/>
                </a:lnTo>
                <a:lnTo>
                  <a:pt x="3761" y="148"/>
                </a:lnTo>
                <a:lnTo>
                  <a:pt x="3769" y="148"/>
                </a:lnTo>
                <a:lnTo>
                  <a:pt x="3777" y="148"/>
                </a:lnTo>
                <a:lnTo>
                  <a:pt x="3789" y="148"/>
                </a:lnTo>
                <a:lnTo>
                  <a:pt x="3789" y="138"/>
                </a:lnTo>
                <a:lnTo>
                  <a:pt x="3797" y="138"/>
                </a:lnTo>
                <a:lnTo>
                  <a:pt x="3805" y="138"/>
                </a:lnTo>
                <a:lnTo>
                  <a:pt x="3813" y="138"/>
                </a:lnTo>
                <a:lnTo>
                  <a:pt x="3821" y="138"/>
                </a:lnTo>
                <a:lnTo>
                  <a:pt x="3833" y="138"/>
                </a:lnTo>
                <a:lnTo>
                  <a:pt x="3841" y="138"/>
                </a:lnTo>
                <a:lnTo>
                  <a:pt x="3841" y="132"/>
                </a:lnTo>
                <a:lnTo>
                  <a:pt x="3849" y="132"/>
                </a:lnTo>
                <a:lnTo>
                  <a:pt x="3857" y="132"/>
                </a:lnTo>
                <a:lnTo>
                  <a:pt x="3867" y="132"/>
                </a:lnTo>
                <a:lnTo>
                  <a:pt x="3875" y="132"/>
                </a:lnTo>
                <a:lnTo>
                  <a:pt x="3883" y="132"/>
                </a:lnTo>
                <a:lnTo>
                  <a:pt x="3891" y="132"/>
                </a:lnTo>
                <a:lnTo>
                  <a:pt x="3899" y="132"/>
                </a:lnTo>
                <a:lnTo>
                  <a:pt x="3899" y="128"/>
                </a:lnTo>
                <a:lnTo>
                  <a:pt x="3911" y="128"/>
                </a:lnTo>
                <a:lnTo>
                  <a:pt x="3919" y="128"/>
                </a:lnTo>
                <a:lnTo>
                  <a:pt x="3927" y="128"/>
                </a:lnTo>
                <a:lnTo>
                  <a:pt x="3935" y="128"/>
                </a:lnTo>
                <a:lnTo>
                  <a:pt x="3935" y="116"/>
                </a:lnTo>
                <a:lnTo>
                  <a:pt x="3947" y="116"/>
                </a:lnTo>
                <a:lnTo>
                  <a:pt x="3955" y="116"/>
                </a:lnTo>
                <a:lnTo>
                  <a:pt x="3963" y="116"/>
                </a:lnTo>
                <a:lnTo>
                  <a:pt x="3971" y="116"/>
                </a:lnTo>
                <a:lnTo>
                  <a:pt x="3979" y="116"/>
                </a:lnTo>
                <a:lnTo>
                  <a:pt x="3991" y="116"/>
                </a:lnTo>
                <a:lnTo>
                  <a:pt x="3999" y="116"/>
                </a:lnTo>
                <a:lnTo>
                  <a:pt x="4007" y="116"/>
                </a:lnTo>
                <a:lnTo>
                  <a:pt x="4015" y="116"/>
                </a:lnTo>
                <a:lnTo>
                  <a:pt x="4023" y="116"/>
                </a:lnTo>
                <a:lnTo>
                  <a:pt x="4035" y="116"/>
                </a:lnTo>
                <a:lnTo>
                  <a:pt x="4043" y="116"/>
                </a:lnTo>
                <a:lnTo>
                  <a:pt x="4051" y="116"/>
                </a:lnTo>
                <a:lnTo>
                  <a:pt x="4051" y="102"/>
                </a:lnTo>
                <a:lnTo>
                  <a:pt x="4059" y="102"/>
                </a:lnTo>
                <a:lnTo>
                  <a:pt x="4071" y="102"/>
                </a:lnTo>
                <a:lnTo>
                  <a:pt x="4079" y="102"/>
                </a:lnTo>
                <a:lnTo>
                  <a:pt x="4087" y="102"/>
                </a:lnTo>
                <a:lnTo>
                  <a:pt x="4095" y="102"/>
                </a:lnTo>
                <a:lnTo>
                  <a:pt x="4095" y="96"/>
                </a:lnTo>
                <a:lnTo>
                  <a:pt x="4103" y="96"/>
                </a:lnTo>
                <a:lnTo>
                  <a:pt x="4115" y="96"/>
                </a:lnTo>
                <a:lnTo>
                  <a:pt x="4123" y="96"/>
                </a:lnTo>
                <a:lnTo>
                  <a:pt x="4131" y="96"/>
                </a:lnTo>
                <a:lnTo>
                  <a:pt x="4139" y="96"/>
                </a:lnTo>
                <a:lnTo>
                  <a:pt x="4151" y="96"/>
                </a:lnTo>
                <a:lnTo>
                  <a:pt x="4159" y="96"/>
                </a:lnTo>
                <a:lnTo>
                  <a:pt x="4167" y="96"/>
                </a:lnTo>
                <a:lnTo>
                  <a:pt x="4167" y="86"/>
                </a:lnTo>
                <a:lnTo>
                  <a:pt x="4175" y="86"/>
                </a:lnTo>
                <a:lnTo>
                  <a:pt x="4183" y="86"/>
                </a:lnTo>
                <a:lnTo>
                  <a:pt x="4195" y="86"/>
                </a:lnTo>
                <a:lnTo>
                  <a:pt x="4195" y="82"/>
                </a:lnTo>
                <a:lnTo>
                  <a:pt x="4203" y="82"/>
                </a:lnTo>
                <a:lnTo>
                  <a:pt x="4211" y="82"/>
                </a:lnTo>
                <a:lnTo>
                  <a:pt x="4219" y="82"/>
                </a:lnTo>
                <a:lnTo>
                  <a:pt x="4231" y="82"/>
                </a:lnTo>
                <a:lnTo>
                  <a:pt x="4231" y="76"/>
                </a:lnTo>
                <a:lnTo>
                  <a:pt x="4239" y="76"/>
                </a:lnTo>
                <a:lnTo>
                  <a:pt x="4247" y="76"/>
                </a:lnTo>
                <a:lnTo>
                  <a:pt x="4255" y="76"/>
                </a:lnTo>
                <a:lnTo>
                  <a:pt x="4263" y="76"/>
                </a:lnTo>
                <a:lnTo>
                  <a:pt x="4275" y="76"/>
                </a:lnTo>
                <a:lnTo>
                  <a:pt x="4283" y="76"/>
                </a:lnTo>
                <a:lnTo>
                  <a:pt x="4283" y="66"/>
                </a:lnTo>
                <a:lnTo>
                  <a:pt x="4291" y="66"/>
                </a:lnTo>
                <a:lnTo>
                  <a:pt x="4299" y="66"/>
                </a:lnTo>
                <a:lnTo>
                  <a:pt x="4311" y="66"/>
                </a:lnTo>
                <a:lnTo>
                  <a:pt x="4319" y="66"/>
                </a:lnTo>
                <a:lnTo>
                  <a:pt x="4327" y="66"/>
                </a:lnTo>
                <a:lnTo>
                  <a:pt x="4327" y="60"/>
                </a:lnTo>
                <a:lnTo>
                  <a:pt x="4335" y="60"/>
                </a:lnTo>
                <a:lnTo>
                  <a:pt x="4343" y="60"/>
                </a:lnTo>
                <a:lnTo>
                  <a:pt x="4355" y="60"/>
                </a:lnTo>
                <a:lnTo>
                  <a:pt x="4363" y="60"/>
                </a:lnTo>
                <a:lnTo>
                  <a:pt x="4371" y="60"/>
                </a:lnTo>
                <a:lnTo>
                  <a:pt x="4379" y="60"/>
                </a:lnTo>
                <a:lnTo>
                  <a:pt x="4390" y="60"/>
                </a:lnTo>
                <a:lnTo>
                  <a:pt x="4398" y="60"/>
                </a:lnTo>
                <a:lnTo>
                  <a:pt x="4406" y="60"/>
                </a:lnTo>
                <a:lnTo>
                  <a:pt x="4414" y="60"/>
                </a:lnTo>
                <a:lnTo>
                  <a:pt x="4422" y="60"/>
                </a:lnTo>
                <a:lnTo>
                  <a:pt x="4434" y="60"/>
                </a:lnTo>
                <a:lnTo>
                  <a:pt x="4442" y="60"/>
                </a:lnTo>
                <a:lnTo>
                  <a:pt x="4450" y="60"/>
                </a:lnTo>
                <a:lnTo>
                  <a:pt x="4458" y="60"/>
                </a:lnTo>
                <a:lnTo>
                  <a:pt x="4470" y="60"/>
                </a:lnTo>
                <a:lnTo>
                  <a:pt x="4478" y="60"/>
                </a:lnTo>
                <a:lnTo>
                  <a:pt x="4486" y="60"/>
                </a:lnTo>
                <a:lnTo>
                  <a:pt x="4486" y="50"/>
                </a:lnTo>
                <a:lnTo>
                  <a:pt x="4494" y="50"/>
                </a:lnTo>
                <a:lnTo>
                  <a:pt x="4502" y="50"/>
                </a:lnTo>
                <a:lnTo>
                  <a:pt x="4514" y="50"/>
                </a:lnTo>
                <a:lnTo>
                  <a:pt x="4522" y="50"/>
                </a:lnTo>
                <a:lnTo>
                  <a:pt x="4522" y="46"/>
                </a:lnTo>
                <a:lnTo>
                  <a:pt x="4530" y="46"/>
                </a:lnTo>
                <a:lnTo>
                  <a:pt x="4538" y="46"/>
                </a:lnTo>
                <a:lnTo>
                  <a:pt x="4550" y="46"/>
                </a:lnTo>
                <a:lnTo>
                  <a:pt x="4558" y="46"/>
                </a:lnTo>
                <a:lnTo>
                  <a:pt x="4564" y="46"/>
                </a:lnTo>
                <a:lnTo>
                  <a:pt x="4572" y="46"/>
                </a:lnTo>
                <a:lnTo>
                  <a:pt x="4572" y="34"/>
                </a:lnTo>
                <a:lnTo>
                  <a:pt x="4580" y="34"/>
                </a:lnTo>
                <a:lnTo>
                  <a:pt x="4592" y="34"/>
                </a:lnTo>
                <a:lnTo>
                  <a:pt x="4600" y="34"/>
                </a:lnTo>
                <a:lnTo>
                  <a:pt x="4608" y="34"/>
                </a:lnTo>
                <a:lnTo>
                  <a:pt x="4616" y="34"/>
                </a:lnTo>
                <a:lnTo>
                  <a:pt x="4628" y="34"/>
                </a:lnTo>
                <a:lnTo>
                  <a:pt x="4636" y="34"/>
                </a:lnTo>
                <a:lnTo>
                  <a:pt x="4644" y="34"/>
                </a:lnTo>
                <a:lnTo>
                  <a:pt x="4644" y="30"/>
                </a:lnTo>
                <a:lnTo>
                  <a:pt x="4652" y="30"/>
                </a:lnTo>
                <a:lnTo>
                  <a:pt x="4652" y="24"/>
                </a:lnTo>
                <a:lnTo>
                  <a:pt x="4660" y="24"/>
                </a:lnTo>
                <a:lnTo>
                  <a:pt x="4660" y="14"/>
                </a:lnTo>
                <a:lnTo>
                  <a:pt x="4672" y="14"/>
                </a:lnTo>
                <a:lnTo>
                  <a:pt x="4672" y="10"/>
                </a:lnTo>
                <a:lnTo>
                  <a:pt x="4680" y="10"/>
                </a:lnTo>
                <a:lnTo>
                  <a:pt x="4688" y="10"/>
                </a:lnTo>
                <a:lnTo>
                  <a:pt x="4696" y="10"/>
                </a:lnTo>
                <a:lnTo>
                  <a:pt x="4708" y="10"/>
                </a:lnTo>
                <a:lnTo>
                  <a:pt x="4716" y="10"/>
                </a:lnTo>
                <a:lnTo>
                  <a:pt x="4716" y="0"/>
                </a:lnTo>
                <a:lnTo>
                  <a:pt x="4724" y="0"/>
                </a:lnTo>
                <a:lnTo>
                  <a:pt x="4732" y="0"/>
                </a:lnTo>
                <a:lnTo>
                  <a:pt x="4740" y="0"/>
                </a:lnTo>
                <a:lnTo>
                  <a:pt x="4752" y="0"/>
                </a:lnTo>
                <a:lnTo>
                  <a:pt x="4760" y="0"/>
                </a:lnTo>
                <a:lnTo>
                  <a:pt x="4768" y="0"/>
                </a:lnTo>
                <a:lnTo>
                  <a:pt x="4776"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TextBox 144"/>
          <p:cNvSpPr txBox="1"/>
          <p:nvPr/>
        </p:nvSpPr>
        <p:spPr>
          <a:xfrm>
            <a:off x="5786207" y="2027746"/>
            <a:ext cx="1035155"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4.9% vs. 7.6%</a:t>
            </a:r>
          </a:p>
          <a:p>
            <a:r>
              <a:rPr lang="en-US" sz="1200" b="0" i="1" u="none" dirty="0" smtClean="0"/>
              <a:t>P</a:t>
            </a:r>
            <a:r>
              <a:rPr lang="en-US" sz="1200" b="0" u="none" dirty="0" smtClean="0"/>
              <a:t>&lt;0.001</a:t>
            </a:r>
            <a:endParaRPr lang="en-US" sz="1200" b="0" u="none" dirty="0"/>
          </a:p>
        </p:txBody>
      </p:sp>
      <p:cxnSp>
        <p:nvCxnSpPr>
          <p:cNvPr id="146" name="Straight Connector 145"/>
          <p:cNvCxnSpPr/>
          <p:nvPr/>
        </p:nvCxnSpPr>
        <p:spPr>
          <a:xfrm>
            <a:off x="5477931" y="1567871"/>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147" name="Rectangle 146"/>
          <p:cNvSpPr>
            <a:spLocks noChangeArrowheads="1"/>
          </p:cNvSpPr>
          <p:nvPr/>
        </p:nvSpPr>
        <p:spPr bwMode="auto">
          <a:xfrm>
            <a:off x="5570169" y="1289424"/>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148" name="Straight Connector 147"/>
          <p:cNvCxnSpPr/>
          <p:nvPr/>
        </p:nvCxnSpPr>
        <p:spPr>
          <a:xfrm>
            <a:off x="5477931" y="1429084"/>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H="1">
            <a:off x="5317612" y="296634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317612" y="257503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317612" y="2182774"/>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317612" y="1791472"/>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68"/>
          <p:cNvSpPr txBox="1">
            <a:spLocks noChangeArrowheads="1"/>
          </p:cNvSpPr>
          <p:nvPr/>
        </p:nvSpPr>
        <p:spPr bwMode="auto">
          <a:xfrm>
            <a:off x="4907799" y="1253764"/>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154" name="Text Box 69"/>
          <p:cNvSpPr txBox="1">
            <a:spLocks noChangeArrowheads="1"/>
          </p:cNvSpPr>
          <p:nvPr/>
        </p:nvSpPr>
        <p:spPr bwMode="auto">
          <a:xfrm>
            <a:off x="4975087" y="1646030"/>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155" name="Text Box 70"/>
          <p:cNvSpPr txBox="1">
            <a:spLocks noChangeArrowheads="1"/>
          </p:cNvSpPr>
          <p:nvPr/>
        </p:nvSpPr>
        <p:spPr bwMode="auto">
          <a:xfrm>
            <a:off x="4975087" y="2038296"/>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156" name="Text Box 71"/>
          <p:cNvSpPr txBox="1">
            <a:spLocks noChangeArrowheads="1"/>
          </p:cNvSpPr>
          <p:nvPr/>
        </p:nvSpPr>
        <p:spPr bwMode="auto">
          <a:xfrm>
            <a:off x="4975087" y="24305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157" name="Text Box 72"/>
          <p:cNvSpPr txBox="1">
            <a:spLocks noChangeArrowheads="1"/>
          </p:cNvSpPr>
          <p:nvPr/>
        </p:nvSpPr>
        <p:spPr bwMode="auto">
          <a:xfrm>
            <a:off x="4975087" y="2822828"/>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158" name="Text Box 73"/>
          <p:cNvSpPr txBox="1">
            <a:spLocks noChangeArrowheads="1"/>
          </p:cNvSpPr>
          <p:nvPr/>
        </p:nvSpPr>
        <p:spPr bwMode="auto">
          <a:xfrm>
            <a:off x="4975087" y="321509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159" name="Text Box 74"/>
          <p:cNvSpPr txBox="1">
            <a:spLocks noChangeArrowheads="1"/>
          </p:cNvSpPr>
          <p:nvPr/>
        </p:nvSpPr>
        <p:spPr bwMode="auto">
          <a:xfrm rot="16200000">
            <a:off x="3761292" y="2207780"/>
            <a:ext cx="2149948"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MACCE</a:t>
            </a:r>
            <a:endParaRPr lang="en-US" altLang="en-US" sz="1050" dirty="0">
              <a:solidFill>
                <a:srgbClr val="000000"/>
              </a:solidFill>
            </a:endParaRPr>
          </a:p>
        </p:txBody>
      </p:sp>
      <p:cxnSp>
        <p:nvCxnSpPr>
          <p:cNvPr id="160" name="Straight Connector 159"/>
          <p:cNvCxnSpPr/>
          <p:nvPr/>
        </p:nvCxnSpPr>
        <p:spPr>
          <a:xfrm>
            <a:off x="5357142" y="1399206"/>
            <a:ext cx="0" cy="1955547"/>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5317612" y="1399206"/>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5343965" y="3358608"/>
            <a:ext cx="3506528"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5317612" y="3358608"/>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flipH="1">
            <a:off x="5334975" y="3377884"/>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flipH="1">
            <a:off x="5916956"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flipH="1">
            <a:off x="6498937"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a:off x="7080919"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flipH="1">
            <a:off x="7662900"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flipH="1">
            <a:off x="8244882"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a:off x="8826861" y="3381585"/>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 Box 75"/>
          <p:cNvSpPr txBox="1">
            <a:spLocks noChangeArrowheads="1"/>
          </p:cNvSpPr>
          <p:nvPr/>
        </p:nvSpPr>
        <p:spPr bwMode="auto">
          <a:xfrm>
            <a:off x="5190932"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172" name="Text Box 77"/>
          <p:cNvSpPr txBox="1">
            <a:spLocks noChangeArrowheads="1"/>
          </p:cNvSpPr>
          <p:nvPr/>
        </p:nvSpPr>
        <p:spPr bwMode="auto">
          <a:xfrm>
            <a:off x="5773060"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173" name="Text Box 78"/>
          <p:cNvSpPr txBox="1">
            <a:spLocks noChangeArrowheads="1"/>
          </p:cNvSpPr>
          <p:nvPr/>
        </p:nvSpPr>
        <p:spPr bwMode="auto">
          <a:xfrm>
            <a:off x="6355187"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174" name="Text Box 79"/>
          <p:cNvSpPr txBox="1">
            <a:spLocks noChangeArrowheads="1"/>
          </p:cNvSpPr>
          <p:nvPr/>
        </p:nvSpPr>
        <p:spPr bwMode="auto">
          <a:xfrm>
            <a:off x="6942936"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175" name="Text Box 80"/>
          <p:cNvSpPr txBox="1">
            <a:spLocks noChangeArrowheads="1"/>
          </p:cNvSpPr>
          <p:nvPr/>
        </p:nvSpPr>
        <p:spPr bwMode="auto">
          <a:xfrm>
            <a:off x="7522984"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176" name="Text Box 81"/>
          <p:cNvSpPr txBox="1">
            <a:spLocks noChangeArrowheads="1"/>
          </p:cNvSpPr>
          <p:nvPr/>
        </p:nvSpPr>
        <p:spPr bwMode="auto">
          <a:xfrm>
            <a:off x="8096444" y="341161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177" name="Text Box 83"/>
          <p:cNvSpPr txBox="1">
            <a:spLocks noChangeArrowheads="1"/>
          </p:cNvSpPr>
          <p:nvPr/>
        </p:nvSpPr>
        <p:spPr bwMode="auto">
          <a:xfrm>
            <a:off x="8676962" y="3419326"/>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178" name="Text Box 84"/>
          <p:cNvSpPr txBox="1">
            <a:spLocks noChangeArrowheads="1"/>
          </p:cNvSpPr>
          <p:nvPr/>
        </p:nvSpPr>
        <p:spPr bwMode="auto">
          <a:xfrm>
            <a:off x="6287433" y="3616906"/>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Enrollment</a:t>
            </a:r>
          </a:p>
        </p:txBody>
      </p:sp>
      <p:sp>
        <p:nvSpPr>
          <p:cNvPr id="179" name="Freeform 178"/>
          <p:cNvSpPr>
            <a:spLocks/>
          </p:cNvSpPr>
          <p:nvPr/>
        </p:nvSpPr>
        <p:spPr bwMode="auto">
          <a:xfrm>
            <a:off x="5353197" y="1848538"/>
            <a:ext cx="3492100" cy="1509959"/>
          </a:xfrm>
          <a:custGeom>
            <a:avLst/>
            <a:gdLst>
              <a:gd name="T0" fmla="*/ 4560 w 4784"/>
              <a:gd name="T1" fmla="*/ 50 h 1572"/>
              <a:gd name="T2" fmla="*/ 4384 w 4784"/>
              <a:gd name="T3" fmla="*/ 94 h 1572"/>
              <a:gd name="T4" fmla="*/ 4198 w 4784"/>
              <a:gd name="T5" fmla="*/ 132 h 1572"/>
              <a:gd name="T6" fmla="*/ 4068 w 4784"/>
              <a:gd name="T7" fmla="*/ 172 h 1572"/>
              <a:gd name="T8" fmla="*/ 3908 w 4784"/>
              <a:gd name="T9" fmla="*/ 198 h 1572"/>
              <a:gd name="T10" fmla="*/ 3748 w 4784"/>
              <a:gd name="T11" fmla="*/ 238 h 1572"/>
              <a:gd name="T12" fmla="*/ 3555 w 4784"/>
              <a:gd name="T13" fmla="*/ 310 h 1572"/>
              <a:gd name="T14" fmla="*/ 3353 w 4784"/>
              <a:gd name="T15" fmla="*/ 346 h 1572"/>
              <a:gd name="T16" fmla="*/ 3193 w 4784"/>
              <a:gd name="T17" fmla="*/ 411 h 1572"/>
              <a:gd name="T18" fmla="*/ 3125 w 4784"/>
              <a:gd name="T19" fmla="*/ 439 h 1572"/>
              <a:gd name="T20" fmla="*/ 2991 w 4784"/>
              <a:gd name="T21" fmla="*/ 499 h 1572"/>
              <a:gd name="T22" fmla="*/ 2827 w 4784"/>
              <a:gd name="T23" fmla="*/ 527 h 1572"/>
              <a:gd name="T24" fmla="*/ 2681 w 4784"/>
              <a:gd name="T25" fmla="*/ 575 h 1572"/>
              <a:gd name="T26" fmla="*/ 2481 w 4784"/>
              <a:gd name="T27" fmla="*/ 647 h 1572"/>
              <a:gd name="T28" fmla="*/ 2319 w 4784"/>
              <a:gd name="T29" fmla="*/ 703 h 1572"/>
              <a:gd name="T30" fmla="*/ 2239 w 4784"/>
              <a:gd name="T31" fmla="*/ 751 h 1572"/>
              <a:gd name="T32" fmla="*/ 2087 w 4784"/>
              <a:gd name="T33" fmla="*/ 777 h 1572"/>
              <a:gd name="T34" fmla="*/ 1983 w 4784"/>
              <a:gd name="T35" fmla="*/ 841 h 1572"/>
              <a:gd name="T36" fmla="*/ 1707 w 4784"/>
              <a:gd name="T37" fmla="*/ 887 h 1572"/>
              <a:gd name="T38" fmla="*/ 1619 w 4784"/>
              <a:gd name="T39" fmla="*/ 939 h 1572"/>
              <a:gd name="T40" fmla="*/ 1425 w 4784"/>
              <a:gd name="T41" fmla="*/ 983 h 1572"/>
              <a:gd name="T42" fmla="*/ 1363 w 4784"/>
              <a:gd name="T43" fmla="*/ 1023 h 1572"/>
              <a:gd name="T44" fmla="*/ 1221 w 4784"/>
              <a:gd name="T45" fmla="*/ 1063 h 1572"/>
              <a:gd name="T46" fmla="*/ 1098 w 4784"/>
              <a:gd name="T47" fmla="*/ 1105 h 1572"/>
              <a:gd name="T48" fmla="*/ 968 w 4784"/>
              <a:gd name="T49" fmla="*/ 1139 h 1572"/>
              <a:gd name="T50" fmla="*/ 828 w 4784"/>
              <a:gd name="T51" fmla="*/ 1179 h 1572"/>
              <a:gd name="T52" fmla="*/ 628 w 4784"/>
              <a:gd name="T53" fmla="*/ 1218 h 1572"/>
              <a:gd name="T54" fmla="*/ 526 w 4784"/>
              <a:gd name="T55" fmla="*/ 1288 h 1572"/>
              <a:gd name="T56" fmla="*/ 428 w 4784"/>
              <a:gd name="T57" fmla="*/ 1326 h 1572"/>
              <a:gd name="T58" fmla="*/ 328 w 4784"/>
              <a:gd name="T59" fmla="*/ 1376 h 1572"/>
              <a:gd name="T60" fmla="*/ 192 w 4784"/>
              <a:gd name="T61" fmla="*/ 1442 h 1572"/>
              <a:gd name="T62" fmla="*/ 108 w 4784"/>
              <a:gd name="T63" fmla="*/ 1486 h 1572"/>
              <a:gd name="T64" fmla="*/ 32 w 4784"/>
              <a:gd name="T65" fmla="*/ 1572 h 1572"/>
              <a:gd name="T66" fmla="*/ 110 w 4784"/>
              <a:gd name="T67" fmla="*/ 1536 h 1572"/>
              <a:gd name="T68" fmla="*/ 228 w 4784"/>
              <a:gd name="T69" fmla="*/ 1424 h 1572"/>
              <a:gd name="T70" fmla="*/ 428 w 4784"/>
              <a:gd name="T71" fmla="*/ 1380 h 1572"/>
              <a:gd name="T72" fmla="*/ 526 w 4784"/>
              <a:gd name="T73" fmla="*/ 1332 h 1572"/>
              <a:gd name="T74" fmla="*/ 626 w 4784"/>
              <a:gd name="T75" fmla="*/ 1264 h 1572"/>
              <a:gd name="T76" fmla="*/ 784 w 4784"/>
              <a:gd name="T77" fmla="*/ 1218 h 1572"/>
              <a:gd name="T78" fmla="*/ 1010 w 4784"/>
              <a:gd name="T79" fmla="*/ 1163 h 1572"/>
              <a:gd name="T80" fmla="*/ 1195 w 4784"/>
              <a:gd name="T81" fmla="*/ 1111 h 1572"/>
              <a:gd name="T82" fmla="*/ 1325 w 4784"/>
              <a:gd name="T83" fmla="*/ 1047 h 1572"/>
              <a:gd name="T84" fmla="*/ 1531 w 4784"/>
              <a:gd name="T85" fmla="*/ 985 h 1572"/>
              <a:gd name="T86" fmla="*/ 1697 w 4784"/>
              <a:gd name="T87" fmla="*/ 919 h 1572"/>
              <a:gd name="T88" fmla="*/ 1937 w 4784"/>
              <a:gd name="T89" fmla="*/ 869 h 1572"/>
              <a:gd name="T90" fmla="*/ 2071 w 4784"/>
              <a:gd name="T91" fmla="*/ 843 h 1572"/>
              <a:gd name="T92" fmla="*/ 2257 w 4784"/>
              <a:gd name="T93" fmla="*/ 777 h 1572"/>
              <a:gd name="T94" fmla="*/ 2413 w 4784"/>
              <a:gd name="T95" fmla="*/ 705 h 1572"/>
              <a:gd name="T96" fmla="*/ 2549 w 4784"/>
              <a:gd name="T97" fmla="*/ 633 h 1572"/>
              <a:gd name="T98" fmla="*/ 2819 w 4784"/>
              <a:gd name="T99" fmla="*/ 583 h 1572"/>
              <a:gd name="T100" fmla="*/ 2843 w 4784"/>
              <a:gd name="T101" fmla="*/ 559 h 1572"/>
              <a:gd name="T102" fmla="*/ 3035 w 4784"/>
              <a:gd name="T103" fmla="*/ 503 h 1572"/>
              <a:gd name="T104" fmla="*/ 3213 w 4784"/>
              <a:gd name="T105" fmla="*/ 435 h 1572"/>
              <a:gd name="T106" fmla="*/ 3405 w 4784"/>
              <a:gd name="T107" fmla="*/ 364 h 1572"/>
              <a:gd name="T108" fmla="*/ 3491 w 4784"/>
              <a:gd name="T109" fmla="*/ 348 h 1572"/>
              <a:gd name="T110" fmla="*/ 3686 w 4784"/>
              <a:gd name="T111" fmla="*/ 288 h 1572"/>
              <a:gd name="T112" fmla="*/ 3828 w 4784"/>
              <a:gd name="T113" fmla="*/ 248 h 1572"/>
              <a:gd name="T114" fmla="*/ 3996 w 4784"/>
              <a:gd name="T115" fmla="*/ 212 h 1572"/>
              <a:gd name="T116" fmla="*/ 4176 w 4784"/>
              <a:gd name="T117" fmla="*/ 170 h 1572"/>
              <a:gd name="T118" fmla="*/ 4398 w 4784"/>
              <a:gd name="T119" fmla="*/ 118 h 1572"/>
              <a:gd name="T120" fmla="*/ 4544 w 4784"/>
              <a:gd name="T121" fmla="*/ 90 h 1572"/>
              <a:gd name="T122" fmla="*/ 4772 w 4784"/>
              <a:gd name="T123" fmla="*/ 3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84" h="1572">
                <a:moveTo>
                  <a:pt x="4772" y="0"/>
                </a:moveTo>
                <a:lnTo>
                  <a:pt x="4772" y="0"/>
                </a:lnTo>
                <a:lnTo>
                  <a:pt x="4766" y="0"/>
                </a:lnTo>
                <a:lnTo>
                  <a:pt x="4764" y="2"/>
                </a:lnTo>
                <a:lnTo>
                  <a:pt x="4760" y="6"/>
                </a:lnTo>
                <a:lnTo>
                  <a:pt x="4760" y="10"/>
                </a:lnTo>
                <a:lnTo>
                  <a:pt x="4760" y="10"/>
                </a:lnTo>
                <a:lnTo>
                  <a:pt x="4760" y="10"/>
                </a:lnTo>
                <a:lnTo>
                  <a:pt x="4754" y="10"/>
                </a:lnTo>
                <a:lnTo>
                  <a:pt x="4750" y="14"/>
                </a:lnTo>
                <a:lnTo>
                  <a:pt x="4720" y="14"/>
                </a:lnTo>
                <a:lnTo>
                  <a:pt x="4720" y="14"/>
                </a:lnTo>
                <a:lnTo>
                  <a:pt x="4714" y="16"/>
                </a:lnTo>
                <a:lnTo>
                  <a:pt x="4710" y="20"/>
                </a:lnTo>
                <a:lnTo>
                  <a:pt x="4704" y="20"/>
                </a:lnTo>
                <a:lnTo>
                  <a:pt x="4692" y="20"/>
                </a:lnTo>
                <a:lnTo>
                  <a:pt x="4692" y="20"/>
                </a:lnTo>
                <a:lnTo>
                  <a:pt x="4686" y="20"/>
                </a:lnTo>
                <a:lnTo>
                  <a:pt x="4684" y="24"/>
                </a:lnTo>
                <a:lnTo>
                  <a:pt x="4680" y="26"/>
                </a:lnTo>
                <a:lnTo>
                  <a:pt x="4680" y="32"/>
                </a:lnTo>
                <a:lnTo>
                  <a:pt x="4680" y="46"/>
                </a:lnTo>
                <a:lnTo>
                  <a:pt x="4668" y="46"/>
                </a:lnTo>
                <a:lnTo>
                  <a:pt x="4668" y="46"/>
                </a:lnTo>
                <a:lnTo>
                  <a:pt x="4662" y="46"/>
                </a:lnTo>
                <a:lnTo>
                  <a:pt x="4658" y="50"/>
                </a:lnTo>
                <a:lnTo>
                  <a:pt x="4656" y="50"/>
                </a:lnTo>
                <a:lnTo>
                  <a:pt x="4648" y="50"/>
                </a:lnTo>
                <a:lnTo>
                  <a:pt x="4640" y="50"/>
                </a:lnTo>
                <a:lnTo>
                  <a:pt x="4576" y="50"/>
                </a:lnTo>
                <a:lnTo>
                  <a:pt x="4568" y="50"/>
                </a:lnTo>
                <a:lnTo>
                  <a:pt x="4560" y="50"/>
                </a:lnTo>
                <a:lnTo>
                  <a:pt x="4560" y="50"/>
                </a:lnTo>
                <a:lnTo>
                  <a:pt x="4556" y="50"/>
                </a:lnTo>
                <a:lnTo>
                  <a:pt x="4552" y="54"/>
                </a:lnTo>
                <a:lnTo>
                  <a:pt x="4550" y="56"/>
                </a:lnTo>
                <a:lnTo>
                  <a:pt x="4548" y="60"/>
                </a:lnTo>
                <a:lnTo>
                  <a:pt x="4544" y="60"/>
                </a:lnTo>
                <a:lnTo>
                  <a:pt x="4544" y="60"/>
                </a:lnTo>
                <a:lnTo>
                  <a:pt x="4538" y="62"/>
                </a:lnTo>
                <a:lnTo>
                  <a:pt x="4534" y="66"/>
                </a:lnTo>
                <a:lnTo>
                  <a:pt x="4496" y="66"/>
                </a:lnTo>
                <a:lnTo>
                  <a:pt x="4488" y="66"/>
                </a:lnTo>
                <a:lnTo>
                  <a:pt x="4480" y="66"/>
                </a:lnTo>
                <a:lnTo>
                  <a:pt x="4472" y="66"/>
                </a:lnTo>
                <a:lnTo>
                  <a:pt x="4472" y="66"/>
                </a:lnTo>
                <a:lnTo>
                  <a:pt x="4468" y="66"/>
                </a:lnTo>
                <a:lnTo>
                  <a:pt x="4464" y="68"/>
                </a:lnTo>
                <a:lnTo>
                  <a:pt x="4462" y="72"/>
                </a:lnTo>
                <a:lnTo>
                  <a:pt x="4460" y="78"/>
                </a:lnTo>
                <a:lnTo>
                  <a:pt x="4460" y="78"/>
                </a:lnTo>
                <a:lnTo>
                  <a:pt x="4460" y="78"/>
                </a:lnTo>
                <a:lnTo>
                  <a:pt x="4458" y="80"/>
                </a:lnTo>
                <a:lnTo>
                  <a:pt x="4430" y="80"/>
                </a:lnTo>
                <a:lnTo>
                  <a:pt x="4418" y="80"/>
                </a:lnTo>
                <a:lnTo>
                  <a:pt x="4418" y="80"/>
                </a:lnTo>
                <a:lnTo>
                  <a:pt x="4412" y="82"/>
                </a:lnTo>
                <a:lnTo>
                  <a:pt x="4410" y="84"/>
                </a:lnTo>
                <a:lnTo>
                  <a:pt x="4406" y="86"/>
                </a:lnTo>
                <a:lnTo>
                  <a:pt x="4406" y="90"/>
                </a:lnTo>
                <a:lnTo>
                  <a:pt x="4402" y="90"/>
                </a:lnTo>
                <a:lnTo>
                  <a:pt x="4394" y="90"/>
                </a:lnTo>
                <a:lnTo>
                  <a:pt x="4394" y="90"/>
                </a:lnTo>
                <a:lnTo>
                  <a:pt x="4388" y="92"/>
                </a:lnTo>
                <a:lnTo>
                  <a:pt x="4384" y="94"/>
                </a:lnTo>
                <a:lnTo>
                  <a:pt x="4384" y="94"/>
                </a:lnTo>
                <a:lnTo>
                  <a:pt x="4384" y="94"/>
                </a:lnTo>
                <a:lnTo>
                  <a:pt x="4384" y="94"/>
                </a:lnTo>
                <a:lnTo>
                  <a:pt x="4384" y="96"/>
                </a:lnTo>
                <a:lnTo>
                  <a:pt x="4384" y="96"/>
                </a:lnTo>
                <a:lnTo>
                  <a:pt x="4384" y="96"/>
                </a:lnTo>
                <a:lnTo>
                  <a:pt x="4350" y="96"/>
                </a:lnTo>
                <a:lnTo>
                  <a:pt x="4350" y="96"/>
                </a:lnTo>
                <a:lnTo>
                  <a:pt x="4346" y="96"/>
                </a:lnTo>
                <a:lnTo>
                  <a:pt x="4342" y="98"/>
                </a:lnTo>
                <a:lnTo>
                  <a:pt x="4340" y="102"/>
                </a:lnTo>
                <a:lnTo>
                  <a:pt x="4338" y="106"/>
                </a:lnTo>
                <a:lnTo>
                  <a:pt x="4338" y="106"/>
                </a:lnTo>
                <a:lnTo>
                  <a:pt x="4330" y="106"/>
                </a:lnTo>
                <a:lnTo>
                  <a:pt x="4322" y="106"/>
                </a:lnTo>
                <a:lnTo>
                  <a:pt x="4314" y="106"/>
                </a:lnTo>
                <a:lnTo>
                  <a:pt x="4314" y="106"/>
                </a:lnTo>
                <a:lnTo>
                  <a:pt x="4308" y="108"/>
                </a:lnTo>
                <a:lnTo>
                  <a:pt x="4304" y="112"/>
                </a:lnTo>
                <a:lnTo>
                  <a:pt x="4270" y="112"/>
                </a:lnTo>
                <a:lnTo>
                  <a:pt x="4258" y="112"/>
                </a:lnTo>
                <a:lnTo>
                  <a:pt x="4250" y="112"/>
                </a:lnTo>
                <a:lnTo>
                  <a:pt x="4250" y="112"/>
                </a:lnTo>
                <a:lnTo>
                  <a:pt x="4244" y="112"/>
                </a:lnTo>
                <a:lnTo>
                  <a:pt x="4240" y="116"/>
                </a:lnTo>
                <a:lnTo>
                  <a:pt x="4238" y="116"/>
                </a:lnTo>
                <a:lnTo>
                  <a:pt x="4238" y="116"/>
                </a:lnTo>
                <a:lnTo>
                  <a:pt x="4234" y="118"/>
                </a:lnTo>
                <a:lnTo>
                  <a:pt x="4230" y="120"/>
                </a:lnTo>
                <a:lnTo>
                  <a:pt x="4228" y="124"/>
                </a:lnTo>
                <a:lnTo>
                  <a:pt x="4226" y="128"/>
                </a:lnTo>
                <a:lnTo>
                  <a:pt x="4226" y="132"/>
                </a:lnTo>
                <a:lnTo>
                  <a:pt x="4206" y="132"/>
                </a:lnTo>
                <a:lnTo>
                  <a:pt x="4198" y="132"/>
                </a:lnTo>
                <a:lnTo>
                  <a:pt x="4190" y="132"/>
                </a:lnTo>
                <a:lnTo>
                  <a:pt x="4178" y="132"/>
                </a:lnTo>
                <a:lnTo>
                  <a:pt x="4170" y="132"/>
                </a:lnTo>
                <a:lnTo>
                  <a:pt x="4170" y="132"/>
                </a:lnTo>
                <a:lnTo>
                  <a:pt x="4166" y="132"/>
                </a:lnTo>
                <a:lnTo>
                  <a:pt x="4162" y="136"/>
                </a:lnTo>
                <a:lnTo>
                  <a:pt x="4160" y="138"/>
                </a:lnTo>
                <a:lnTo>
                  <a:pt x="4158" y="144"/>
                </a:lnTo>
                <a:lnTo>
                  <a:pt x="4158" y="146"/>
                </a:lnTo>
                <a:lnTo>
                  <a:pt x="4134" y="146"/>
                </a:lnTo>
                <a:lnTo>
                  <a:pt x="4126" y="146"/>
                </a:lnTo>
                <a:lnTo>
                  <a:pt x="4118" y="146"/>
                </a:lnTo>
                <a:lnTo>
                  <a:pt x="4118" y="146"/>
                </a:lnTo>
                <a:lnTo>
                  <a:pt x="4114" y="148"/>
                </a:lnTo>
                <a:lnTo>
                  <a:pt x="4110" y="150"/>
                </a:lnTo>
                <a:lnTo>
                  <a:pt x="4108" y="152"/>
                </a:lnTo>
                <a:lnTo>
                  <a:pt x="4106" y="156"/>
                </a:lnTo>
                <a:lnTo>
                  <a:pt x="4098" y="156"/>
                </a:lnTo>
                <a:lnTo>
                  <a:pt x="4098" y="156"/>
                </a:lnTo>
                <a:lnTo>
                  <a:pt x="4094" y="158"/>
                </a:lnTo>
                <a:lnTo>
                  <a:pt x="4090" y="160"/>
                </a:lnTo>
                <a:lnTo>
                  <a:pt x="4090" y="160"/>
                </a:lnTo>
                <a:lnTo>
                  <a:pt x="4090" y="160"/>
                </a:lnTo>
                <a:lnTo>
                  <a:pt x="4090" y="160"/>
                </a:lnTo>
                <a:lnTo>
                  <a:pt x="4090" y="162"/>
                </a:lnTo>
                <a:lnTo>
                  <a:pt x="4090" y="162"/>
                </a:lnTo>
                <a:lnTo>
                  <a:pt x="4088" y="162"/>
                </a:lnTo>
                <a:lnTo>
                  <a:pt x="4088" y="162"/>
                </a:lnTo>
                <a:lnTo>
                  <a:pt x="4088" y="162"/>
                </a:lnTo>
                <a:lnTo>
                  <a:pt x="4088" y="162"/>
                </a:lnTo>
                <a:lnTo>
                  <a:pt x="4086" y="168"/>
                </a:lnTo>
                <a:lnTo>
                  <a:pt x="4086" y="172"/>
                </a:lnTo>
                <a:lnTo>
                  <a:pt x="4068" y="172"/>
                </a:lnTo>
                <a:lnTo>
                  <a:pt x="4068" y="172"/>
                </a:lnTo>
                <a:lnTo>
                  <a:pt x="4062" y="174"/>
                </a:lnTo>
                <a:lnTo>
                  <a:pt x="4058" y="178"/>
                </a:lnTo>
                <a:lnTo>
                  <a:pt x="4056" y="178"/>
                </a:lnTo>
                <a:lnTo>
                  <a:pt x="4048" y="178"/>
                </a:lnTo>
                <a:lnTo>
                  <a:pt x="4048" y="178"/>
                </a:lnTo>
                <a:lnTo>
                  <a:pt x="4044" y="178"/>
                </a:lnTo>
                <a:lnTo>
                  <a:pt x="4044" y="178"/>
                </a:lnTo>
                <a:lnTo>
                  <a:pt x="4042" y="178"/>
                </a:lnTo>
                <a:lnTo>
                  <a:pt x="4042" y="178"/>
                </a:lnTo>
                <a:lnTo>
                  <a:pt x="4040" y="180"/>
                </a:lnTo>
                <a:lnTo>
                  <a:pt x="4040" y="180"/>
                </a:lnTo>
                <a:lnTo>
                  <a:pt x="4040" y="180"/>
                </a:lnTo>
                <a:lnTo>
                  <a:pt x="4040" y="180"/>
                </a:lnTo>
                <a:lnTo>
                  <a:pt x="4036" y="184"/>
                </a:lnTo>
                <a:lnTo>
                  <a:pt x="4036" y="184"/>
                </a:lnTo>
                <a:lnTo>
                  <a:pt x="4036" y="184"/>
                </a:lnTo>
                <a:lnTo>
                  <a:pt x="4036" y="184"/>
                </a:lnTo>
                <a:lnTo>
                  <a:pt x="4036" y="188"/>
                </a:lnTo>
                <a:lnTo>
                  <a:pt x="4036" y="188"/>
                </a:lnTo>
                <a:lnTo>
                  <a:pt x="4036" y="188"/>
                </a:lnTo>
                <a:lnTo>
                  <a:pt x="3996" y="188"/>
                </a:lnTo>
                <a:lnTo>
                  <a:pt x="3988" y="188"/>
                </a:lnTo>
                <a:lnTo>
                  <a:pt x="3976" y="188"/>
                </a:lnTo>
                <a:lnTo>
                  <a:pt x="3968" y="188"/>
                </a:lnTo>
                <a:lnTo>
                  <a:pt x="3960" y="188"/>
                </a:lnTo>
                <a:lnTo>
                  <a:pt x="3960" y="188"/>
                </a:lnTo>
                <a:lnTo>
                  <a:pt x="3952" y="190"/>
                </a:lnTo>
                <a:lnTo>
                  <a:pt x="3948" y="196"/>
                </a:lnTo>
                <a:lnTo>
                  <a:pt x="3948" y="196"/>
                </a:lnTo>
                <a:lnTo>
                  <a:pt x="3946" y="198"/>
                </a:lnTo>
                <a:lnTo>
                  <a:pt x="3916" y="198"/>
                </a:lnTo>
                <a:lnTo>
                  <a:pt x="3908" y="198"/>
                </a:lnTo>
                <a:lnTo>
                  <a:pt x="3896" y="198"/>
                </a:lnTo>
                <a:lnTo>
                  <a:pt x="3896" y="198"/>
                </a:lnTo>
                <a:lnTo>
                  <a:pt x="3892" y="198"/>
                </a:lnTo>
                <a:lnTo>
                  <a:pt x="3888" y="200"/>
                </a:lnTo>
                <a:lnTo>
                  <a:pt x="3886" y="204"/>
                </a:lnTo>
                <a:lnTo>
                  <a:pt x="3884" y="208"/>
                </a:lnTo>
                <a:lnTo>
                  <a:pt x="3852" y="208"/>
                </a:lnTo>
                <a:lnTo>
                  <a:pt x="3852" y="208"/>
                </a:lnTo>
                <a:lnTo>
                  <a:pt x="3848" y="208"/>
                </a:lnTo>
                <a:lnTo>
                  <a:pt x="3844" y="212"/>
                </a:lnTo>
                <a:lnTo>
                  <a:pt x="3842" y="216"/>
                </a:lnTo>
                <a:lnTo>
                  <a:pt x="3840" y="220"/>
                </a:lnTo>
                <a:lnTo>
                  <a:pt x="3840" y="224"/>
                </a:lnTo>
                <a:lnTo>
                  <a:pt x="3836" y="224"/>
                </a:lnTo>
                <a:lnTo>
                  <a:pt x="3828" y="224"/>
                </a:lnTo>
                <a:lnTo>
                  <a:pt x="3816" y="224"/>
                </a:lnTo>
                <a:lnTo>
                  <a:pt x="3808" y="224"/>
                </a:lnTo>
                <a:lnTo>
                  <a:pt x="3808" y="224"/>
                </a:lnTo>
                <a:lnTo>
                  <a:pt x="3804" y="224"/>
                </a:lnTo>
                <a:lnTo>
                  <a:pt x="3800" y="226"/>
                </a:lnTo>
                <a:lnTo>
                  <a:pt x="3800" y="226"/>
                </a:lnTo>
                <a:lnTo>
                  <a:pt x="3800" y="226"/>
                </a:lnTo>
                <a:lnTo>
                  <a:pt x="3800" y="226"/>
                </a:lnTo>
                <a:lnTo>
                  <a:pt x="3800" y="228"/>
                </a:lnTo>
                <a:lnTo>
                  <a:pt x="3800" y="228"/>
                </a:lnTo>
                <a:lnTo>
                  <a:pt x="3798" y="228"/>
                </a:lnTo>
                <a:lnTo>
                  <a:pt x="3764" y="228"/>
                </a:lnTo>
                <a:lnTo>
                  <a:pt x="3764" y="228"/>
                </a:lnTo>
                <a:lnTo>
                  <a:pt x="3760" y="228"/>
                </a:lnTo>
                <a:lnTo>
                  <a:pt x="3758" y="232"/>
                </a:lnTo>
                <a:lnTo>
                  <a:pt x="3754" y="234"/>
                </a:lnTo>
                <a:lnTo>
                  <a:pt x="3754" y="238"/>
                </a:lnTo>
                <a:lnTo>
                  <a:pt x="3748" y="238"/>
                </a:lnTo>
                <a:lnTo>
                  <a:pt x="3748" y="238"/>
                </a:lnTo>
                <a:lnTo>
                  <a:pt x="3744" y="240"/>
                </a:lnTo>
                <a:lnTo>
                  <a:pt x="3740" y="244"/>
                </a:lnTo>
                <a:lnTo>
                  <a:pt x="3740" y="244"/>
                </a:lnTo>
                <a:lnTo>
                  <a:pt x="3736" y="246"/>
                </a:lnTo>
                <a:lnTo>
                  <a:pt x="3732" y="248"/>
                </a:lnTo>
                <a:lnTo>
                  <a:pt x="3730" y="252"/>
                </a:lnTo>
                <a:lnTo>
                  <a:pt x="3730" y="256"/>
                </a:lnTo>
                <a:lnTo>
                  <a:pt x="3730" y="258"/>
                </a:lnTo>
                <a:lnTo>
                  <a:pt x="3714" y="258"/>
                </a:lnTo>
                <a:lnTo>
                  <a:pt x="3706" y="258"/>
                </a:lnTo>
                <a:lnTo>
                  <a:pt x="3694" y="258"/>
                </a:lnTo>
                <a:lnTo>
                  <a:pt x="3686" y="258"/>
                </a:lnTo>
                <a:lnTo>
                  <a:pt x="3686" y="258"/>
                </a:lnTo>
                <a:lnTo>
                  <a:pt x="3680" y="260"/>
                </a:lnTo>
                <a:lnTo>
                  <a:pt x="3676" y="264"/>
                </a:lnTo>
                <a:lnTo>
                  <a:pt x="3626" y="264"/>
                </a:lnTo>
                <a:lnTo>
                  <a:pt x="3626" y="264"/>
                </a:lnTo>
                <a:lnTo>
                  <a:pt x="3622" y="264"/>
                </a:lnTo>
                <a:lnTo>
                  <a:pt x="3618" y="268"/>
                </a:lnTo>
                <a:lnTo>
                  <a:pt x="3614" y="272"/>
                </a:lnTo>
                <a:lnTo>
                  <a:pt x="3614" y="276"/>
                </a:lnTo>
                <a:lnTo>
                  <a:pt x="3614" y="280"/>
                </a:lnTo>
                <a:lnTo>
                  <a:pt x="3606" y="280"/>
                </a:lnTo>
                <a:lnTo>
                  <a:pt x="3579" y="280"/>
                </a:lnTo>
                <a:lnTo>
                  <a:pt x="3579" y="280"/>
                </a:lnTo>
                <a:lnTo>
                  <a:pt x="3575" y="280"/>
                </a:lnTo>
                <a:lnTo>
                  <a:pt x="3571" y="282"/>
                </a:lnTo>
                <a:lnTo>
                  <a:pt x="3567" y="286"/>
                </a:lnTo>
                <a:lnTo>
                  <a:pt x="3567" y="292"/>
                </a:lnTo>
                <a:lnTo>
                  <a:pt x="3567" y="310"/>
                </a:lnTo>
                <a:lnTo>
                  <a:pt x="3563" y="310"/>
                </a:lnTo>
                <a:lnTo>
                  <a:pt x="3555" y="310"/>
                </a:lnTo>
                <a:lnTo>
                  <a:pt x="3555" y="310"/>
                </a:lnTo>
                <a:lnTo>
                  <a:pt x="3551" y="310"/>
                </a:lnTo>
                <a:lnTo>
                  <a:pt x="3547" y="314"/>
                </a:lnTo>
                <a:lnTo>
                  <a:pt x="3545" y="316"/>
                </a:lnTo>
                <a:lnTo>
                  <a:pt x="3543" y="322"/>
                </a:lnTo>
                <a:lnTo>
                  <a:pt x="3543" y="324"/>
                </a:lnTo>
                <a:lnTo>
                  <a:pt x="3519" y="324"/>
                </a:lnTo>
                <a:lnTo>
                  <a:pt x="3511" y="324"/>
                </a:lnTo>
                <a:lnTo>
                  <a:pt x="3499" y="324"/>
                </a:lnTo>
                <a:lnTo>
                  <a:pt x="3491" y="324"/>
                </a:lnTo>
                <a:lnTo>
                  <a:pt x="3483" y="324"/>
                </a:lnTo>
                <a:lnTo>
                  <a:pt x="3475" y="324"/>
                </a:lnTo>
                <a:lnTo>
                  <a:pt x="3431" y="324"/>
                </a:lnTo>
                <a:lnTo>
                  <a:pt x="3431" y="324"/>
                </a:lnTo>
                <a:lnTo>
                  <a:pt x="3427" y="326"/>
                </a:lnTo>
                <a:lnTo>
                  <a:pt x="3423" y="328"/>
                </a:lnTo>
                <a:lnTo>
                  <a:pt x="3421" y="332"/>
                </a:lnTo>
                <a:lnTo>
                  <a:pt x="3419" y="336"/>
                </a:lnTo>
                <a:lnTo>
                  <a:pt x="3419" y="336"/>
                </a:lnTo>
                <a:lnTo>
                  <a:pt x="3411" y="336"/>
                </a:lnTo>
                <a:lnTo>
                  <a:pt x="3403" y="336"/>
                </a:lnTo>
                <a:lnTo>
                  <a:pt x="3403" y="336"/>
                </a:lnTo>
                <a:lnTo>
                  <a:pt x="3399" y="336"/>
                </a:lnTo>
                <a:lnTo>
                  <a:pt x="3395" y="340"/>
                </a:lnTo>
                <a:lnTo>
                  <a:pt x="3395" y="340"/>
                </a:lnTo>
                <a:lnTo>
                  <a:pt x="3387" y="344"/>
                </a:lnTo>
                <a:lnTo>
                  <a:pt x="3387" y="344"/>
                </a:lnTo>
                <a:lnTo>
                  <a:pt x="3387" y="344"/>
                </a:lnTo>
                <a:lnTo>
                  <a:pt x="3387" y="344"/>
                </a:lnTo>
                <a:lnTo>
                  <a:pt x="3387" y="344"/>
                </a:lnTo>
                <a:lnTo>
                  <a:pt x="3387" y="344"/>
                </a:lnTo>
                <a:lnTo>
                  <a:pt x="3387" y="346"/>
                </a:lnTo>
                <a:lnTo>
                  <a:pt x="3353" y="346"/>
                </a:lnTo>
                <a:lnTo>
                  <a:pt x="3341" y="346"/>
                </a:lnTo>
                <a:lnTo>
                  <a:pt x="3333" y="346"/>
                </a:lnTo>
                <a:lnTo>
                  <a:pt x="3325" y="346"/>
                </a:lnTo>
                <a:lnTo>
                  <a:pt x="3325" y="346"/>
                </a:lnTo>
                <a:lnTo>
                  <a:pt x="3319" y="346"/>
                </a:lnTo>
                <a:lnTo>
                  <a:pt x="3315" y="348"/>
                </a:lnTo>
                <a:lnTo>
                  <a:pt x="3313" y="352"/>
                </a:lnTo>
                <a:lnTo>
                  <a:pt x="3313" y="358"/>
                </a:lnTo>
                <a:lnTo>
                  <a:pt x="3313" y="370"/>
                </a:lnTo>
                <a:lnTo>
                  <a:pt x="3289" y="370"/>
                </a:lnTo>
                <a:lnTo>
                  <a:pt x="3281" y="370"/>
                </a:lnTo>
                <a:lnTo>
                  <a:pt x="3281" y="370"/>
                </a:lnTo>
                <a:lnTo>
                  <a:pt x="3275" y="372"/>
                </a:lnTo>
                <a:lnTo>
                  <a:pt x="3271" y="376"/>
                </a:lnTo>
                <a:lnTo>
                  <a:pt x="3265" y="376"/>
                </a:lnTo>
                <a:lnTo>
                  <a:pt x="3265" y="376"/>
                </a:lnTo>
                <a:lnTo>
                  <a:pt x="3261" y="376"/>
                </a:lnTo>
                <a:lnTo>
                  <a:pt x="3257" y="380"/>
                </a:lnTo>
                <a:lnTo>
                  <a:pt x="3253" y="384"/>
                </a:lnTo>
                <a:lnTo>
                  <a:pt x="3253" y="388"/>
                </a:lnTo>
                <a:lnTo>
                  <a:pt x="3253" y="397"/>
                </a:lnTo>
                <a:lnTo>
                  <a:pt x="3237" y="397"/>
                </a:lnTo>
                <a:lnTo>
                  <a:pt x="3229" y="397"/>
                </a:lnTo>
                <a:lnTo>
                  <a:pt x="3217" y="397"/>
                </a:lnTo>
                <a:lnTo>
                  <a:pt x="3217" y="397"/>
                </a:lnTo>
                <a:lnTo>
                  <a:pt x="3213" y="397"/>
                </a:lnTo>
                <a:lnTo>
                  <a:pt x="3209" y="401"/>
                </a:lnTo>
                <a:lnTo>
                  <a:pt x="3207" y="403"/>
                </a:lnTo>
                <a:lnTo>
                  <a:pt x="3205" y="407"/>
                </a:lnTo>
                <a:lnTo>
                  <a:pt x="3201" y="407"/>
                </a:lnTo>
                <a:lnTo>
                  <a:pt x="3201" y="407"/>
                </a:lnTo>
                <a:lnTo>
                  <a:pt x="3197" y="409"/>
                </a:lnTo>
                <a:lnTo>
                  <a:pt x="3193" y="411"/>
                </a:lnTo>
                <a:lnTo>
                  <a:pt x="3193" y="411"/>
                </a:lnTo>
                <a:lnTo>
                  <a:pt x="3193" y="411"/>
                </a:lnTo>
                <a:lnTo>
                  <a:pt x="3193" y="411"/>
                </a:lnTo>
                <a:lnTo>
                  <a:pt x="3191" y="413"/>
                </a:lnTo>
                <a:lnTo>
                  <a:pt x="3191" y="413"/>
                </a:lnTo>
                <a:lnTo>
                  <a:pt x="3191" y="413"/>
                </a:lnTo>
                <a:lnTo>
                  <a:pt x="3191" y="413"/>
                </a:lnTo>
                <a:lnTo>
                  <a:pt x="3191" y="413"/>
                </a:lnTo>
                <a:lnTo>
                  <a:pt x="3191" y="413"/>
                </a:lnTo>
                <a:lnTo>
                  <a:pt x="3191" y="415"/>
                </a:lnTo>
                <a:lnTo>
                  <a:pt x="3191" y="415"/>
                </a:lnTo>
                <a:lnTo>
                  <a:pt x="3191" y="415"/>
                </a:lnTo>
                <a:lnTo>
                  <a:pt x="3191" y="415"/>
                </a:lnTo>
                <a:lnTo>
                  <a:pt x="3189" y="417"/>
                </a:lnTo>
                <a:lnTo>
                  <a:pt x="3189" y="417"/>
                </a:lnTo>
                <a:lnTo>
                  <a:pt x="3189" y="419"/>
                </a:lnTo>
                <a:lnTo>
                  <a:pt x="3189" y="419"/>
                </a:lnTo>
                <a:lnTo>
                  <a:pt x="3189" y="419"/>
                </a:lnTo>
                <a:lnTo>
                  <a:pt x="3189" y="419"/>
                </a:lnTo>
                <a:lnTo>
                  <a:pt x="3189" y="419"/>
                </a:lnTo>
                <a:lnTo>
                  <a:pt x="3189" y="423"/>
                </a:lnTo>
                <a:lnTo>
                  <a:pt x="3165" y="423"/>
                </a:lnTo>
                <a:lnTo>
                  <a:pt x="3157" y="423"/>
                </a:lnTo>
                <a:lnTo>
                  <a:pt x="3149" y="423"/>
                </a:lnTo>
                <a:lnTo>
                  <a:pt x="3149" y="423"/>
                </a:lnTo>
                <a:lnTo>
                  <a:pt x="3143" y="423"/>
                </a:lnTo>
                <a:lnTo>
                  <a:pt x="3139" y="427"/>
                </a:lnTo>
                <a:lnTo>
                  <a:pt x="3137" y="427"/>
                </a:lnTo>
                <a:lnTo>
                  <a:pt x="3137" y="427"/>
                </a:lnTo>
                <a:lnTo>
                  <a:pt x="3133" y="429"/>
                </a:lnTo>
                <a:lnTo>
                  <a:pt x="3129" y="431"/>
                </a:lnTo>
                <a:lnTo>
                  <a:pt x="3127" y="435"/>
                </a:lnTo>
                <a:lnTo>
                  <a:pt x="3125" y="439"/>
                </a:lnTo>
                <a:lnTo>
                  <a:pt x="3125" y="443"/>
                </a:lnTo>
                <a:lnTo>
                  <a:pt x="3105" y="443"/>
                </a:lnTo>
                <a:lnTo>
                  <a:pt x="3093" y="443"/>
                </a:lnTo>
                <a:lnTo>
                  <a:pt x="3093" y="443"/>
                </a:lnTo>
                <a:lnTo>
                  <a:pt x="3089" y="445"/>
                </a:lnTo>
                <a:lnTo>
                  <a:pt x="3083" y="447"/>
                </a:lnTo>
                <a:lnTo>
                  <a:pt x="3077" y="447"/>
                </a:lnTo>
                <a:lnTo>
                  <a:pt x="3043" y="447"/>
                </a:lnTo>
                <a:lnTo>
                  <a:pt x="3043" y="447"/>
                </a:lnTo>
                <a:lnTo>
                  <a:pt x="3037" y="449"/>
                </a:lnTo>
                <a:lnTo>
                  <a:pt x="3033" y="451"/>
                </a:lnTo>
                <a:lnTo>
                  <a:pt x="3031" y="455"/>
                </a:lnTo>
                <a:lnTo>
                  <a:pt x="3031" y="459"/>
                </a:lnTo>
                <a:lnTo>
                  <a:pt x="3031" y="475"/>
                </a:lnTo>
                <a:lnTo>
                  <a:pt x="3031" y="475"/>
                </a:lnTo>
                <a:lnTo>
                  <a:pt x="3025" y="479"/>
                </a:lnTo>
                <a:lnTo>
                  <a:pt x="3015" y="479"/>
                </a:lnTo>
                <a:lnTo>
                  <a:pt x="3015" y="479"/>
                </a:lnTo>
                <a:lnTo>
                  <a:pt x="3009" y="479"/>
                </a:lnTo>
                <a:lnTo>
                  <a:pt x="3005" y="483"/>
                </a:lnTo>
                <a:lnTo>
                  <a:pt x="3005" y="483"/>
                </a:lnTo>
                <a:lnTo>
                  <a:pt x="3005" y="483"/>
                </a:lnTo>
                <a:lnTo>
                  <a:pt x="3005" y="483"/>
                </a:lnTo>
                <a:lnTo>
                  <a:pt x="3005" y="483"/>
                </a:lnTo>
                <a:lnTo>
                  <a:pt x="3005" y="483"/>
                </a:lnTo>
                <a:lnTo>
                  <a:pt x="3005" y="483"/>
                </a:lnTo>
                <a:lnTo>
                  <a:pt x="3005" y="483"/>
                </a:lnTo>
                <a:lnTo>
                  <a:pt x="3005" y="483"/>
                </a:lnTo>
                <a:lnTo>
                  <a:pt x="3005" y="483"/>
                </a:lnTo>
                <a:lnTo>
                  <a:pt x="3003" y="491"/>
                </a:lnTo>
                <a:lnTo>
                  <a:pt x="3003" y="499"/>
                </a:lnTo>
                <a:lnTo>
                  <a:pt x="2999" y="499"/>
                </a:lnTo>
                <a:lnTo>
                  <a:pt x="2991" y="499"/>
                </a:lnTo>
                <a:lnTo>
                  <a:pt x="2979" y="499"/>
                </a:lnTo>
                <a:lnTo>
                  <a:pt x="2971" y="499"/>
                </a:lnTo>
                <a:lnTo>
                  <a:pt x="2963" y="499"/>
                </a:lnTo>
                <a:lnTo>
                  <a:pt x="2963" y="499"/>
                </a:lnTo>
                <a:lnTo>
                  <a:pt x="2959" y="499"/>
                </a:lnTo>
                <a:lnTo>
                  <a:pt x="2959" y="499"/>
                </a:lnTo>
                <a:lnTo>
                  <a:pt x="2959" y="499"/>
                </a:lnTo>
                <a:lnTo>
                  <a:pt x="2959" y="499"/>
                </a:lnTo>
                <a:lnTo>
                  <a:pt x="2955" y="501"/>
                </a:lnTo>
                <a:lnTo>
                  <a:pt x="2955" y="501"/>
                </a:lnTo>
                <a:lnTo>
                  <a:pt x="2955" y="501"/>
                </a:lnTo>
                <a:lnTo>
                  <a:pt x="2955" y="501"/>
                </a:lnTo>
                <a:lnTo>
                  <a:pt x="2953" y="505"/>
                </a:lnTo>
                <a:lnTo>
                  <a:pt x="2953" y="505"/>
                </a:lnTo>
                <a:lnTo>
                  <a:pt x="2951" y="505"/>
                </a:lnTo>
                <a:lnTo>
                  <a:pt x="2951" y="505"/>
                </a:lnTo>
                <a:lnTo>
                  <a:pt x="2951" y="509"/>
                </a:lnTo>
                <a:lnTo>
                  <a:pt x="2951" y="509"/>
                </a:lnTo>
                <a:lnTo>
                  <a:pt x="2951" y="509"/>
                </a:lnTo>
                <a:lnTo>
                  <a:pt x="2911" y="509"/>
                </a:lnTo>
                <a:lnTo>
                  <a:pt x="2911" y="509"/>
                </a:lnTo>
                <a:lnTo>
                  <a:pt x="2905" y="511"/>
                </a:lnTo>
                <a:lnTo>
                  <a:pt x="2901" y="515"/>
                </a:lnTo>
                <a:lnTo>
                  <a:pt x="2899" y="515"/>
                </a:lnTo>
                <a:lnTo>
                  <a:pt x="2891" y="515"/>
                </a:lnTo>
                <a:lnTo>
                  <a:pt x="2883" y="515"/>
                </a:lnTo>
                <a:lnTo>
                  <a:pt x="2875" y="515"/>
                </a:lnTo>
                <a:lnTo>
                  <a:pt x="2839" y="515"/>
                </a:lnTo>
                <a:lnTo>
                  <a:pt x="2839" y="515"/>
                </a:lnTo>
                <a:lnTo>
                  <a:pt x="2835" y="515"/>
                </a:lnTo>
                <a:lnTo>
                  <a:pt x="2831" y="517"/>
                </a:lnTo>
                <a:lnTo>
                  <a:pt x="2829" y="521"/>
                </a:lnTo>
                <a:lnTo>
                  <a:pt x="2827" y="527"/>
                </a:lnTo>
                <a:lnTo>
                  <a:pt x="2827" y="531"/>
                </a:lnTo>
                <a:lnTo>
                  <a:pt x="2827" y="531"/>
                </a:lnTo>
                <a:lnTo>
                  <a:pt x="2821" y="535"/>
                </a:lnTo>
                <a:lnTo>
                  <a:pt x="2819" y="541"/>
                </a:lnTo>
                <a:lnTo>
                  <a:pt x="2819" y="545"/>
                </a:lnTo>
                <a:lnTo>
                  <a:pt x="2819" y="545"/>
                </a:lnTo>
                <a:lnTo>
                  <a:pt x="2815" y="545"/>
                </a:lnTo>
                <a:lnTo>
                  <a:pt x="2811" y="549"/>
                </a:lnTo>
                <a:lnTo>
                  <a:pt x="2811" y="549"/>
                </a:lnTo>
                <a:lnTo>
                  <a:pt x="2811" y="549"/>
                </a:lnTo>
                <a:lnTo>
                  <a:pt x="2811" y="549"/>
                </a:lnTo>
                <a:lnTo>
                  <a:pt x="2811" y="549"/>
                </a:lnTo>
                <a:lnTo>
                  <a:pt x="2811" y="549"/>
                </a:lnTo>
                <a:lnTo>
                  <a:pt x="2809" y="551"/>
                </a:lnTo>
                <a:lnTo>
                  <a:pt x="2807" y="557"/>
                </a:lnTo>
                <a:lnTo>
                  <a:pt x="2807" y="559"/>
                </a:lnTo>
                <a:lnTo>
                  <a:pt x="2787" y="559"/>
                </a:lnTo>
                <a:lnTo>
                  <a:pt x="2775" y="559"/>
                </a:lnTo>
                <a:lnTo>
                  <a:pt x="2767" y="559"/>
                </a:lnTo>
                <a:lnTo>
                  <a:pt x="2759" y="559"/>
                </a:lnTo>
                <a:lnTo>
                  <a:pt x="2751" y="559"/>
                </a:lnTo>
                <a:lnTo>
                  <a:pt x="2743" y="559"/>
                </a:lnTo>
                <a:lnTo>
                  <a:pt x="2743" y="559"/>
                </a:lnTo>
                <a:lnTo>
                  <a:pt x="2739" y="561"/>
                </a:lnTo>
                <a:lnTo>
                  <a:pt x="2735" y="563"/>
                </a:lnTo>
                <a:lnTo>
                  <a:pt x="2733" y="567"/>
                </a:lnTo>
                <a:lnTo>
                  <a:pt x="2731" y="571"/>
                </a:lnTo>
                <a:lnTo>
                  <a:pt x="2731" y="575"/>
                </a:lnTo>
                <a:lnTo>
                  <a:pt x="2709" y="575"/>
                </a:lnTo>
                <a:lnTo>
                  <a:pt x="2697" y="575"/>
                </a:lnTo>
                <a:lnTo>
                  <a:pt x="2689" y="575"/>
                </a:lnTo>
                <a:lnTo>
                  <a:pt x="2681" y="575"/>
                </a:lnTo>
                <a:lnTo>
                  <a:pt x="2681" y="575"/>
                </a:lnTo>
                <a:lnTo>
                  <a:pt x="2675" y="577"/>
                </a:lnTo>
                <a:lnTo>
                  <a:pt x="2671" y="581"/>
                </a:lnTo>
                <a:lnTo>
                  <a:pt x="2653" y="581"/>
                </a:lnTo>
                <a:lnTo>
                  <a:pt x="2653" y="581"/>
                </a:lnTo>
                <a:lnTo>
                  <a:pt x="2647" y="581"/>
                </a:lnTo>
                <a:lnTo>
                  <a:pt x="2643" y="583"/>
                </a:lnTo>
                <a:lnTo>
                  <a:pt x="2641" y="587"/>
                </a:lnTo>
                <a:lnTo>
                  <a:pt x="2641" y="593"/>
                </a:lnTo>
                <a:lnTo>
                  <a:pt x="2641" y="601"/>
                </a:lnTo>
                <a:lnTo>
                  <a:pt x="2637" y="601"/>
                </a:lnTo>
                <a:lnTo>
                  <a:pt x="2629" y="601"/>
                </a:lnTo>
                <a:lnTo>
                  <a:pt x="2617" y="601"/>
                </a:lnTo>
                <a:lnTo>
                  <a:pt x="2557" y="601"/>
                </a:lnTo>
                <a:lnTo>
                  <a:pt x="2549" y="601"/>
                </a:lnTo>
                <a:lnTo>
                  <a:pt x="2537" y="601"/>
                </a:lnTo>
                <a:lnTo>
                  <a:pt x="2537" y="601"/>
                </a:lnTo>
                <a:lnTo>
                  <a:pt x="2533" y="601"/>
                </a:lnTo>
                <a:lnTo>
                  <a:pt x="2529" y="605"/>
                </a:lnTo>
                <a:lnTo>
                  <a:pt x="2525" y="607"/>
                </a:lnTo>
                <a:lnTo>
                  <a:pt x="2525" y="613"/>
                </a:lnTo>
                <a:lnTo>
                  <a:pt x="2525" y="615"/>
                </a:lnTo>
                <a:lnTo>
                  <a:pt x="2505" y="615"/>
                </a:lnTo>
                <a:lnTo>
                  <a:pt x="2505" y="615"/>
                </a:lnTo>
                <a:lnTo>
                  <a:pt x="2501" y="617"/>
                </a:lnTo>
                <a:lnTo>
                  <a:pt x="2497" y="619"/>
                </a:lnTo>
                <a:lnTo>
                  <a:pt x="2495" y="623"/>
                </a:lnTo>
                <a:lnTo>
                  <a:pt x="2493" y="627"/>
                </a:lnTo>
                <a:lnTo>
                  <a:pt x="2493" y="637"/>
                </a:lnTo>
                <a:lnTo>
                  <a:pt x="2493" y="637"/>
                </a:lnTo>
                <a:lnTo>
                  <a:pt x="2489" y="637"/>
                </a:lnTo>
                <a:lnTo>
                  <a:pt x="2485" y="639"/>
                </a:lnTo>
                <a:lnTo>
                  <a:pt x="2483" y="643"/>
                </a:lnTo>
                <a:lnTo>
                  <a:pt x="2481" y="647"/>
                </a:lnTo>
                <a:lnTo>
                  <a:pt x="2481" y="647"/>
                </a:lnTo>
                <a:lnTo>
                  <a:pt x="2475" y="651"/>
                </a:lnTo>
                <a:lnTo>
                  <a:pt x="2473" y="655"/>
                </a:lnTo>
                <a:lnTo>
                  <a:pt x="2473" y="659"/>
                </a:lnTo>
                <a:lnTo>
                  <a:pt x="2473" y="661"/>
                </a:lnTo>
                <a:lnTo>
                  <a:pt x="2449" y="661"/>
                </a:lnTo>
                <a:lnTo>
                  <a:pt x="2449" y="661"/>
                </a:lnTo>
                <a:lnTo>
                  <a:pt x="2443" y="663"/>
                </a:lnTo>
                <a:lnTo>
                  <a:pt x="2439" y="667"/>
                </a:lnTo>
                <a:lnTo>
                  <a:pt x="2433" y="667"/>
                </a:lnTo>
                <a:lnTo>
                  <a:pt x="2425" y="667"/>
                </a:lnTo>
                <a:lnTo>
                  <a:pt x="2413" y="667"/>
                </a:lnTo>
                <a:lnTo>
                  <a:pt x="2413" y="667"/>
                </a:lnTo>
                <a:lnTo>
                  <a:pt x="2409" y="669"/>
                </a:lnTo>
                <a:lnTo>
                  <a:pt x="2405" y="671"/>
                </a:lnTo>
                <a:lnTo>
                  <a:pt x="2405" y="671"/>
                </a:lnTo>
                <a:lnTo>
                  <a:pt x="2403" y="675"/>
                </a:lnTo>
                <a:lnTo>
                  <a:pt x="2401" y="679"/>
                </a:lnTo>
                <a:lnTo>
                  <a:pt x="2401" y="679"/>
                </a:lnTo>
                <a:lnTo>
                  <a:pt x="2401" y="679"/>
                </a:lnTo>
                <a:lnTo>
                  <a:pt x="2401" y="681"/>
                </a:lnTo>
                <a:lnTo>
                  <a:pt x="2377" y="681"/>
                </a:lnTo>
                <a:lnTo>
                  <a:pt x="2369" y="681"/>
                </a:lnTo>
                <a:lnTo>
                  <a:pt x="2363" y="681"/>
                </a:lnTo>
                <a:lnTo>
                  <a:pt x="2355" y="681"/>
                </a:lnTo>
                <a:lnTo>
                  <a:pt x="2347" y="681"/>
                </a:lnTo>
                <a:lnTo>
                  <a:pt x="2347" y="681"/>
                </a:lnTo>
                <a:lnTo>
                  <a:pt x="2341" y="683"/>
                </a:lnTo>
                <a:lnTo>
                  <a:pt x="2337" y="685"/>
                </a:lnTo>
                <a:lnTo>
                  <a:pt x="2335" y="689"/>
                </a:lnTo>
                <a:lnTo>
                  <a:pt x="2335" y="693"/>
                </a:lnTo>
                <a:lnTo>
                  <a:pt x="2335" y="703"/>
                </a:lnTo>
                <a:lnTo>
                  <a:pt x="2319" y="703"/>
                </a:lnTo>
                <a:lnTo>
                  <a:pt x="2319" y="703"/>
                </a:lnTo>
                <a:lnTo>
                  <a:pt x="2313" y="703"/>
                </a:lnTo>
                <a:lnTo>
                  <a:pt x="2311" y="705"/>
                </a:lnTo>
                <a:lnTo>
                  <a:pt x="2307" y="709"/>
                </a:lnTo>
                <a:lnTo>
                  <a:pt x="2307" y="713"/>
                </a:lnTo>
                <a:lnTo>
                  <a:pt x="2307" y="713"/>
                </a:lnTo>
                <a:lnTo>
                  <a:pt x="2301" y="717"/>
                </a:lnTo>
                <a:lnTo>
                  <a:pt x="2299" y="717"/>
                </a:lnTo>
                <a:lnTo>
                  <a:pt x="2295" y="717"/>
                </a:lnTo>
                <a:lnTo>
                  <a:pt x="2295" y="717"/>
                </a:lnTo>
                <a:lnTo>
                  <a:pt x="2289" y="719"/>
                </a:lnTo>
                <a:lnTo>
                  <a:pt x="2285" y="721"/>
                </a:lnTo>
                <a:lnTo>
                  <a:pt x="2283" y="725"/>
                </a:lnTo>
                <a:lnTo>
                  <a:pt x="2283" y="729"/>
                </a:lnTo>
                <a:lnTo>
                  <a:pt x="2283" y="737"/>
                </a:lnTo>
                <a:lnTo>
                  <a:pt x="2275" y="737"/>
                </a:lnTo>
                <a:lnTo>
                  <a:pt x="2267" y="737"/>
                </a:lnTo>
                <a:lnTo>
                  <a:pt x="2267" y="737"/>
                </a:lnTo>
                <a:lnTo>
                  <a:pt x="2263" y="739"/>
                </a:lnTo>
                <a:lnTo>
                  <a:pt x="2259" y="741"/>
                </a:lnTo>
                <a:lnTo>
                  <a:pt x="2257" y="745"/>
                </a:lnTo>
                <a:lnTo>
                  <a:pt x="2255" y="749"/>
                </a:lnTo>
                <a:lnTo>
                  <a:pt x="2255" y="749"/>
                </a:lnTo>
                <a:lnTo>
                  <a:pt x="2247" y="749"/>
                </a:lnTo>
                <a:lnTo>
                  <a:pt x="2247" y="749"/>
                </a:lnTo>
                <a:lnTo>
                  <a:pt x="2243" y="749"/>
                </a:lnTo>
                <a:lnTo>
                  <a:pt x="2243" y="749"/>
                </a:lnTo>
                <a:lnTo>
                  <a:pt x="2243" y="749"/>
                </a:lnTo>
                <a:lnTo>
                  <a:pt x="2243" y="749"/>
                </a:lnTo>
                <a:lnTo>
                  <a:pt x="2239" y="751"/>
                </a:lnTo>
                <a:lnTo>
                  <a:pt x="2239" y="751"/>
                </a:lnTo>
                <a:lnTo>
                  <a:pt x="2239" y="751"/>
                </a:lnTo>
                <a:lnTo>
                  <a:pt x="2239" y="751"/>
                </a:lnTo>
                <a:lnTo>
                  <a:pt x="2237" y="755"/>
                </a:lnTo>
                <a:lnTo>
                  <a:pt x="2237" y="755"/>
                </a:lnTo>
                <a:lnTo>
                  <a:pt x="2237" y="755"/>
                </a:lnTo>
                <a:lnTo>
                  <a:pt x="2237" y="755"/>
                </a:lnTo>
                <a:lnTo>
                  <a:pt x="2235" y="759"/>
                </a:lnTo>
                <a:lnTo>
                  <a:pt x="2235" y="759"/>
                </a:lnTo>
                <a:lnTo>
                  <a:pt x="2235" y="759"/>
                </a:lnTo>
                <a:lnTo>
                  <a:pt x="2211" y="759"/>
                </a:lnTo>
                <a:lnTo>
                  <a:pt x="2203" y="759"/>
                </a:lnTo>
                <a:lnTo>
                  <a:pt x="2195" y="759"/>
                </a:lnTo>
                <a:lnTo>
                  <a:pt x="2187" y="759"/>
                </a:lnTo>
                <a:lnTo>
                  <a:pt x="2175" y="759"/>
                </a:lnTo>
                <a:lnTo>
                  <a:pt x="2167" y="759"/>
                </a:lnTo>
                <a:lnTo>
                  <a:pt x="2163" y="759"/>
                </a:lnTo>
                <a:lnTo>
                  <a:pt x="2163" y="759"/>
                </a:lnTo>
                <a:lnTo>
                  <a:pt x="2159" y="759"/>
                </a:lnTo>
                <a:lnTo>
                  <a:pt x="2155" y="761"/>
                </a:lnTo>
                <a:lnTo>
                  <a:pt x="2153" y="765"/>
                </a:lnTo>
                <a:lnTo>
                  <a:pt x="2151" y="771"/>
                </a:lnTo>
                <a:lnTo>
                  <a:pt x="2151" y="773"/>
                </a:lnTo>
                <a:lnTo>
                  <a:pt x="2131" y="773"/>
                </a:lnTo>
                <a:lnTo>
                  <a:pt x="2123" y="773"/>
                </a:lnTo>
                <a:lnTo>
                  <a:pt x="2115" y="773"/>
                </a:lnTo>
                <a:lnTo>
                  <a:pt x="2107" y="773"/>
                </a:lnTo>
                <a:lnTo>
                  <a:pt x="2095" y="773"/>
                </a:lnTo>
                <a:lnTo>
                  <a:pt x="2095" y="773"/>
                </a:lnTo>
                <a:lnTo>
                  <a:pt x="2091" y="775"/>
                </a:lnTo>
                <a:lnTo>
                  <a:pt x="2091" y="775"/>
                </a:lnTo>
                <a:lnTo>
                  <a:pt x="2091" y="775"/>
                </a:lnTo>
                <a:lnTo>
                  <a:pt x="2091" y="775"/>
                </a:lnTo>
                <a:lnTo>
                  <a:pt x="2089" y="777"/>
                </a:lnTo>
                <a:lnTo>
                  <a:pt x="2089" y="777"/>
                </a:lnTo>
                <a:lnTo>
                  <a:pt x="2087" y="777"/>
                </a:lnTo>
                <a:lnTo>
                  <a:pt x="2087" y="777"/>
                </a:lnTo>
                <a:lnTo>
                  <a:pt x="2085" y="779"/>
                </a:lnTo>
                <a:lnTo>
                  <a:pt x="2085" y="779"/>
                </a:lnTo>
                <a:lnTo>
                  <a:pt x="2085" y="781"/>
                </a:lnTo>
                <a:lnTo>
                  <a:pt x="2085" y="781"/>
                </a:lnTo>
                <a:lnTo>
                  <a:pt x="2083" y="783"/>
                </a:lnTo>
                <a:lnTo>
                  <a:pt x="2083" y="783"/>
                </a:lnTo>
                <a:lnTo>
                  <a:pt x="2083" y="783"/>
                </a:lnTo>
                <a:lnTo>
                  <a:pt x="2079" y="783"/>
                </a:lnTo>
                <a:lnTo>
                  <a:pt x="2079" y="783"/>
                </a:lnTo>
                <a:lnTo>
                  <a:pt x="2075" y="785"/>
                </a:lnTo>
                <a:lnTo>
                  <a:pt x="2071" y="787"/>
                </a:lnTo>
                <a:lnTo>
                  <a:pt x="2069" y="791"/>
                </a:lnTo>
                <a:lnTo>
                  <a:pt x="2067" y="795"/>
                </a:lnTo>
                <a:lnTo>
                  <a:pt x="2067" y="819"/>
                </a:lnTo>
                <a:lnTo>
                  <a:pt x="2059" y="819"/>
                </a:lnTo>
                <a:lnTo>
                  <a:pt x="2051" y="819"/>
                </a:lnTo>
                <a:lnTo>
                  <a:pt x="2051" y="819"/>
                </a:lnTo>
                <a:lnTo>
                  <a:pt x="2047" y="821"/>
                </a:lnTo>
                <a:lnTo>
                  <a:pt x="2043" y="825"/>
                </a:lnTo>
                <a:lnTo>
                  <a:pt x="2017" y="825"/>
                </a:lnTo>
                <a:lnTo>
                  <a:pt x="2017" y="825"/>
                </a:lnTo>
                <a:lnTo>
                  <a:pt x="2011" y="825"/>
                </a:lnTo>
                <a:lnTo>
                  <a:pt x="2007" y="829"/>
                </a:lnTo>
                <a:lnTo>
                  <a:pt x="2001" y="829"/>
                </a:lnTo>
                <a:lnTo>
                  <a:pt x="2001" y="829"/>
                </a:lnTo>
                <a:lnTo>
                  <a:pt x="1995" y="831"/>
                </a:lnTo>
                <a:lnTo>
                  <a:pt x="1993" y="833"/>
                </a:lnTo>
                <a:lnTo>
                  <a:pt x="1989" y="835"/>
                </a:lnTo>
                <a:lnTo>
                  <a:pt x="1989" y="839"/>
                </a:lnTo>
                <a:lnTo>
                  <a:pt x="1989" y="839"/>
                </a:lnTo>
                <a:lnTo>
                  <a:pt x="1989" y="839"/>
                </a:lnTo>
                <a:lnTo>
                  <a:pt x="1983" y="841"/>
                </a:lnTo>
                <a:lnTo>
                  <a:pt x="1979" y="845"/>
                </a:lnTo>
                <a:lnTo>
                  <a:pt x="1949" y="845"/>
                </a:lnTo>
                <a:lnTo>
                  <a:pt x="1937" y="845"/>
                </a:lnTo>
                <a:lnTo>
                  <a:pt x="1929" y="845"/>
                </a:lnTo>
                <a:lnTo>
                  <a:pt x="1921" y="845"/>
                </a:lnTo>
                <a:lnTo>
                  <a:pt x="1913" y="845"/>
                </a:lnTo>
                <a:lnTo>
                  <a:pt x="1849" y="845"/>
                </a:lnTo>
                <a:lnTo>
                  <a:pt x="1841" y="845"/>
                </a:lnTo>
                <a:lnTo>
                  <a:pt x="1841" y="845"/>
                </a:lnTo>
                <a:lnTo>
                  <a:pt x="1837" y="845"/>
                </a:lnTo>
                <a:lnTo>
                  <a:pt x="1833" y="847"/>
                </a:lnTo>
                <a:lnTo>
                  <a:pt x="1831" y="851"/>
                </a:lnTo>
                <a:lnTo>
                  <a:pt x="1829" y="855"/>
                </a:lnTo>
                <a:lnTo>
                  <a:pt x="1825" y="855"/>
                </a:lnTo>
                <a:lnTo>
                  <a:pt x="1813" y="855"/>
                </a:lnTo>
                <a:lnTo>
                  <a:pt x="1813" y="855"/>
                </a:lnTo>
                <a:lnTo>
                  <a:pt x="1809" y="855"/>
                </a:lnTo>
                <a:lnTo>
                  <a:pt x="1805" y="859"/>
                </a:lnTo>
                <a:lnTo>
                  <a:pt x="1803" y="863"/>
                </a:lnTo>
                <a:lnTo>
                  <a:pt x="1801" y="867"/>
                </a:lnTo>
                <a:lnTo>
                  <a:pt x="1801" y="875"/>
                </a:lnTo>
                <a:lnTo>
                  <a:pt x="1789" y="875"/>
                </a:lnTo>
                <a:lnTo>
                  <a:pt x="1789" y="875"/>
                </a:lnTo>
                <a:lnTo>
                  <a:pt x="1783" y="877"/>
                </a:lnTo>
                <a:lnTo>
                  <a:pt x="1779" y="881"/>
                </a:lnTo>
                <a:lnTo>
                  <a:pt x="1777" y="881"/>
                </a:lnTo>
                <a:lnTo>
                  <a:pt x="1769" y="881"/>
                </a:lnTo>
                <a:lnTo>
                  <a:pt x="1761" y="881"/>
                </a:lnTo>
                <a:lnTo>
                  <a:pt x="1717" y="881"/>
                </a:lnTo>
                <a:lnTo>
                  <a:pt x="1717" y="881"/>
                </a:lnTo>
                <a:lnTo>
                  <a:pt x="1713" y="881"/>
                </a:lnTo>
                <a:lnTo>
                  <a:pt x="1709" y="883"/>
                </a:lnTo>
                <a:lnTo>
                  <a:pt x="1707" y="887"/>
                </a:lnTo>
                <a:lnTo>
                  <a:pt x="1705" y="893"/>
                </a:lnTo>
                <a:lnTo>
                  <a:pt x="1705" y="895"/>
                </a:lnTo>
                <a:lnTo>
                  <a:pt x="1697" y="895"/>
                </a:lnTo>
                <a:lnTo>
                  <a:pt x="1689" y="895"/>
                </a:lnTo>
                <a:lnTo>
                  <a:pt x="1681" y="895"/>
                </a:lnTo>
                <a:lnTo>
                  <a:pt x="1681" y="895"/>
                </a:lnTo>
                <a:lnTo>
                  <a:pt x="1677" y="897"/>
                </a:lnTo>
                <a:lnTo>
                  <a:pt x="1673" y="899"/>
                </a:lnTo>
                <a:lnTo>
                  <a:pt x="1673" y="899"/>
                </a:lnTo>
                <a:lnTo>
                  <a:pt x="1673" y="899"/>
                </a:lnTo>
                <a:lnTo>
                  <a:pt x="1673" y="899"/>
                </a:lnTo>
                <a:lnTo>
                  <a:pt x="1671" y="903"/>
                </a:lnTo>
                <a:lnTo>
                  <a:pt x="1669" y="907"/>
                </a:lnTo>
                <a:lnTo>
                  <a:pt x="1669" y="907"/>
                </a:lnTo>
                <a:lnTo>
                  <a:pt x="1669" y="907"/>
                </a:lnTo>
                <a:lnTo>
                  <a:pt x="1669" y="917"/>
                </a:lnTo>
                <a:lnTo>
                  <a:pt x="1655" y="917"/>
                </a:lnTo>
                <a:lnTo>
                  <a:pt x="1655" y="917"/>
                </a:lnTo>
                <a:lnTo>
                  <a:pt x="1649" y="917"/>
                </a:lnTo>
                <a:lnTo>
                  <a:pt x="1647" y="919"/>
                </a:lnTo>
                <a:lnTo>
                  <a:pt x="1643" y="923"/>
                </a:lnTo>
                <a:lnTo>
                  <a:pt x="1643" y="927"/>
                </a:lnTo>
                <a:lnTo>
                  <a:pt x="1639" y="927"/>
                </a:lnTo>
                <a:lnTo>
                  <a:pt x="1631" y="927"/>
                </a:lnTo>
                <a:lnTo>
                  <a:pt x="1631" y="927"/>
                </a:lnTo>
                <a:lnTo>
                  <a:pt x="1627" y="927"/>
                </a:lnTo>
                <a:lnTo>
                  <a:pt x="1623" y="929"/>
                </a:lnTo>
                <a:lnTo>
                  <a:pt x="1621" y="933"/>
                </a:lnTo>
                <a:lnTo>
                  <a:pt x="1619" y="935"/>
                </a:lnTo>
                <a:lnTo>
                  <a:pt x="1619" y="935"/>
                </a:lnTo>
                <a:lnTo>
                  <a:pt x="1619" y="939"/>
                </a:lnTo>
                <a:lnTo>
                  <a:pt x="1619" y="939"/>
                </a:lnTo>
                <a:lnTo>
                  <a:pt x="1619" y="939"/>
                </a:lnTo>
                <a:lnTo>
                  <a:pt x="1619" y="947"/>
                </a:lnTo>
                <a:lnTo>
                  <a:pt x="1603" y="947"/>
                </a:lnTo>
                <a:lnTo>
                  <a:pt x="1595" y="947"/>
                </a:lnTo>
                <a:lnTo>
                  <a:pt x="1587" y="947"/>
                </a:lnTo>
                <a:lnTo>
                  <a:pt x="1575" y="947"/>
                </a:lnTo>
                <a:lnTo>
                  <a:pt x="1567" y="947"/>
                </a:lnTo>
                <a:lnTo>
                  <a:pt x="1559" y="947"/>
                </a:lnTo>
                <a:lnTo>
                  <a:pt x="1559" y="947"/>
                </a:lnTo>
                <a:lnTo>
                  <a:pt x="1555" y="947"/>
                </a:lnTo>
                <a:lnTo>
                  <a:pt x="1551" y="951"/>
                </a:lnTo>
                <a:lnTo>
                  <a:pt x="1547" y="953"/>
                </a:lnTo>
                <a:lnTo>
                  <a:pt x="1547" y="959"/>
                </a:lnTo>
                <a:lnTo>
                  <a:pt x="1547" y="961"/>
                </a:lnTo>
                <a:lnTo>
                  <a:pt x="1531" y="961"/>
                </a:lnTo>
                <a:lnTo>
                  <a:pt x="1523" y="961"/>
                </a:lnTo>
                <a:lnTo>
                  <a:pt x="1515" y="961"/>
                </a:lnTo>
                <a:lnTo>
                  <a:pt x="1507" y="961"/>
                </a:lnTo>
                <a:lnTo>
                  <a:pt x="1495" y="961"/>
                </a:lnTo>
                <a:lnTo>
                  <a:pt x="1487" y="961"/>
                </a:lnTo>
                <a:lnTo>
                  <a:pt x="1483" y="961"/>
                </a:lnTo>
                <a:lnTo>
                  <a:pt x="1483" y="961"/>
                </a:lnTo>
                <a:lnTo>
                  <a:pt x="1479" y="963"/>
                </a:lnTo>
                <a:lnTo>
                  <a:pt x="1475" y="965"/>
                </a:lnTo>
                <a:lnTo>
                  <a:pt x="1473" y="969"/>
                </a:lnTo>
                <a:lnTo>
                  <a:pt x="1471" y="973"/>
                </a:lnTo>
                <a:lnTo>
                  <a:pt x="1471" y="977"/>
                </a:lnTo>
                <a:lnTo>
                  <a:pt x="1451" y="977"/>
                </a:lnTo>
                <a:lnTo>
                  <a:pt x="1443" y="977"/>
                </a:lnTo>
                <a:lnTo>
                  <a:pt x="1435" y="977"/>
                </a:lnTo>
                <a:lnTo>
                  <a:pt x="1435" y="977"/>
                </a:lnTo>
                <a:lnTo>
                  <a:pt x="1429" y="979"/>
                </a:lnTo>
                <a:lnTo>
                  <a:pt x="1425" y="983"/>
                </a:lnTo>
                <a:lnTo>
                  <a:pt x="1425" y="983"/>
                </a:lnTo>
                <a:lnTo>
                  <a:pt x="1425" y="983"/>
                </a:lnTo>
                <a:lnTo>
                  <a:pt x="1425" y="983"/>
                </a:lnTo>
                <a:lnTo>
                  <a:pt x="1423" y="983"/>
                </a:lnTo>
                <a:lnTo>
                  <a:pt x="1423" y="983"/>
                </a:lnTo>
                <a:lnTo>
                  <a:pt x="1423" y="983"/>
                </a:lnTo>
                <a:lnTo>
                  <a:pt x="1423" y="983"/>
                </a:lnTo>
                <a:lnTo>
                  <a:pt x="1421" y="983"/>
                </a:lnTo>
                <a:lnTo>
                  <a:pt x="1421" y="983"/>
                </a:lnTo>
                <a:lnTo>
                  <a:pt x="1419" y="985"/>
                </a:lnTo>
                <a:lnTo>
                  <a:pt x="1419" y="985"/>
                </a:lnTo>
                <a:lnTo>
                  <a:pt x="1419" y="985"/>
                </a:lnTo>
                <a:lnTo>
                  <a:pt x="1419" y="985"/>
                </a:lnTo>
                <a:lnTo>
                  <a:pt x="1417" y="987"/>
                </a:lnTo>
                <a:lnTo>
                  <a:pt x="1417" y="987"/>
                </a:lnTo>
                <a:lnTo>
                  <a:pt x="1417" y="987"/>
                </a:lnTo>
                <a:lnTo>
                  <a:pt x="1407" y="987"/>
                </a:lnTo>
                <a:lnTo>
                  <a:pt x="1407" y="987"/>
                </a:lnTo>
                <a:lnTo>
                  <a:pt x="1403" y="989"/>
                </a:lnTo>
                <a:lnTo>
                  <a:pt x="1399" y="991"/>
                </a:lnTo>
                <a:lnTo>
                  <a:pt x="1397" y="995"/>
                </a:lnTo>
                <a:lnTo>
                  <a:pt x="1395" y="999"/>
                </a:lnTo>
                <a:lnTo>
                  <a:pt x="1395" y="1017"/>
                </a:lnTo>
                <a:lnTo>
                  <a:pt x="1391" y="1017"/>
                </a:lnTo>
                <a:lnTo>
                  <a:pt x="1379" y="1017"/>
                </a:lnTo>
                <a:lnTo>
                  <a:pt x="1371" y="1017"/>
                </a:lnTo>
                <a:lnTo>
                  <a:pt x="1371" y="1017"/>
                </a:lnTo>
                <a:lnTo>
                  <a:pt x="1367" y="1019"/>
                </a:lnTo>
                <a:lnTo>
                  <a:pt x="1363" y="1021"/>
                </a:lnTo>
                <a:lnTo>
                  <a:pt x="1363" y="1021"/>
                </a:lnTo>
                <a:lnTo>
                  <a:pt x="1363" y="1021"/>
                </a:lnTo>
                <a:lnTo>
                  <a:pt x="1363" y="1021"/>
                </a:lnTo>
                <a:lnTo>
                  <a:pt x="1363" y="1023"/>
                </a:lnTo>
                <a:lnTo>
                  <a:pt x="1363" y="1023"/>
                </a:lnTo>
                <a:lnTo>
                  <a:pt x="1361" y="1023"/>
                </a:lnTo>
                <a:lnTo>
                  <a:pt x="1329" y="1023"/>
                </a:lnTo>
                <a:lnTo>
                  <a:pt x="1321" y="1023"/>
                </a:lnTo>
                <a:lnTo>
                  <a:pt x="1313" y="1023"/>
                </a:lnTo>
                <a:lnTo>
                  <a:pt x="1313" y="1023"/>
                </a:lnTo>
                <a:lnTo>
                  <a:pt x="1307" y="1023"/>
                </a:lnTo>
                <a:lnTo>
                  <a:pt x="1303" y="1027"/>
                </a:lnTo>
                <a:lnTo>
                  <a:pt x="1301" y="1031"/>
                </a:lnTo>
                <a:lnTo>
                  <a:pt x="1301" y="1035"/>
                </a:lnTo>
                <a:lnTo>
                  <a:pt x="1301" y="1053"/>
                </a:lnTo>
                <a:lnTo>
                  <a:pt x="1277" y="1053"/>
                </a:lnTo>
                <a:lnTo>
                  <a:pt x="1277" y="1053"/>
                </a:lnTo>
                <a:lnTo>
                  <a:pt x="1271" y="1055"/>
                </a:lnTo>
                <a:lnTo>
                  <a:pt x="1267" y="1059"/>
                </a:lnTo>
                <a:lnTo>
                  <a:pt x="1257" y="1059"/>
                </a:lnTo>
                <a:lnTo>
                  <a:pt x="1249" y="1059"/>
                </a:lnTo>
                <a:lnTo>
                  <a:pt x="1249" y="1059"/>
                </a:lnTo>
                <a:lnTo>
                  <a:pt x="1245" y="1059"/>
                </a:lnTo>
                <a:lnTo>
                  <a:pt x="1245" y="1059"/>
                </a:lnTo>
                <a:lnTo>
                  <a:pt x="1245" y="1059"/>
                </a:lnTo>
                <a:lnTo>
                  <a:pt x="1245" y="1059"/>
                </a:lnTo>
                <a:lnTo>
                  <a:pt x="1243" y="1059"/>
                </a:lnTo>
                <a:lnTo>
                  <a:pt x="1243" y="1059"/>
                </a:lnTo>
                <a:lnTo>
                  <a:pt x="1243" y="1061"/>
                </a:lnTo>
                <a:lnTo>
                  <a:pt x="1243" y="1061"/>
                </a:lnTo>
                <a:lnTo>
                  <a:pt x="1241" y="1061"/>
                </a:lnTo>
                <a:lnTo>
                  <a:pt x="1241" y="1061"/>
                </a:lnTo>
                <a:lnTo>
                  <a:pt x="1241" y="1061"/>
                </a:lnTo>
                <a:lnTo>
                  <a:pt x="1241" y="1061"/>
                </a:lnTo>
                <a:lnTo>
                  <a:pt x="1239" y="1063"/>
                </a:lnTo>
                <a:lnTo>
                  <a:pt x="1239" y="1063"/>
                </a:lnTo>
                <a:lnTo>
                  <a:pt x="1239" y="1063"/>
                </a:lnTo>
                <a:lnTo>
                  <a:pt x="1221" y="1063"/>
                </a:lnTo>
                <a:lnTo>
                  <a:pt x="1221" y="1063"/>
                </a:lnTo>
                <a:lnTo>
                  <a:pt x="1215" y="1065"/>
                </a:lnTo>
                <a:lnTo>
                  <a:pt x="1213" y="1067"/>
                </a:lnTo>
                <a:lnTo>
                  <a:pt x="1209" y="1071"/>
                </a:lnTo>
                <a:lnTo>
                  <a:pt x="1209" y="1075"/>
                </a:lnTo>
                <a:lnTo>
                  <a:pt x="1209" y="1083"/>
                </a:lnTo>
                <a:lnTo>
                  <a:pt x="1205" y="1083"/>
                </a:lnTo>
                <a:lnTo>
                  <a:pt x="1197" y="1083"/>
                </a:lnTo>
                <a:lnTo>
                  <a:pt x="1190" y="1083"/>
                </a:lnTo>
                <a:lnTo>
                  <a:pt x="1190" y="1083"/>
                </a:lnTo>
                <a:lnTo>
                  <a:pt x="1184" y="1087"/>
                </a:lnTo>
                <a:lnTo>
                  <a:pt x="1178" y="1091"/>
                </a:lnTo>
                <a:lnTo>
                  <a:pt x="1178" y="1091"/>
                </a:lnTo>
                <a:lnTo>
                  <a:pt x="1176" y="1095"/>
                </a:lnTo>
                <a:lnTo>
                  <a:pt x="1146" y="1095"/>
                </a:lnTo>
                <a:lnTo>
                  <a:pt x="1134" y="1095"/>
                </a:lnTo>
                <a:lnTo>
                  <a:pt x="1126" y="1095"/>
                </a:lnTo>
                <a:lnTo>
                  <a:pt x="1118" y="1095"/>
                </a:lnTo>
                <a:lnTo>
                  <a:pt x="1110" y="1095"/>
                </a:lnTo>
                <a:lnTo>
                  <a:pt x="1110" y="1095"/>
                </a:lnTo>
                <a:lnTo>
                  <a:pt x="1106" y="1095"/>
                </a:lnTo>
                <a:lnTo>
                  <a:pt x="1106" y="1095"/>
                </a:lnTo>
                <a:lnTo>
                  <a:pt x="1106" y="1095"/>
                </a:lnTo>
                <a:lnTo>
                  <a:pt x="1106" y="1095"/>
                </a:lnTo>
                <a:lnTo>
                  <a:pt x="1102" y="1097"/>
                </a:lnTo>
                <a:lnTo>
                  <a:pt x="1102" y="1097"/>
                </a:lnTo>
                <a:lnTo>
                  <a:pt x="1102" y="1097"/>
                </a:lnTo>
                <a:lnTo>
                  <a:pt x="1102" y="1097"/>
                </a:lnTo>
                <a:lnTo>
                  <a:pt x="1100" y="1101"/>
                </a:lnTo>
                <a:lnTo>
                  <a:pt x="1100" y="1101"/>
                </a:lnTo>
                <a:lnTo>
                  <a:pt x="1100" y="1101"/>
                </a:lnTo>
                <a:lnTo>
                  <a:pt x="1100" y="1101"/>
                </a:lnTo>
                <a:lnTo>
                  <a:pt x="1098" y="1105"/>
                </a:lnTo>
                <a:lnTo>
                  <a:pt x="1098" y="1105"/>
                </a:lnTo>
                <a:lnTo>
                  <a:pt x="1098" y="1105"/>
                </a:lnTo>
                <a:lnTo>
                  <a:pt x="1082" y="1105"/>
                </a:lnTo>
                <a:lnTo>
                  <a:pt x="1082" y="1105"/>
                </a:lnTo>
                <a:lnTo>
                  <a:pt x="1082" y="1105"/>
                </a:lnTo>
                <a:lnTo>
                  <a:pt x="1078" y="1105"/>
                </a:lnTo>
                <a:lnTo>
                  <a:pt x="1074" y="1107"/>
                </a:lnTo>
                <a:lnTo>
                  <a:pt x="1074" y="1107"/>
                </a:lnTo>
                <a:lnTo>
                  <a:pt x="1072" y="1111"/>
                </a:lnTo>
                <a:lnTo>
                  <a:pt x="1070" y="1117"/>
                </a:lnTo>
                <a:lnTo>
                  <a:pt x="1070" y="1125"/>
                </a:lnTo>
                <a:lnTo>
                  <a:pt x="1070" y="1125"/>
                </a:lnTo>
                <a:lnTo>
                  <a:pt x="1064" y="1129"/>
                </a:lnTo>
                <a:lnTo>
                  <a:pt x="1054" y="1129"/>
                </a:lnTo>
                <a:lnTo>
                  <a:pt x="1054" y="1129"/>
                </a:lnTo>
                <a:lnTo>
                  <a:pt x="1050" y="1131"/>
                </a:lnTo>
                <a:lnTo>
                  <a:pt x="1046" y="1133"/>
                </a:lnTo>
                <a:lnTo>
                  <a:pt x="1046" y="1133"/>
                </a:lnTo>
                <a:lnTo>
                  <a:pt x="1046" y="1133"/>
                </a:lnTo>
                <a:lnTo>
                  <a:pt x="1046" y="1133"/>
                </a:lnTo>
                <a:lnTo>
                  <a:pt x="1044" y="1135"/>
                </a:lnTo>
                <a:lnTo>
                  <a:pt x="1044" y="1135"/>
                </a:lnTo>
                <a:lnTo>
                  <a:pt x="1044" y="1137"/>
                </a:lnTo>
                <a:lnTo>
                  <a:pt x="1044" y="1137"/>
                </a:lnTo>
                <a:lnTo>
                  <a:pt x="1042" y="1139"/>
                </a:lnTo>
                <a:lnTo>
                  <a:pt x="1042" y="1139"/>
                </a:lnTo>
                <a:lnTo>
                  <a:pt x="1042" y="1139"/>
                </a:lnTo>
                <a:lnTo>
                  <a:pt x="1010" y="1139"/>
                </a:lnTo>
                <a:lnTo>
                  <a:pt x="1002" y="1139"/>
                </a:lnTo>
                <a:lnTo>
                  <a:pt x="994" y="1139"/>
                </a:lnTo>
                <a:lnTo>
                  <a:pt x="988" y="1139"/>
                </a:lnTo>
                <a:lnTo>
                  <a:pt x="976" y="1139"/>
                </a:lnTo>
                <a:lnTo>
                  <a:pt x="968" y="1139"/>
                </a:lnTo>
                <a:lnTo>
                  <a:pt x="968" y="1139"/>
                </a:lnTo>
                <a:lnTo>
                  <a:pt x="962" y="1141"/>
                </a:lnTo>
                <a:lnTo>
                  <a:pt x="958" y="1143"/>
                </a:lnTo>
                <a:lnTo>
                  <a:pt x="958" y="1143"/>
                </a:lnTo>
                <a:lnTo>
                  <a:pt x="958" y="1143"/>
                </a:lnTo>
                <a:lnTo>
                  <a:pt x="958" y="1143"/>
                </a:lnTo>
                <a:lnTo>
                  <a:pt x="958" y="1145"/>
                </a:lnTo>
                <a:lnTo>
                  <a:pt x="958" y="1145"/>
                </a:lnTo>
                <a:lnTo>
                  <a:pt x="958" y="1145"/>
                </a:lnTo>
                <a:lnTo>
                  <a:pt x="924" y="1145"/>
                </a:lnTo>
                <a:lnTo>
                  <a:pt x="916" y="1145"/>
                </a:lnTo>
                <a:lnTo>
                  <a:pt x="908" y="1145"/>
                </a:lnTo>
                <a:lnTo>
                  <a:pt x="896" y="1145"/>
                </a:lnTo>
                <a:lnTo>
                  <a:pt x="888" y="1145"/>
                </a:lnTo>
                <a:lnTo>
                  <a:pt x="852" y="1145"/>
                </a:lnTo>
                <a:lnTo>
                  <a:pt x="852" y="1145"/>
                </a:lnTo>
                <a:lnTo>
                  <a:pt x="848" y="1145"/>
                </a:lnTo>
                <a:lnTo>
                  <a:pt x="844" y="1149"/>
                </a:lnTo>
                <a:lnTo>
                  <a:pt x="840" y="1153"/>
                </a:lnTo>
                <a:lnTo>
                  <a:pt x="840" y="1157"/>
                </a:lnTo>
                <a:lnTo>
                  <a:pt x="840" y="1167"/>
                </a:lnTo>
                <a:lnTo>
                  <a:pt x="840" y="1167"/>
                </a:lnTo>
                <a:lnTo>
                  <a:pt x="834" y="1169"/>
                </a:lnTo>
                <a:lnTo>
                  <a:pt x="832" y="1177"/>
                </a:lnTo>
                <a:lnTo>
                  <a:pt x="832" y="1177"/>
                </a:lnTo>
                <a:lnTo>
                  <a:pt x="832" y="1177"/>
                </a:lnTo>
                <a:lnTo>
                  <a:pt x="832" y="1177"/>
                </a:lnTo>
                <a:lnTo>
                  <a:pt x="832" y="1177"/>
                </a:lnTo>
                <a:lnTo>
                  <a:pt x="832" y="1177"/>
                </a:lnTo>
                <a:lnTo>
                  <a:pt x="828" y="1179"/>
                </a:lnTo>
                <a:lnTo>
                  <a:pt x="828" y="1179"/>
                </a:lnTo>
                <a:lnTo>
                  <a:pt x="828" y="1179"/>
                </a:lnTo>
                <a:lnTo>
                  <a:pt x="828" y="1179"/>
                </a:lnTo>
                <a:lnTo>
                  <a:pt x="826" y="1181"/>
                </a:lnTo>
                <a:lnTo>
                  <a:pt x="826" y="1181"/>
                </a:lnTo>
                <a:lnTo>
                  <a:pt x="826" y="1181"/>
                </a:lnTo>
                <a:lnTo>
                  <a:pt x="826" y="1181"/>
                </a:lnTo>
                <a:lnTo>
                  <a:pt x="824" y="1186"/>
                </a:lnTo>
                <a:lnTo>
                  <a:pt x="824" y="1186"/>
                </a:lnTo>
                <a:lnTo>
                  <a:pt x="824" y="1186"/>
                </a:lnTo>
                <a:lnTo>
                  <a:pt x="792" y="1186"/>
                </a:lnTo>
                <a:lnTo>
                  <a:pt x="780" y="1186"/>
                </a:lnTo>
                <a:lnTo>
                  <a:pt x="772" y="1186"/>
                </a:lnTo>
                <a:lnTo>
                  <a:pt x="772" y="1186"/>
                </a:lnTo>
                <a:lnTo>
                  <a:pt x="768" y="1188"/>
                </a:lnTo>
                <a:lnTo>
                  <a:pt x="764" y="1190"/>
                </a:lnTo>
                <a:lnTo>
                  <a:pt x="762" y="1194"/>
                </a:lnTo>
                <a:lnTo>
                  <a:pt x="760" y="1198"/>
                </a:lnTo>
                <a:lnTo>
                  <a:pt x="760" y="1206"/>
                </a:lnTo>
                <a:lnTo>
                  <a:pt x="760" y="1206"/>
                </a:lnTo>
                <a:lnTo>
                  <a:pt x="758" y="1208"/>
                </a:lnTo>
                <a:lnTo>
                  <a:pt x="756" y="1212"/>
                </a:lnTo>
                <a:lnTo>
                  <a:pt x="728" y="1212"/>
                </a:lnTo>
                <a:lnTo>
                  <a:pt x="720" y="1212"/>
                </a:lnTo>
                <a:lnTo>
                  <a:pt x="712" y="1212"/>
                </a:lnTo>
                <a:lnTo>
                  <a:pt x="700" y="1212"/>
                </a:lnTo>
                <a:lnTo>
                  <a:pt x="692" y="1212"/>
                </a:lnTo>
                <a:lnTo>
                  <a:pt x="684" y="1212"/>
                </a:lnTo>
                <a:lnTo>
                  <a:pt x="680" y="1212"/>
                </a:lnTo>
                <a:lnTo>
                  <a:pt x="680" y="1212"/>
                </a:lnTo>
                <a:lnTo>
                  <a:pt x="676" y="1214"/>
                </a:lnTo>
                <a:lnTo>
                  <a:pt x="672" y="1218"/>
                </a:lnTo>
                <a:lnTo>
                  <a:pt x="642" y="1218"/>
                </a:lnTo>
                <a:lnTo>
                  <a:pt x="634" y="1218"/>
                </a:lnTo>
                <a:lnTo>
                  <a:pt x="634" y="1218"/>
                </a:lnTo>
                <a:lnTo>
                  <a:pt x="628" y="1218"/>
                </a:lnTo>
                <a:lnTo>
                  <a:pt x="624" y="1222"/>
                </a:lnTo>
                <a:lnTo>
                  <a:pt x="622" y="1222"/>
                </a:lnTo>
                <a:lnTo>
                  <a:pt x="614" y="1222"/>
                </a:lnTo>
                <a:lnTo>
                  <a:pt x="614" y="1222"/>
                </a:lnTo>
                <a:lnTo>
                  <a:pt x="608" y="1224"/>
                </a:lnTo>
                <a:lnTo>
                  <a:pt x="604" y="1226"/>
                </a:lnTo>
                <a:lnTo>
                  <a:pt x="602" y="1230"/>
                </a:lnTo>
                <a:lnTo>
                  <a:pt x="602" y="1234"/>
                </a:lnTo>
                <a:lnTo>
                  <a:pt x="602" y="1244"/>
                </a:lnTo>
                <a:lnTo>
                  <a:pt x="602" y="1244"/>
                </a:lnTo>
                <a:lnTo>
                  <a:pt x="602" y="1244"/>
                </a:lnTo>
                <a:lnTo>
                  <a:pt x="602" y="1244"/>
                </a:lnTo>
                <a:lnTo>
                  <a:pt x="602" y="1244"/>
                </a:lnTo>
                <a:lnTo>
                  <a:pt x="602" y="1252"/>
                </a:lnTo>
                <a:lnTo>
                  <a:pt x="598" y="1252"/>
                </a:lnTo>
                <a:lnTo>
                  <a:pt x="590" y="1252"/>
                </a:lnTo>
                <a:lnTo>
                  <a:pt x="590" y="1252"/>
                </a:lnTo>
                <a:lnTo>
                  <a:pt x="584" y="1254"/>
                </a:lnTo>
                <a:lnTo>
                  <a:pt x="580" y="1258"/>
                </a:lnTo>
                <a:lnTo>
                  <a:pt x="578" y="1258"/>
                </a:lnTo>
                <a:lnTo>
                  <a:pt x="578" y="1258"/>
                </a:lnTo>
                <a:lnTo>
                  <a:pt x="574" y="1258"/>
                </a:lnTo>
                <a:lnTo>
                  <a:pt x="570" y="1260"/>
                </a:lnTo>
                <a:lnTo>
                  <a:pt x="566" y="1264"/>
                </a:lnTo>
                <a:lnTo>
                  <a:pt x="566" y="1268"/>
                </a:lnTo>
                <a:lnTo>
                  <a:pt x="542" y="1268"/>
                </a:lnTo>
                <a:lnTo>
                  <a:pt x="542" y="1268"/>
                </a:lnTo>
                <a:lnTo>
                  <a:pt x="536" y="1270"/>
                </a:lnTo>
                <a:lnTo>
                  <a:pt x="534" y="1272"/>
                </a:lnTo>
                <a:lnTo>
                  <a:pt x="530" y="1276"/>
                </a:lnTo>
                <a:lnTo>
                  <a:pt x="530" y="1280"/>
                </a:lnTo>
                <a:lnTo>
                  <a:pt x="530" y="1288"/>
                </a:lnTo>
                <a:lnTo>
                  <a:pt x="526" y="1288"/>
                </a:lnTo>
                <a:lnTo>
                  <a:pt x="526" y="1288"/>
                </a:lnTo>
                <a:lnTo>
                  <a:pt x="522" y="1290"/>
                </a:lnTo>
                <a:lnTo>
                  <a:pt x="518" y="1292"/>
                </a:lnTo>
                <a:lnTo>
                  <a:pt x="514" y="1296"/>
                </a:lnTo>
                <a:lnTo>
                  <a:pt x="514" y="1300"/>
                </a:lnTo>
                <a:lnTo>
                  <a:pt x="514" y="1308"/>
                </a:lnTo>
                <a:lnTo>
                  <a:pt x="482" y="1308"/>
                </a:lnTo>
                <a:lnTo>
                  <a:pt x="482" y="1308"/>
                </a:lnTo>
                <a:lnTo>
                  <a:pt x="476" y="1310"/>
                </a:lnTo>
                <a:lnTo>
                  <a:pt x="472" y="1314"/>
                </a:lnTo>
                <a:lnTo>
                  <a:pt x="466" y="1314"/>
                </a:lnTo>
                <a:lnTo>
                  <a:pt x="454" y="1314"/>
                </a:lnTo>
                <a:lnTo>
                  <a:pt x="454" y="1314"/>
                </a:lnTo>
                <a:lnTo>
                  <a:pt x="452" y="1314"/>
                </a:lnTo>
                <a:lnTo>
                  <a:pt x="452" y="1314"/>
                </a:lnTo>
                <a:lnTo>
                  <a:pt x="450" y="1314"/>
                </a:lnTo>
                <a:lnTo>
                  <a:pt x="450" y="1314"/>
                </a:lnTo>
                <a:lnTo>
                  <a:pt x="448" y="1316"/>
                </a:lnTo>
                <a:lnTo>
                  <a:pt x="448" y="1316"/>
                </a:lnTo>
                <a:lnTo>
                  <a:pt x="448" y="1316"/>
                </a:lnTo>
                <a:lnTo>
                  <a:pt x="448" y="1316"/>
                </a:lnTo>
                <a:lnTo>
                  <a:pt x="446" y="1316"/>
                </a:lnTo>
                <a:lnTo>
                  <a:pt x="446" y="1316"/>
                </a:lnTo>
                <a:lnTo>
                  <a:pt x="446" y="1318"/>
                </a:lnTo>
                <a:lnTo>
                  <a:pt x="446" y="1318"/>
                </a:lnTo>
                <a:lnTo>
                  <a:pt x="444" y="1318"/>
                </a:lnTo>
                <a:lnTo>
                  <a:pt x="444" y="1318"/>
                </a:lnTo>
                <a:lnTo>
                  <a:pt x="444" y="1318"/>
                </a:lnTo>
                <a:lnTo>
                  <a:pt x="438" y="1318"/>
                </a:lnTo>
                <a:lnTo>
                  <a:pt x="438" y="1318"/>
                </a:lnTo>
                <a:lnTo>
                  <a:pt x="434" y="1320"/>
                </a:lnTo>
                <a:lnTo>
                  <a:pt x="430" y="1322"/>
                </a:lnTo>
                <a:lnTo>
                  <a:pt x="428" y="1326"/>
                </a:lnTo>
                <a:lnTo>
                  <a:pt x="426" y="1330"/>
                </a:lnTo>
                <a:lnTo>
                  <a:pt x="426" y="1346"/>
                </a:lnTo>
                <a:lnTo>
                  <a:pt x="426" y="1346"/>
                </a:lnTo>
                <a:lnTo>
                  <a:pt x="420" y="1350"/>
                </a:lnTo>
                <a:lnTo>
                  <a:pt x="418" y="1350"/>
                </a:lnTo>
                <a:lnTo>
                  <a:pt x="418" y="1350"/>
                </a:lnTo>
                <a:lnTo>
                  <a:pt x="414" y="1350"/>
                </a:lnTo>
                <a:lnTo>
                  <a:pt x="410" y="1352"/>
                </a:lnTo>
                <a:lnTo>
                  <a:pt x="408" y="1356"/>
                </a:lnTo>
                <a:lnTo>
                  <a:pt x="406" y="1362"/>
                </a:lnTo>
                <a:lnTo>
                  <a:pt x="406" y="1362"/>
                </a:lnTo>
                <a:lnTo>
                  <a:pt x="406" y="1362"/>
                </a:lnTo>
                <a:lnTo>
                  <a:pt x="404" y="1364"/>
                </a:lnTo>
                <a:lnTo>
                  <a:pt x="366" y="1364"/>
                </a:lnTo>
                <a:lnTo>
                  <a:pt x="358" y="1364"/>
                </a:lnTo>
                <a:lnTo>
                  <a:pt x="350" y="1364"/>
                </a:lnTo>
                <a:lnTo>
                  <a:pt x="350" y="1364"/>
                </a:lnTo>
                <a:lnTo>
                  <a:pt x="346" y="1366"/>
                </a:lnTo>
                <a:lnTo>
                  <a:pt x="340" y="1370"/>
                </a:lnTo>
                <a:lnTo>
                  <a:pt x="338" y="1370"/>
                </a:lnTo>
                <a:lnTo>
                  <a:pt x="338" y="1370"/>
                </a:lnTo>
                <a:lnTo>
                  <a:pt x="334" y="1370"/>
                </a:lnTo>
                <a:lnTo>
                  <a:pt x="334" y="1370"/>
                </a:lnTo>
                <a:lnTo>
                  <a:pt x="334" y="1370"/>
                </a:lnTo>
                <a:lnTo>
                  <a:pt x="334" y="1370"/>
                </a:lnTo>
                <a:lnTo>
                  <a:pt x="332" y="1372"/>
                </a:lnTo>
                <a:lnTo>
                  <a:pt x="332" y="1372"/>
                </a:lnTo>
                <a:lnTo>
                  <a:pt x="330" y="1372"/>
                </a:lnTo>
                <a:lnTo>
                  <a:pt x="330" y="1372"/>
                </a:lnTo>
                <a:lnTo>
                  <a:pt x="328" y="1376"/>
                </a:lnTo>
                <a:lnTo>
                  <a:pt x="328" y="1376"/>
                </a:lnTo>
                <a:lnTo>
                  <a:pt x="328" y="1376"/>
                </a:lnTo>
                <a:lnTo>
                  <a:pt x="328" y="1376"/>
                </a:lnTo>
                <a:lnTo>
                  <a:pt x="328" y="1380"/>
                </a:lnTo>
                <a:lnTo>
                  <a:pt x="328" y="1380"/>
                </a:lnTo>
                <a:lnTo>
                  <a:pt x="326" y="1380"/>
                </a:lnTo>
                <a:lnTo>
                  <a:pt x="296" y="1380"/>
                </a:lnTo>
                <a:lnTo>
                  <a:pt x="296" y="1380"/>
                </a:lnTo>
                <a:lnTo>
                  <a:pt x="290" y="1382"/>
                </a:lnTo>
                <a:lnTo>
                  <a:pt x="286" y="1386"/>
                </a:lnTo>
                <a:lnTo>
                  <a:pt x="286" y="1386"/>
                </a:lnTo>
                <a:lnTo>
                  <a:pt x="280" y="1386"/>
                </a:lnTo>
                <a:lnTo>
                  <a:pt x="278" y="1390"/>
                </a:lnTo>
                <a:lnTo>
                  <a:pt x="272" y="1390"/>
                </a:lnTo>
                <a:lnTo>
                  <a:pt x="272" y="1390"/>
                </a:lnTo>
                <a:lnTo>
                  <a:pt x="266" y="1392"/>
                </a:lnTo>
                <a:lnTo>
                  <a:pt x="264" y="1394"/>
                </a:lnTo>
                <a:lnTo>
                  <a:pt x="264" y="1394"/>
                </a:lnTo>
                <a:lnTo>
                  <a:pt x="262" y="1394"/>
                </a:lnTo>
                <a:lnTo>
                  <a:pt x="262" y="1394"/>
                </a:lnTo>
                <a:lnTo>
                  <a:pt x="260" y="1396"/>
                </a:lnTo>
                <a:lnTo>
                  <a:pt x="260" y="1396"/>
                </a:lnTo>
                <a:lnTo>
                  <a:pt x="260" y="1396"/>
                </a:lnTo>
                <a:lnTo>
                  <a:pt x="260" y="1396"/>
                </a:lnTo>
                <a:lnTo>
                  <a:pt x="260" y="1400"/>
                </a:lnTo>
                <a:lnTo>
                  <a:pt x="260" y="1400"/>
                </a:lnTo>
                <a:lnTo>
                  <a:pt x="260" y="1400"/>
                </a:lnTo>
                <a:lnTo>
                  <a:pt x="228" y="1400"/>
                </a:lnTo>
                <a:lnTo>
                  <a:pt x="216" y="1400"/>
                </a:lnTo>
                <a:lnTo>
                  <a:pt x="216" y="1400"/>
                </a:lnTo>
                <a:lnTo>
                  <a:pt x="210" y="1402"/>
                </a:lnTo>
                <a:lnTo>
                  <a:pt x="208" y="1404"/>
                </a:lnTo>
                <a:lnTo>
                  <a:pt x="204" y="1408"/>
                </a:lnTo>
                <a:lnTo>
                  <a:pt x="204" y="1412"/>
                </a:lnTo>
                <a:lnTo>
                  <a:pt x="204" y="1442"/>
                </a:lnTo>
                <a:lnTo>
                  <a:pt x="192" y="1442"/>
                </a:lnTo>
                <a:lnTo>
                  <a:pt x="192" y="1442"/>
                </a:lnTo>
                <a:lnTo>
                  <a:pt x="186" y="1442"/>
                </a:lnTo>
                <a:lnTo>
                  <a:pt x="184" y="1444"/>
                </a:lnTo>
                <a:lnTo>
                  <a:pt x="180" y="1448"/>
                </a:lnTo>
                <a:lnTo>
                  <a:pt x="180" y="1454"/>
                </a:lnTo>
                <a:lnTo>
                  <a:pt x="180" y="1456"/>
                </a:lnTo>
                <a:lnTo>
                  <a:pt x="172" y="1456"/>
                </a:lnTo>
                <a:lnTo>
                  <a:pt x="168" y="1456"/>
                </a:lnTo>
                <a:lnTo>
                  <a:pt x="168" y="1456"/>
                </a:lnTo>
                <a:lnTo>
                  <a:pt x="164" y="1458"/>
                </a:lnTo>
                <a:lnTo>
                  <a:pt x="160" y="1460"/>
                </a:lnTo>
                <a:lnTo>
                  <a:pt x="156" y="1464"/>
                </a:lnTo>
                <a:lnTo>
                  <a:pt x="156" y="1468"/>
                </a:lnTo>
                <a:lnTo>
                  <a:pt x="156" y="1472"/>
                </a:lnTo>
                <a:lnTo>
                  <a:pt x="136" y="1472"/>
                </a:lnTo>
                <a:lnTo>
                  <a:pt x="136" y="1472"/>
                </a:lnTo>
                <a:lnTo>
                  <a:pt x="130" y="1472"/>
                </a:lnTo>
                <a:lnTo>
                  <a:pt x="126" y="1476"/>
                </a:lnTo>
                <a:lnTo>
                  <a:pt x="120" y="1476"/>
                </a:lnTo>
                <a:lnTo>
                  <a:pt x="120" y="1476"/>
                </a:lnTo>
                <a:lnTo>
                  <a:pt x="116" y="1478"/>
                </a:lnTo>
                <a:lnTo>
                  <a:pt x="116" y="1478"/>
                </a:lnTo>
                <a:lnTo>
                  <a:pt x="116" y="1478"/>
                </a:lnTo>
                <a:lnTo>
                  <a:pt x="116" y="1478"/>
                </a:lnTo>
                <a:lnTo>
                  <a:pt x="112" y="1480"/>
                </a:lnTo>
                <a:lnTo>
                  <a:pt x="112" y="1480"/>
                </a:lnTo>
                <a:lnTo>
                  <a:pt x="112" y="1480"/>
                </a:lnTo>
                <a:lnTo>
                  <a:pt x="112" y="1480"/>
                </a:lnTo>
                <a:lnTo>
                  <a:pt x="110" y="1482"/>
                </a:lnTo>
                <a:lnTo>
                  <a:pt x="110" y="1482"/>
                </a:lnTo>
                <a:lnTo>
                  <a:pt x="110" y="1484"/>
                </a:lnTo>
                <a:lnTo>
                  <a:pt x="110" y="1484"/>
                </a:lnTo>
                <a:lnTo>
                  <a:pt x="108" y="1486"/>
                </a:lnTo>
                <a:lnTo>
                  <a:pt x="108" y="1486"/>
                </a:lnTo>
                <a:lnTo>
                  <a:pt x="108" y="1486"/>
                </a:lnTo>
                <a:lnTo>
                  <a:pt x="100" y="1486"/>
                </a:lnTo>
                <a:lnTo>
                  <a:pt x="100" y="1486"/>
                </a:lnTo>
                <a:lnTo>
                  <a:pt x="96" y="1488"/>
                </a:lnTo>
                <a:lnTo>
                  <a:pt x="92" y="1490"/>
                </a:lnTo>
                <a:lnTo>
                  <a:pt x="90" y="1494"/>
                </a:lnTo>
                <a:lnTo>
                  <a:pt x="88" y="1498"/>
                </a:lnTo>
                <a:lnTo>
                  <a:pt x="88" y="1518"/>
                </a:lnTo>
                <a:lnTo>
                  <a:pt x="88" y="1518"/>
                </a:lnTo>
                <a:lnTo>
                  <a:pt x="82" y="1522"/>
                </a:lnTo>
                <a:lnTo>
                  <a:pt x="80" y="1530"/>
                </a:lnTo>
                <a:lnTo>
                  <a:pt x="80" y="1542"/>
                </a:lnTo>
                <a:lnTo>
                  <a:pt x="56" y="1542"/>
                </a:lnTo>
                <a:lnTo>
                  <a:pt x="56" y="1542"/>
                </a:lnTo>
                <a:lnTo>
                  <a:pt x="50" y="1544"/>
                </a:lnTo>
                <a:lnTo>
                  <a:pt x="46" y="1548"/>
                </a:lnTo>
                <a:lnTo>
                  <a:pt x="40" y="1548"/>
                </a:lnTo>
                <a:lnTo>
                  <a:pt x="32" y="1548"/>
                </a:lnTo>
                <a:lnTo>
                  <a:pt x="20" y="1548"/>
                </a:lnTo>
                <a:lnTo>
                  <a:pt x="12" y="1548"/>
                </a:lnTo>
                <a:lnTo>
                  <a:pt x="12" y="1548"/>
                </a:lnTo>
                <a:lnTo>
                  <a:pt x="8" y="1548"/>
                </a:lnTo>
                <a:lnTo>
                  <a:pt x="4" y="1552"/>
                </a:lnTo>
                <a:lnTo>
                  <a:pt x="2" y="1556"/>
                </a:lnTo>
                <a:lnTo>
                  <a:pt x="0" y="1560"/>
                </a:lnTo>
                <a:lnTo>
                  <a:pt x="0" y="1560"/>
                </a:lnTo>
                <a:lnTo>
                  <a:pt x="2" y="1564"/>
                </a:lnTo>
                <a:lnTo>
                  <a:pt x="4" y="1568"/>
                </a:lnTo>
                <a:lnTo>
                  <a:pt x="8" y="1570"/>
                </a:lnTo>
                <a:lnTo>
                  <a:pt x="12" y="1572"/>
                </a:lnTo>
                <a:lnTo>
                  <a:pt x="20" y="1572"/>
                </a:lnTo>
                <a:lnTo>
                  <a:pt x="32" y="1572"/>
                </a:lnTo>
                <a:lnTo>
                  <a:pt x="40" y="1572"/>
                </a:lnTo>
                <a:lnTo>
                  <a:pt x="48" y="1572"/>
                </a:lnTo>
                <a:lnTo>
                  <a:pt x="56" y="1572"/>
                </a:lnTo>
                <a:lnTo>
                  <a:pt x="56" y="1572"/>
                </a:lnTo>
                <a:lnTo>
                  <a:pt x="60" y="1572"/>
                </a:lnTo>
                <a:lnTo>
                  <a:pt x="60" y="1572"/>
                </a:lnTo>
                <a:lnTo>
                  <a:pt x="60" y="1572"/>
                </a:lnTo>
                <a:lnTo>
                  <a:pt x="60" y="1572"/>
                </a:lnTo>
                <a:lnTo>
                  <a:pt x="62" y="1570"/>
                </a:lnTo>
                <a:lnTo>
                  <a:pt x="62" y="1570"/>
                </a:lnTo>
                <a:lnTo>
                  <a:pt x="62" y="1570"/>
                </a:lnTo>
                <a:lnTo>
                  <a:pt x="62" y="1570"/>
                </a:lnTo>
                <a:lnTo>
                  <a:pt x="64" y="1570"/>
                </a:lnTo>
                <a:lnTo>
                  <a:pt x="64" y="1570"/>
                </a:lnTo>
                <a:lnTo>
                  <a:pt x="64" y="1568"/>
                </a:lnTo>
                <a:lnTo>
                  <a:pt x="64" y="1568"/>
                </a:lnTo>
                <a:lnTo>
                  <a:pt x="66" y="1568"/>
                </a:lnTo>
                <a:lnTo>
                  <a:pt x="66" y="1568"/>
                </a:lnTo>
                <a:lnTo>
                  <a:pt x="66" y="1566"/>
                </a:lnTo>
                <a:lnTo>
                  <a:pt x="92" y="1566"/>
                </a:lnTo>
                <a:lnTo>
                  <a:pt x="92" y="1566"/>
                </a:lnTo>
                <a:lnTo>
                  <a:pt x="96" y="1566"/>
                </a:lnTo>
                <a:lnTo>
                  <a:pt x="100" y="1564"/>
                </a:lnTo>
                <a:lnTo>
                  <a:pt x="104" y="1560"/>
                </a:lnTo>
                <a:lnTo>
                  <a:pt x="104" y="1554"/>
                </a:lnTo>
                <a:lnTo>
                  <a:pt x="104" y="1544"/>
                </a:lnTo>
                <a:lnTo>
                  <a:pt x="104" y="1544"/>
                </a:lnTo>
                <a:lnTo>
                  <a:pt x="104" y="1544"/>
                </a:lnTo>
                <a:lnTo>
                  <a:pt x="104" y="1544"/>
                </a:lnTo>
                <a:lnTo>
                  <a:pt x="104" y="1544"/>
                </a:lnTo>
                <a:lnTo>
                  <a:pt x="104" y="1540"/>
                </a:lnTo>
                <a:lnTo>
                  <a:pt x="104" y="1540"/>
                </a:lnTo>
                <a:lnTo>
                  <a:pt x="110" y="1536"/>
                </a:lnTo>
                <a:lnTo>
                  <a:pt x="112" y="1530"/>
                </a:lnTo>
                <a:lnTo>
                  <a:pt x="112" y="1510"/>
                </a:lnTo>
                <a:lnTo>
                  <a:pt x="120" y="1510"/>
                </a:lnTo>
                <a:lnTo>
                  <a:pt x="120" y="1510"/>
                </a:lnTo>
                <a:lnTo>
                  <a:pt x="124" y="1510"/>
                </a:lnTo>
                <a:lnTo>
                  <a:pt x="128" y="1508"/>
                </a:lnTo>
                <a:lnTo>
                  <a:pt x="130" y="1504"/>
                </a:lnTo>
                <a:lnTo>
                  <a:pt x="132" y="1500"/>
                </a:lnTo>
                <a:lnTo>
                  <a:pt x="136" y="1500"/>
                </a:lnTo>
                <a:lnTo>
                  <a:pt x="136" y="1500"/>
                </a:lnTo>
                <a:lnTo>
                  <a:pt x="142" y="1500"/>
                </a:lnTo>
                <a:lnTo>
                  <a:pt x="146" y="1496"/>
                </a:lnTo>
                <a:lnTo>
                  <a:pt x="168" y="1496"/>
                </a:lnTo>
                <a:lnTo>
                  <a:pt x="168" y="1496"/>
                </a:lnTo>
                <a:lnTo>
                  <a:pt x="172" y="1494"/>
                </a:lnTo>
                <a:lnTo>
                  <a:pt x="176" y="1492"/>
                </a:lnTo>
                <a:lnTo>
                  <a:pt x="178" y="1488"/>
                </a:lnTo>
                <a:lnTo>
                  <a:pt x="180" y="1484"/>
                </a:lnTo>
                <a:lnTo>
                  <a:pt x="180" y="1480"/>
                </a:lnTo>
                <a:lnTo>
                  <a:pt x="192" y="1480"/>
                </a:lnTo>
                <a:lnTo>
                  <a:pt x="192" y="1480"/>
                </a:lnTo>
                <a:lnTo>
                  <a:pt x="196" y="1480"/>
                </a:lnTo>
                <a:lnTo>
                  <a:pt x="200" y="1476"/>
                </a:lnTo>
                <a:lnTo>
                  <a:pt x="202" y="1472"/>
                </a:lnTo>
                <a:lnTo>
                  <a:pt x="204" y="1468"/>
                </a:lnTo>
                <a:lnTo>
                  <a:pt x="204" y="1466"/>
                </a:lnTo>
                <a:lnTo>
                  <a:pt x="216" y="1466"/>
                </a:lnTo>
                <a:lnTo>
                  <a:pt x="216" y="1466"/>
                </a:lnTo>
                <a:lnTo>
                  <a:pt x="220" y="1464"/>
                </a:lnTo>
                <a:lnTo>
                  <a:pt x="224" y="1462"/>
                </a:lnTo>
                <a:lnTo>
                  <a:pt x="226" y="1458"/>
                </a:lnTo>
                <a:lnTo>
                  <a:pt x="228" y="1454"/>
                </a:lnTo>
                <a:lnTo>
                  <a:pt x="228" y="1424"/>
                </a:lnTo>
                <a:lnTo>
                  <a:pt x="272" y="1424"/>
                </a:lnTo>
                <a:lnTo>
                  <a:pt x="272" y="1424"/>
                </a:lnTo>
                <a:lnTo>
                  <a:pt x="276" y="1424"/>
                </a:lnTo>
                <a:lnTo>
                  <a:pt x="278" y="1422"/>
                </a:lnTo>
                <a:lnTo>
                  <a:pt x="282" y="1418"/>
                </a:lnTo>
                <a:lnTo>
                  <a:pt x="282" y="1414"/>
                </a:lnTo>
                <a:lnTo>
                  <a:pt x="288" y="1414"/>
                </a:lnTo>
                <a:lnTo>
                  <a:pt x="288" y="1414"/>
                </a:lnTo>
                <a:lnTo>
                  <a:pt x="292" y="1412"/>
                </a:lnTo>
                <a:lnTo>
                  <a:pt x="298" y="1408"/>
                </a:lnTo>
                <a:lnTo>
                  <a:pt x="298" y="1408"/>
                </a:lnTo>
                <a:lnTo>
                  <a:pt x="302" y="1408"/>
                </a:lnTo>
                <a:lnTo>
                  <a:pt x="304" y="1404"/>
                </a:lnTo>
                <a:lnTo>
                  <a:pt x="338" y="1404"/>
                </a:lnTo>
                <a:lnTo>
                  <a:pt x="338" y="1404"/>
                </a:lnTo>
                <a:lnTo>
                  <a:pt x="344" y="1404"/>
                </a:lnTo>
                <a:lnTo>
                  <a:pt x="346" y="1402"/>
                </a:lnTo>
                <a:lnTo>
                  <a:pt x="350" y="1398"/>
                </a:lnTo>
                <a:lnTo>
                  <a:pt x="350" y="1394"/>
                </a:lnTo>
                <a:lnTo>
                  <a:pt x="350" y="1394"/>
                </a:lnTo>
                <a:lnTo>
                  <a:pt x="350" y="1394"/>
                </a:lnTo>
                <a:lnTo>
                  <a:pt x="356" y="1392"/>
                </a:lnTo>
                <a:lnTo>
                  <a:pt x="360" y="1388"/>
                </a:lnTo>
                <a:lnTo>
                  <a:pt x="366" y="1388"/>
                </a:lnTo>
                <a:lnTo>
                  <a:pt x="414" y="1388"/>
                </a:lnTo>
                <a:lnTo>
                  <a:pt x="414" y="1388"/>
                </a:lnTo>
                <a:lnTo>
                  <a:pt x="422" y="1386"/>
                </a:lnTo>
                <a:lnTo>
                  <a:pt x="426" y="1382"/>
                </a:lnTo>
                <a:lnTo>
                  <a:pt x="426" y="1382"/>
                </a:lnTo>
                <a:lnTo>
                  <a:pt x="426" y="1380"/>
                </a:lnTo>
                <a:lnTo>
                  <a:pt x="426" y="1380"/>
                </a:lnTo>
                <a:lnTo>
                  <a:pt x="428" y="1380"/>
                </a:lnTo>
                <a:lnTo>
                  <a:pt x="428" y="1380"/>
                </a:lnTo>
                <a:lnTo>
                  <a:pt x="428" y="1378"/>
                </a:lnTo>
                <a:lnTo>
                  <a:pt x="428" y="1378"/>
                </a:lnTo>
                <a:lnTo>
                  <a:pt x="428" y="1378"/>
                </a:lnTo>
                <a:lnTo>
                  <a:pt x="428" y="1378"/>
                </a:lnTo>
                <a:lnTo>
                  <a:pt x="430" y="1376"/>
                </a:lnTo>
                <a:lnTo>
                  <a:pt x="430" y="1376"/>
                </a:lnTo>
                <a:lnTo>
                  <a:pt x="430" y="1376"/>
                </a:lnTo>
                <a:lnTo>
                  <a:pt x="430" y="1376"/>
                </a:lnTo>
                <a:lnTo>
                  <a:pt x="430" y="1374"/>
                </a:lnTo>
                <a:lnTo>
                  <a:pt x="430" y="1374"/>
                </a:lnTo>
                <a:lnTo>
                  <a:pt x="430" y="1374"/>
                </a:lnTo>
                <a:lnTo>
                  <a:pt x="430" y="1374"/>
                </a:lnTo>
                <a:lnTo>
                  <a:pt x="430" y="1374"/>
                </a:lnTo>
                <a:lnTo>
                  <a:pt x="436" y="1372"/>
                </a:lnTo>
                <a:lnTo>
                  <a:pt x="440" y="1368"/>
                </a:lnTo>
                <a:lnTo>
                  <a:pt x="440" y="1368"/>
                </a:lnTo>
                <a:lnTo>
                  <a:pt x="444" y="1366"/>
                </a:lnTo>
                <a:lnTo>
                  <a:pt x="448" y="1364"/>
                </a:lnTo>
                <a:lnTo>
                  <a:pt x="450" y="1360"/>
                </a:lnTo>
                <a:lnTo>
                  <a:pt x="450" y="1356"/>
                </a:lnTo>
                <a:lnTo>
                  <a:pt x="450" y="1342"/>
                </a:lnTo>
                <a:lnTo>
                  <a:pt x="454" y="1342"/>
                </a:lnTo>
                <a:lnTo>
                  <a:pt x="454" y="1342"/>
                </a:lnTo>
                <a:lnTo>
                  <a:pt x="460" y="1342"/>
                </a:lnTo>
                <a:lnTo>
                  <a:pt x="464" y="1338"/>
                </a:lnTo>
                <a:lnTo>
                  <a:pt x="466" y="1338"/>
                </a:lnTo>
                <a:lnTo>
                  <a:pt x="474" y="1338"/>
                </a:lnTo>
                <a:lnTo>
                  <a:pt x="482" y="1338"/>
                </a:lnTo>
                <a:lnTo>
                  <a:pt x="482" y="1338"/>
                </a:lnTo>
                <a:lnTo>
                  <a:pt x="488" y="1336"/>
                </a:lnTo>
                <a:lnTo>
                  <a:pt x="492" y="1332"/>
                </a:lnTo>
                <a:lnTo>
                  <a:pt x="526" y="1332"/>
                </a:lnTo>
                <a:lnTo>
                  <a:pt x="526" y="1332"/>
                </a:lnTo>
                <a:lnTo>
                  <a:pt x="530" y="1332"/>
                </a:lnTo>
                <a:lnTo>
                  <a:pt x="534" y="1330"/>
                </a:lnTo>
                <a:lnTo>
                  <a:pt x="536" y="1326"/>
                </a:lnTo>
                <a:lnTo>
                  <a:pt x="538" y="1320"/>
                </a:lnTo>
                <a:lnTo>
                  <a:pt x="538" y="1312"/>
                </a:lnTo>
                <a:lnTo>
                  <a:pt x="542" y="1312"/>
                </a:lnTo>
                <a:lnTo>
                  <a:pt x="542" y="1312"/>
                </a:lnTo>
                <a:lnTo>
                  <a:pt x="546" y="1312"/>
                </a:lnTo>
                <a:lnTo>
                  <a:pt x="550" y="1308"/>
                </a:lnTo>
                <a:lnTo>
                  <a:pt x="552" y="1306"/>
                </a:lnTo>
                <a:lnTo>
                  <a:pt x="554" y="1300"/>
                </a:lnTo>
                <a:lnTo>
                  <a:pt x="554" y="1292"/>
                </a:lnTo>
                <a:lnTo>
                  <a:pt x="570" y="1292"/>
                </a:lnTo>
                <a:lnTo>
                  <a:pt x="570" y="1292"/>
                </a:lnTo>
                <a:lnTo>
                  <a:pt x="570" y="1292"/>
                </a:lnTo>
                <a:lnTo>
                  <a:pt x="570" y="1292"/>
                </a:lnTo>
                <a:lnTo>
                  <a:pt x="570" y="1292"/>
                </a:lnTo>
                <a:lnTo>
                  <a:pt x="578" y="1292"/>
                </a:lnTo>
                <a:lnTo>
                  <a:pt x="578" y="1292"/>
                </a:lnTo>
                <a:lnTo>
                  <a:pt x="582" y="1292"/>
                </a:lnTo>
                <a:lnTo>
                  <a:pt x="586" y="1290"/>
                </a:lnTo>
                <a:lnTo>
                  <a:pt x="588" y="1286"/>
                </a:lnTo>
                <a:lnTo>
                  <a:pt x="590" y="1282"/>
                </a:lnTo>
                <a:lnTo>
                  <a:pt x="590" y="1282"/>
                </a:lnTo>
                <a:lnTo>
                  <a:pt x="590" y="1282"/>
                </a:lnTo>
                <a:lnTo>
                  <a:pt x="594" y="1280"/>
                </a:lnTo>
                <a:lnTo>
                  <a:pt x="600" y="1276"/>
                </a:lnTo>
                <a:lnTo>
                  <a:pt x="614" y="1276"/>
                </a:lnTo>
                <a:lnTo>
                  <a:pt x="614" y="1276"/>
                </a:lnTo>
                <a:lnTo>
                  <a:pt x="618" y="1276"/>
                </a:lnTo>
                <a:lnTo>
                  <a:pt x="622" y="1274"/>
                </a:lnTo>
                <a:lnTo>
                  <a:pt x="624" y="1270"/>
                </a:lnTo>
                <a:lnTo>
                  <a:pt x="626" y="1264"/>
                </a:lnTo>
                <a:lnTo>
                  <a:pt x="626" y="1246"/>
                </a:lnTo>
                <a:lnTo>
                  <a:pt x="634" y="1246"/>
                </a:lnTo>
                <a:lnTo>
                  <a:pt x="634" y="1246"/>
                </a:lnTo>
                <a:lnTo>
                  <a:pt x="638" y="1244"/>
                </a:lnTo>
                <a:lnTo>
                  <a:pt x="642" y="1242"/>
                </a:lnTo>
                <a:lnTo>
                  <a:pt x="680" y="1242"/>
                </a:lnTo>
                <a:lnTo>
                  <a:pt x="680" y="1242"/>
                </a:lnTo>
                <a:lnTo>
                  <a:pt x="686" y="1240"/>
                </a:lnTo>
                <a:lnTo>
                  <a:pt x="690" y="1236"/>
                </a:lnTo>
                <a:lnTo>
                  <a:pt x="692" y="1236"/>
                </a:lnTo>
                <a:lnTo>
                  <a:pt x="700" y="1236"/>
                </a:lnTo>
                <a:lnTo>
                  <a:pt x="712" y="1236"/>
                </a:lnTo>
                <a:lnTo>
                  <a:pt x="720" y="1236"/>
                </a:lnTo>
                <a:lnTo>
                  <a:pt x="728" y="1236"/>
                </a:lnTo>
                <a:lnTo>
                  <a:pt x="768" y="1236"/>
                </a:lnTo>
                <a:lnTo>
                  <a:pt x="768" y="1236"/>
                </a:lnTo>
                <a:lnTo>
                  <a:pt x="772" y="1236"/>
                </a:lnTo>
                <a:lnTo>
                  <a:pt x="776" y="1232"/>
                </a:lnTo>
                <a:lnTo>
                  <a:pt x="780" y="1228"/>
                </a:lnTo>
                <a:lnTo>
                  <a:pt x="780" y="1224"/>
                </a:lnTo>
                <a:lnTo>
                  <a:pt x="780" y="1222"/>
                </a:lnTo>
                <a:lnTo>
                  <a:pt x="780" y="1222"/>
                </a:lnTo>
                <a:lnTo>
                  <a:pt x="780" y="1222"/>
                </a:lnTo>
                <a:lnTo>
                  <a:pt x="780" y="1222"/>
                </a:lnTo>
                <a:lnTo>
                  <a:pt x="782" y="1222"/>
                </a:lnTo>
                <a:lnTo>
                  <a:pt x="782" y="1222"/>
                </a:lnTo>
                <a:lnTo>
                  <a:pt x="782" y="1220"/>
                </a:lnTo>
                <a:lnTo>
                  <a:pt x="782" y="1220"/>
                </a:lnTo>
                <a:lnTo>
                  <a:pt x="782" y="1220"/>
                </a:lnTo>
                <a:lnTo>
                  <a:pt x="782" y="1220"/>
                </a:lnTo>
                <a:lnTo>
                  <a:pt x="784" y="1218"/>
                </a:lnTo>
                <a:lnTo>
                  <a:pt x="784" y="1218"/>
                </a:lnTo>
                <a:lnTo>
                  <a:pt x="784" y="1218"/>
                </a:lnTo>
                <a:lnTo>
                  <a:pt x="784" y="1218"/>
                </a:lnTo>
                <a:lnTo>
                  <a:pt x="784" y="1216"/>
                </a:lnTo>
                <a:lnTo>
                  <a:pt x="784" y="1216"/>
                </a:lnTo>
                <a:lnTo>
                  <a:pt x="784" y="1214"/>
                </a:lnTo>
                <a:lnTo>
                  <a:pt x="784" y="1210"/>
                </a:lnTo>
                <a:lnTo>
                  <a:pt x="792" y="1210"/>
                </a:lnTo>
                <a:lnTo>
                  <a:pt x="836" y="1210"/>
                </a:lnTo>
                <a:lnTo>
                  <a:pt x="836" y="1210"/>
                </a:lnTo>
                <a:lnTo>
                  <a:pt x="840" y="1210"/>
                </a:lnTo>
                <a:lnTo>
                  <a:pt x="844" y="1208"/>
                </a:lnTo>
                <a:lnTo>
                  <a:pt x="846" y="1204"/>
                </a:lnTo>
                <a:lnTo>
                  <a:pt x="848" y="1200"/>
                </a:lnTo>
                <a:lnTo>
                  <a:pt x="848" y="1200"/>
                </a:lnTo>
                <a:lnTo>
                  <a:pt x="854" y="1196"/>
                </a:lnTo>
                <a:lnTo>
                  <a:pt x="856" y="1190"/>
                </a:lnTo>
                <a:lnTo>
                  <a:pt x="856" y="1190"/>
                </a:lnTo>
                <a:lnTo>
                  <a:pt x="862" y="1186"/>
                </a:lnTo>
                <a:lnTo>
                  <a:pt x="864" y="1181"/>
                </a:lnTo>
                <a:lnTo>
                  <a:pt x="864" y="1177"/>
                </a:lnTo>
                <a:lnTo>
                  <a:pt x="864" y="1169"/>
                </a:lnTo>
                <a:lnTo>
                  <a:pt x="888" y="1169"/>
                </a:lnTo>
                <a:lnTo>
                  <a:pt x="896" y="1169"/>
                </a:lnTo>
                <a:lnTo>
                  <a:pt x="908" y="1169"/>
                </a:lnTo>
                <a:lnTo>
                  <a:pt x="916" y="1169"/>
                </a:lnTo>
                <a:lnTo>
                  <a:pt x="924" y="1169"/>
                </a:lnTo>
                <a:lnTo>
                  <a:pt x="968" y="1169"/>
                </a:lnTo>
                <a:lnTo>
                  <a:pt x="968" y="1169"/>
                </a:lnTo>
                <a:lnTo>
                  <a:pt x="972" y="1167"/>
                </a:lnTo>
                <a:lnTo>
                  <a:pt x="976" y="1163"/>
                </a:lnTo>
                <a:lnTo>
                  <a:pt x="988" y="1163"/>
                </a:lnTo>
                <a:lnTo>
                  <a:pt x="994" y="1163"/>
                </a:lnTo>
                <a:lnTo>
                  <a:pt x="1002" y="1163"/>
                </a:lnTo>
                <a:lnTo>
                  <a:pt x="1010" y="1163"/>
                </a:lnTo>
                <a:lnTo>
                  <a:pt x="1054" y="1163"/>
                </a:lnTo>
                <a:lnTo>
                  <a:pt x="1054" y="1163"/>
                </a:lnTo>
                <a:lnTo>
                  <a:pt x="1058" y="1163"/>
                </a:lnTo>
                <a:lnTo>
                  <a:pt x="1062" y="1161"/>
                </a:lnTo>
                <a:lnTo>
                  <a:pt x="1066" y="1157"/>
                </a:lnTo>
                <a:lnTo>
                  <a:pt x="1066" y="1153"/>
                </a:lnTo>
                <a:lnTo>
                  <a:pt x="1066" y="1153"/>
                </a:lnTo>
                <a:lnTo>
                  <a:pt x="1074" y="1153"/>
                </a:lnTo>
                <a:lnTo>
                  <a:pt x="1074" y="1153"/>
                </a:lnTo>
                <a:lnTo>
                  <a:pt x="1080" y="1153"/>
                </a:lnTo>
                <a:lnTo>
                  <a:pt x="1084" y="1149"/>
                </a:lnTo>
                <a:lnTo>
                  <a:pt x="1084" y="1149"/>
                </a:lnTo>
                <a:lnTo>
                  <a:pt x="1088" y="1147"/>
                </a:lnTo>
                <a:lnTo>
                  <a:pt x="1092" y="1145"/>
                </a:lnTo>
                <a:lnTo>
                  <a:pt x="1094" y="1141"/>
                </a:lnTo>
                <a:lnTo>
                  <a:pt x="1094" y="1137"/>
                </a:lnTo>
                <a:lnTo>
                  <a:pt x="1094" y="1131"/>
                </a:lnTo>
                <a:lnTo>
                  <a:pt x="1094" y="1129"/>
                </a:lnTo>
                <a:lnTo>
                  <a:pt x="1110" y="1129"/>
                </a:lnTo>
                <a:lnTo>
                  <a:pt x="1110" y="1129"/>
                </a:lnTo>
                <a:lnTo>
                  <a:pt x="1110" y="1129"/>
                </a:lnTo>
                <a:lnTo>
                  <a:pt x="1114" y="1127"/>
                </a:lnTo>
                <a:lnTo>
                  <a:pt x="1118" y="1125"/>
                </a:lnTo>
                <a:lnTo>
                  <a:pt x="1118" y="1125"/>
                </a:lnTo>
                <a:lnTo>
                  <a:pt x="1122" y="1121"/>
                </a:lnTo>
                <a:lnTo>
                  <a:pt x="1122" y="1119"/>
                </a:lnTo>
                <a:lnTo>
                  <a:pt x="1126" y="1119"/>
                </a:lnTo>
                <a:lnTo>
                  <a:pt x="1134" y="1119"/>
                </a:lnTo>
                <a:lnTo>
                  <a:pt x="1146" y="1119"/>
                </a:lnTo>
                <a:lnTo>
                  <a:pt x="1186" y="1119"/>
                </a:lnTo>
                <a:lnTo>
                  <a:pt x="1186" y="1119"/>
                </a:lnTo>
                <a:lnTo>
                  <a:pt x="1191" y="1117"/>
                </a:lnTo>
                <a:lnTo>
                  <a:pt x="1195" y="1111"/>
                </a:lnTo>
                <a:lnTo>
                  <a:pt x="1195" y="1111"/>
                </a:lnTo>
                <a:lnTo>
                  <a:pt x="1197" y="1111"/>
                </a:lnTo>
                <a:lnTo>
                  <a:pt x="1197" y="1111"/>
                </a:lnTo>
                <a:lnTo>
                  <a:pt x="1197" y="1109"/>
                </a:lnTo>
                <a:lnTo>
                  <a:pt x="1197" y="1109"/>
                </a:lnTo>
                <a:lnTo>
                  <a:pt x="1199" y="1109"/>
                </a:lnTo>
                <a:lnTo>
                  <a:pt x="1199" y="1109"/>
                </a:lnTo>
                <a:lnTo>
                  <a:pt x="1199" y="1107"/>
                </a:lnTo>
                <a:lnTo>
                  <a:pt x="1205" y="1107"/>
                </a:lnTo>
                <a:lnTo>
                  <a:pt x="1213" y="1107"/>
                </a:lnTo>
                <a:lnTo>
                  <a:pt x="1221" y="1107"/>
                </a:lnTo>
                <a:lnTo>
                  <a:pt x="1221" y="1107"/>
                </a:lnTo>
                <a:lnTo>
                  <a:pt x="1225" y="1107"/>
                </a:lnTo>
                <a:lnTo>
                  <a:pt x="1229" y="1105"/>
                </a:lnTo>
                <a:lnTo>
                  <a:pt x="1231" y="1101"/>
                </a:lnTo>
                <a:lnTo>
                  <a:pt x="1233" y="1095"/>
                </a:lnTo>
                <a:lnTo>
                  <a:pt x="1233" y="1087"/>
                </a:lnTo>
                <a:lnTo>
                  <a:pt x="1249" y="1087"/>
                </a:lnTo>
                <a:lnTo>
                  <a:pt x="1249" y="1087"/>
                </a:lnTo>
                <a:lnTo>
                  <a:pt x="1255" y="1087"/>
                </a:lnTo>
                <a:lnTo>
                  <a:pt x="1259" y="1083"/>
                </a:lnTo>
                <a:lnTo>
                  <a:pt x="1269" y="1083"/>
                </a:lnTo>
                <a:lnTo>
                  <a:pt x="1277" y="1083"/>
                </a:lnTo>
                <a:lnTo>
                  <a:pt x="1277" y="1083"/>
                </a:lnTo>
                <a:lnTo>
                  <a:pt x="1281" y="1081"/>
                </a:lnTo>
                <a:lnTo>
                  <a:pt x="1287" y="1077"/>
                </a:lnTo>
                <a:lnTo>
                  <a:pt x="1313" y="1077"/>
                </a:lnTo>
                <a:lnTo>
                  <a:pt x="1313" y="1077"/>
                </a:lnTo>
                <a:lnTo>
                  <a:pt x="1317" y="1077"/>
                </a:lnTo>
                <a:lnTo>
                  <a:pt x="1321" y="1073"/>
                </a:lnTo>
                <a:lnTo>
                  <a:pt x="1323" y="1071"/>
                </a:lnTo>
                <a:lnTo>
                  <a:pt x="1325" y="1065"/>
                </a:lnTo>
                <a:lnTo>
                  <a:pt x="1325" y="1047"/>
                </a:lnTo>
                <a:lnTo>
                  <a:pt x="1329" y="1047"/>
                </a:lnTo>
                <a:lnTo>
                  <a:pt x="1371" y="1047"/>
                </a:lnTo>
                <a:lnTo>
                  <a:pt x="1371" y="1047"/>
                </a:lnTo>
                <a:lnTo>
                  <a:pt x="1377" y="1045"/>
                </a:lnTo>
                <a:lnTo>
                  <a:pt x="1381" y="1041"/>
                </a:lnTo>
                <a:lnTo>
                  <a:pt x="1391" y="1041"/>
                </a:lnTo>
                <a:lnTo>
                  <a:pt x="1399" y="1041"/>
                </a:lnTo>
                <a:lnTo>
                  <a:pt x="1407" y="1041"/>
                </a:lnTo>
                <a:lnTo>
                  <a:pt x="1407" y="1041"/>
                </a:lnTo>
                <a:lnTo>
                  <a:pt x="1413" y="1041"/>
                </a:lnTo>
                <a:lnTo>
                  <a:pt x="1417" y="1039"/>
                </a:lnTo>
                <a:lnTo>
                  <a:pt x="1419" y="1035"/>
                </a:lnTo>
                <a:lnTo>
                  <a:pt x="1419" y="1029"/>
                </a:lnTo>
                <a:lnTo>
                  <a:pt x="1419" y="1011"/>
                </a:lnTo>
                <a:lnTo>
                  <a:pt x="1427" y="1011"/>
                </a:lnTo>
                <a:lnTo>
                  <a:pt x="1427" y="1011"/>
                </a:lnTo>
                <a:lnTo>
                  <a:pt x="1433" y="1009"/>
                </a:lnTo>
                <a:lnTo>
                  <a:pt x="1437" y="1005"/>
                </a:lnTo>
                <a:lnTo>
                  <a:pt x="1437" y="1005"/>
                </a:lnTo>
                <a:lnTo>
                  <a:pt x="1441" y="1005"/>
                </a:lnTo>
                <a:lnTo>
                  <a:pt x="1445" y="1001"/>
                </a:lnTo>
                <a:lnTo>
                  <a:pt x="1451" y="1001"/>
                </a:lnTo>
                <a:lnTo>
                  <a:pt x="1483" y="1001"/>
                </a:lnTo>
                <a:lnTo>
                  <a:pt x="1483" y="1001"/>
                </a:lnTo>
                <a:lnTo>
                  <a:pt x="1487" y="1001"/>
                </a:lnTo>
                <a:lnTo>
                  <a:pt x="1491" y="997"/>
                </a:lnTo>
                <a:lnTo>
                  <a:pt x="1495" y="993"/>
                </a:lnTo>
                <a:lnTo>
                  <a:pt x="1495" y="989"/>
                </a:lnTo>
                <a:lnTo>
                  <a:pt x="1495" y="985"/>
                </a:lnTo>
                <a:lnTo>
                  <a:pt x="1507" y="985"/>
                </a:lnTo>
                <a:lnTo>
                  <a:pt x="1515" y="985"/>
                </a:lnTo>
                <a:lnTo>
                  <a:pt x="1523" y="985"/>
                </a:lnTo>
                <a:lnTo>
                  <a:pt x="1531" y="985"/>
                </a:lnTo>
                <a:lnTo>
                  <a:pt x="1559" y="985"/>
                </a:lnTo>
                <a:lnTo>
                  <a:pt x="1559" y="985"/>
                </a:lnTo>
                <a:lnTo>
                  <a:pt x="1563" y="985"/>
                </a:lnTo>
                <a:lnTo>
                  <a:pt x="1567" y="983"/>
                </a:lnTo>
                <a:lnTo>
                  <a:pt x="1569" y="979"/>
                </a:lnTo>
                <a:lnTo>
                  <a:pt x="1571" y="973"/>
                </a:lnTo>
                <a:lnTo>
                  <a:pt x="1571" y="971"/>
                </a:lnTo>
                <a:lnTo>
                  <a:pt x="1575" y="971"/>
                </a:lnTo>
                <a:lnTo>
                  <a:pt x="1587" y="971"/>
                </a:lnTo>
                <a:lnTo>
                  <a:pt x="1595" y="971"/>
                </a:lnTo>
                <a:lnTo>
                  <a:pt x="1603" y="971"/>
                </a:lnTo>
                <a:lnTo>
                  <a:pt x="1631" y="971"/>
                </a:lnTo>
                <a:lnTo>
                  <a:pt x="1631" y="971"/>
                </a:lnTo>
                <a:lnTo>
                  <a:pt x="1635" y="969"/>
                </a:lnTo>
                <a:lnTo>
                  <a:pt x="1639" y="967"/>
                </a:lnTo>
                <a:lnTo>
                  <a:pt x="1641" y="963"/>
                </a:lnTo>
                <a:lnTo>
                  <a:pt x="1643" y="959"/>
                </a:lnTo>
                <a:lnTo>
                  <a:pt x="1643" y="951"/>
                </a:lnTo>
                <a:lnTo>
                  <a:pt x="1647" y="951"/>
                </a:lnTo>
                <a:lnTo>
                  <a:pt x="1655" y="951"/>
                </a:lnTo>
                <a:lnTo>
                  <a:pt x="1655" y="951"/>
                </a:lnTo>
                <a:lnTo>
                  <a:pt x="1659" y="949"/>
                </a:lnTo>
                <a:lnTo>
                  <a:pt x="1661" y="947"/>
                </a:lnTo>
                <a:lnTo>
                  <a:pt x="1665" y="945"/>
                </a:lnTo>
                <a:lnTo>
                  <a:pt x="1665" y="941"/>
                </a:lnTo>
                <a:lnTo>
                  <a:pt x="1681" y="941"/>
                </a:lnTo>
                <a:lnTo>
                  <a:pt x="1681" y="941"/>
                </a:lnTo>
                <a:lnTo>
                  <a:pt x="1687" y="939"/>
                </a:lnTo>
                <a:lnTo>
                  <a:pt x="1691" y="937"/>
                </a:lnTo>
                <a:lnTo>
                  <a:pt x="1693" y="933"/>
                </a:lnTo>
                <a:lnTo>
                  <a:pt x="1693" y="929"/>
                </a:lnTo>
                <a:lnTo>
                  <a:pt x="1693" y="919"/>
                </a:lnTo>
                <a:lnTo>
                  <a:pt x="1697" y="919"/>
                </a:lnTo>
                <a:lnTo>
                  <a:pt x="1709" y="919"/>
                </a:lnTo>
                <a:lnTo>
                  <a:pt x="1717" y="919"/>
                </a:lnTo>
                <a:lnTo>
                  <a:pt x="1717" y="919"/>
                </a:lnTo>
                <a:lnTo>
                  <a:pt x="1723" y="919"/>
                </a:lnTo>
                <a:lnTo>
                  <a:pt x="1727" y="917"/>
                </a:lnTo>
                <a:lnTo>
                  <a:pt x="1729" y="913"/>
                </a:lnTo>
                <a:lnTo>
                  <a:pt x="1729" y="907"/>
                </a:lnTo>
                <a:lnTo>
                  <a:pt x="1729" y="905"/>
                </a:lnTo>
                <a:lnTo>
                  <a:pt x="1761" y="905"/>
                </a:lnTo>
                <a:lnTo>
                  <a:pt x="1769" y="905"/>
                </a:lnTo>
                <a:lnTo>
                  <a:pt x="1777" y="905"/>
                </a:lnTo>
                <a:lnTo>
                  <a:pt x="1789" y="905"/>
                </a:lnTo>
                <a:lnTo>
                  <a:pt x="1789" y="905"/>
                </a:lnTo>
                <a:lnTo>
                  <a:pt x="1795" y="903"/>
                </a:lnTo>
                <a:lnTo>
                  <a:pt x="1799" y="899"/>
                </a:lnTo>
                <a:lnTo>
                  <a:pt x="1813" y="899"/>
                </a:lnTo>
                <a:lnTo>
                  <a:pt x="1813" y="899"/>
                </a:lnTo>
                <a:lnTo>
                  <a:pt x="1817" y="899"/>
                </a:lnTo>
                <a:lnTo>
                  <a:pt x="1821" y="895"/>
                </a:lnTo>
                <a:lnTo>
                  <a:pt x="1825" y="891"/>
                </a:lnTo>
                <a:lnTo>
                  <a:pt x="1825" y="887"/>
                </a:lnTo>
                <a:lnTo>
                  <a:pt x="1825" y="879"/>
                </a:lnTo>
                <a:lnTo>
                  <a:pt x="1833" y="879"/>
                </a:lnTo>
                <a:lnTo>
                  <a:pt x="1841" y="879"/>
                </a:lnTo>
                <a:lnTo>
                  <a:pt x="1841" y="879"/>
                </a:lnTo>
                <a:lnTo>
                  <a:pt x="1845" y="879"/>
                </a:lnTo>
                <a:lnTo>
                  <a:pt x="1849" y="877"/>
                </a:lnTo>
                <a:lnTo>
                  <a:pt x="1851" y="873"/>
                </a:lnTo>
                <a:lnTo>
                  <a:pt x="1853" y="869"/>
                </a:lnTo>
                <a:lnTo>
                  <a:pt x="1913" y="869"/>
                </a:lnTo>
                <a:lnTo>
                  <a:pt x="1921" y="869"/>
                </a:lnTo>
                <a:lnTo>
                  <a:pt x="1929" y="869"/>
                </a:lnTo>
                <a:lnTo>
                  <a:pt x="1937" y="869"/>
                </a:lnTo>
                <a:lnTo>
                  <a:pt x="1949" y="869"/>
                </a:lnTo>
                <a:lnTo>
                  <a:pt x="1989" y="869"/>
                </a:lnTo>
                <a:lnTo>
                  <a:pt x="1989" y="869"/>
                </a:lnTo>
                <a:lnTo>
                  <a:pt x="1993" y="867"/>
                </a:lnTo>
                <a:lnTo>
                  <a:pt x="1997" y="863"/>
                </a:lnTo>
                <a:lnTo>
                  <a:pt x="2001" y="863"/>
                </a:lnTo>
                <a:lnTo>
                  <a:pt x="2001" y="863"/>
                </a:lnTo>
                <a:lnTo>
                  <a:pt x="2005" y="863"/>
                </a:lnTo>
                <a:lnTo>
                  <a:pt x="2007" y="861"/>
                </a:lnTo>
                <a:lnTo>
                  <a:pt x="2011" y="857"/>
                </a:lnTo>
                <a:lnTo>
                  <a:pt x="2011" y="853"/>
                </a:lnTo>
                <a:lnTo>
                  <a:pt x="2017" y="853"/>
                </a:lnTo>
                <a:lnTo>
                  <a:pt x="2017" y="853"/>
                </a:lnTo>
                <a:lnTo>
                  <a:pt x="2019" y="853"/>
                </a:lnTo>
                <a:lnTo>
                  <a:pt x="2019" y="853"/>
                </a:lnTo>
                <a:lnTo>
                  <a:pt x="2019" y="853"/>
                </a:lnTo>
                <a:lnTo>
                  <a:pt x="2019" y="853"/>
                </a:lnTo>
                <a:lnTo>
                  <a:pt x="2021" y="853"/>
                </a:lnTo>
                <a:lnTo>
                  <a:pt x="2021" y="853"/>
                </a:lnTo>
                <a:lnTo>
                  <a:pt x="2023" y="851"/>
                </a:lnTo>
                <a:lnTo>
                  <a:pt x="2023" y="851"/>
                </a:lnTo>
                <a:lnTo>
                  <a:pt x="2023" y="851"/>
                </a:lnTo>
                <a:lnTo>
                  <a:pt x="2023" y="851"/>
                </a:lnTo>
                <a:lnTo>
                  <a:pt x="2025" y="851"/>
                </a:lnTo>
                <a:lnTo>
                  <a:pt x="2025" y="851"/>
                </a:lnTo>
                <a:lnTo>
                  <a:pt x="2025" y="849"/>
                </a:lnTo>
                <a:lnTo>
                  <a:pt x="2025" y="849"/>
                </a:lnTo>
                <a:lnTo>
                  <a:pt x="2025" y="849"/>
                </a:lnTo>
                <a:lnTo>
                  <a:pt x="2051" y="849"/>
                </a:lnTo>
                <a:lnTo>
                  <a:pt x="2051" y="849"/>
                </a:lnTo>
                <a:lnTo>
                  <a:pt x="2057" y="847"/>
                </a:lnTo>
                <a:lnTo>
                  <a:pt x="2061" y="843"/>
                </a:lnTo>
                <a:lnTo>
                  <a:pt x="2071" y="843"/>
                </a:lnTo>
                <a:lnTo>
                  <a:pt x="2079" y="843"/>
                </a:lnTo>
                <a:lnTo>
                  <a:pt x="2079" y="843"/>
                </a:lnTo>
                <a:lnTo>
                  <a:pt x="2085" y="843"/>
                </a:lnTo>
                <a:lnTo>
                  <a:pt x="2089" y="839"/>
                </a:lnTo>
                <a:lnTo>
                  <a:pt x="2091" y="837"/>
                </a:lnTo>
                <a:lnTo>
                  <a:pt x="2091" y="831"/>
                </a:lnTo>
                <a:lnTo>
                  <a:pt x="2091" y="807"/>
                </a:lnTo>
                <a:lnTo>
                  <a:pt x="2095" y="807"/>
                </a:lnTo>
                <a:lnTo>
                  <a:pt x="2095" y="807"/>
                </a:lnTo>
                <a:lnTo>
                  <a:pt x="2099" y="807"/>
                </a:lnTo>
                <a:lnTo>
                  <a:pt x="2103" y="805"/>
                </a:lnTo>
                <a:lnTo>
                  <a:pt x="2107" y="801"/>
                </a:lnTo>
                <a:lnTo>
                  <a:pt x="2107" y="797"/>
                </a:lnTo>
                <a:lnTo>
                  <a:pt x="2107" y="797"/>
                </a:lnTo>
                <a:lnTo>
                  <a:pt x="2115" y="797"/>
                </a:lnTo>
                <a:lnTo>
                  <a:pt x="2123" y="797"/>
                </a:lnTo>
                <a:lnTo>
                  <a:pt x="2131" y="797"/>
                </a:lnTo>
                <a:lnTo>
                  <a:pt x="2163" y="797"/>
                </a:lnTo>
                <a:lnTo>
                  <a:pt x="2163" y="797"/>
                </a:lnTo>
                <a:lnTo>
                  <a:pt x="2167" y="797"/>
                </a:lnTo>
                <a:lnTo>
                  <a:pt x="2171" y="795"/>
                </a:lnTo>
                <a:lnTo>
                  <a:pt x="2175" y="791"/>
                </a:lnTo>
                <a:lnTo>
                  <a:pt x="2175" y="785"/>
                </a:lnTo>
                <a:lnTo>
                  <a:pt x="2175" y="783"/>
                </a:lnTo>
                <a:lnTo>
                  <a:pt x="2187" y="783"/>
                </a:lnTo>
                <a:lnTo>
                  <a:pt x="2195" y="783"/>
                </a:lnTo>
                <a:lnTo>
                  <a:pt x="2203" y="783"/>
                </a:lnTo>
                <a:lnTo>
                  <a:pt x="2211" y="783"/>
                </a:lnTo>
                <a:lnTo>
                  <a:pt x="2247" y="783"/>
                </a:lnTo>
                <a:lnTo>
                  <a:pt x="2247" y="783"/>
                </a:lnTo>
                <a:lnTo>
                  <a:pt x="2251" y="781"/>
                </a:lnTo>
                <a:lnTo>
                  <a:pt x="2255" y="779"/>
                </a:lnTo>
                <a:lnTo>
                  <a:pt x="2257" y="777"/>
                </a:lnTo>
                <a:lnTo>
                  <a:pt x="2259" y="773"/>
                </a:lnTo>
                <a:lnTo>
                  <a:pt x="2267" y="773"/>
                </a:lnTo>
                <a:lnTo>
                  <a:pt x="2267" y="773"/>
                </a:lnTo>
                <a:lnTo>
                  <a:pt x="2271" y="771"/>
                </a:lnTo>
                <a:lnTo>
                  <a:pt x="2275" y="769"/>
                </a:lnTo>
                <a:lnTo>
                  <a:pt x="2277" y="765"/>
                </a:lnTo>
                <a:lnTo>
                  <a:pt x="2279" y="761"/>
                </a:lnTo>
                <a:lnTo>
                  <a:pt x="2295" y="761"/>
                </a:lnTo>
                <a:lnTo>
                  <a:pt x="2295" y="761"/>
                </a:lnTo>
                <a:lnTo>
                  <a:pt x="2299" y="761"/>
                </a:lnTo>
                <a:lnTo>
                  <a:pt x="2303" y="759"/>
                </a:lnTo>
                <a:lnTo>
                  <a:pt x="2305" y="755"/>
                </a:lnTo>
                <a:lnTo>
                  <a:pt x="2307" y="749"/>
                </a:lnTo>
                <a:lnTo>
                  <a:pt x="2307" y="741"/>
                </a:lnTo>
                <a:lnTo>
                  <a:pt x="2311" y="741"/>
                </a:lnTo>
                <a:lnTo>
                  <a:pt x="2311" y="741"/>
                </a:lnTo>
                <a:lnTo>
                  <a:pt x="2317" y="741"/>
                </a:lnTo>
                <a:lnTo>
                  <a:pt x="2321" y="737"/>
                </a:lnTo>
                <a:lnTo>
                  <a:pt x="2321" y="737"/>
                </a:lnTo>
                <a:lnTo>
                  <a:pt x="2327" y="733"/>
                </a:lnTo>
                <a:lnTo>
                  <a:pt x="2331" y="727"/>
                </a:lnTo>
                <a:lnTo>
                  <a:pt x="2347" y="727"/>
                </a:lnTo>
                <a:lnTo>
                  <a:pt x="2347" y="727"/>
                </a:lnTo>
                <a:lnTo>
                  <a:pt x="2351" y="725"/>
                </a:lnTo>
                <a:lnTo>
                  <a:pt x="2355" y="723"/>
                </a:lnTo>
                <a:lnTo>
                  <a:pt x="2357" y="719"/>
                </a:lnTo>
                <a:lnTo>
                  <a:pt x="2359" y="715"/>
                </a:lnTo>
                <a:lnTo>
                  <a:pt x="2359" y="705"/>
                </a:lnTo>
                <a:lnTo>
                  <a:pt x="2363" y="705"/>
                </a:lnTo>
                <a:lnTo>
                  <a:pt x="2369" y="705"/>
                </a:lnTo>
                <a:lnTo>
                  <a:pt x="2377" y="705"/>
                </a:lnTo>
                <a:lnTo>
                  <a:pt x="2413" y="705"/>
                </a:lnTo>
                <a:lnTo>
                  <a:pt x="2413" y="705"/>
                </a:lnTo>
                <a:lnTo>
                  <a:pt x="2419" y="705"/>
                </a:lnTo>
                <a:lnTo>
                  <a:pt x="2423" y="703"/>
                </a:lnTo>
                <a:lnTo>
                  <a:pt x="2425" y="699"/>
                </a:lnTo>
                <a:lnTo>
                  <a:pt x="2425" y="693"/>
                </a:lnTo>
                <a:lnTo>
                  <a:pt x="2425" y="691"/>
                </a:lnTo>
                <a:lnTo>
                  <a:pt x="2433" y="691"/>
                </a:lnTo>
                <a:lnTo>
                  <a:pt x="2441" y="691"/>
                </a:lnTo>
                <a:lnTo>
                  <a:pt x="2449" y="691"/>
                </a:lnTo>
                <a:lnTo>
                  <a:pt x="2449" y="691"/>
                </a:lnTo>
                <a:lnTo>
                  <a:pt x="2455" y="689"/>
                </a:lnTo>
                <a:lnTo>
                  <a:pt x="2459" y="685"/>
                </a:lnTo>
                <a:lnTo>
                  <a:pt x="2485" y="685"/>
                </a:lnTo>
                <a:lnTo>
                  <a:pt x="2485" y="685"/>
                </a:lnTo>
                <a:lnTo>
                  <a:pt x="2489" y="685"/>
                </a:lnTo>
                <a:lnTo>
                  <a:pt x="2493" y="683"/>
                </a:lnTo>
                <a:lnTo>
                  <a:pt x="2497" y="679"/>
                </a:lnTo>
                <a:lnTo>
                  <a:pt x="2497" y="673"/>
                </a:lnTo>
                <a:lnTo>
                  <a:pt x="2497" y="669"/>
                </a:lnTo>
                <a:lnTo>
                  <a:pt x="2497" y="669"/>
                </a:lnTo>
                <a:lnTo>
                  <a:pt x="2503" y="667"/>
                </a:lnTo>
                <a:lnTo>
                  <a:pt x="2505" y="661"/>
                </a:lnTo>
                <a:lnTo>
                  <a:pt x="2505" y="661"/>
                </a:lnTo>
                <a:lnTo>
                  <a:pt x="2505" y="661"/>
                </a:lnTo>
                <a:lnTo>
                  <a:pt x="2509" y="659"/>
                </a:lnTo>
                <a:lnTo>
                  <a:pt x="2513" y="657"/>
                </a:lnTo>
                <a:lnTo>
                  <a:pt x="2517" y="653"/>
                </a:lnTo>
                <a:lnTo>
                  <a:pt x="2517" y="649"/>
                </a:lnTo>
                <a:lnTo>
                  <a:pt x="2517" y="639"/>
                </a:lnTo>
                <a:lnTo>
                  <a:pt x="2537" y="639"/>
                </a:lnTo>
                <a:lnTo>
                  <a:pt x="2537" y="639"/>
                </a:lnTo>
                <a:lnTo>
                  <a:pt x="2541" y="639"/>
                </a:lnTo>
                <a:lnTo>
                  <a:pt x="2545" y="637"/>
                </a:lnTo>
                <a:lnTo>
                  <a:pt x="2549" y="633"/>
                </a:lnTo>
                <a:lnTo>
                  <a:pt x="2549" y="627"/>
                </a:lnTo>
                <a:lnTo>
                  <a:pt x="2549" y="625"/>
                </a:lnTo>
                <a:lnTo>
                  <a:pt x="2557" y="625"/>
                </a:lnTo>
                <a:lnTo>
                  <a:pt x="2617" y="625"/>
                </a:lnTo>
                <a:lnTo>
                  <a:pt x="2629" y="625"/>
                </a:lnTo>
                <a:lnTo>
                  <a:pt x="2637" y="625"/>
                </a:lnTo>
                <a:lnTo>
                  <a:pt x="2645" y="625"/>
                </a:lnTo>
                <a:lnTo>
                  <a:pt x="2653" y="625"/>
                </a:lnTo>
                <a:lnTo>
                  <a:pt x="2653" y="625"/>
                </a:lnTo>
                <a:lnTo>
                  <a:pt x="2657" y="623"/>
                </a:lnTo>
                <a:lnTo>
                  <a:pt x="2661" y="621"/>
                </a:lnTo>
                <a:lnTo>
                  <a:pt x="2663" y="617"/>
                </a:lnTo>
                <a:lnTo>
                  <a:pt x="2665" y="613"/>
                </a:lnTo>
                <a:lnTo>
                  <a:pt x="2665" y="605"/>
                </a:lnTo>
                <a:lnTo>
                  <a:pt x="2681" y="605"/>
                </a:lnTo>
                <a:lnTo>
                  <a:pt x="2681" y="605"/>
                </a:lnTo>
                <a:lnTo>
                  <a:pt x="2685" y="603"/>
                </a:lnTo>
                <a:lnTo>
                  <a:pt x="2689" y="599"/>
                </a:lnTo>
                <a:lnTo>
                  <a:pt x="2697" y="599"/>
                </a:lnTo>
                <a:lnTo>
                  <a:pt x="2709" y="599"/>
                </a:lnTo>
                <a:lnTo>
                  <a:pt x="2743" y="599"/>
                </a:lnTo>
                <a:lnTo>
                  <a:pt x="2743" y="599"/>
                </a:lnTo>
                <a:lnTo>
                  <a:pt x="2749" y="599"/>
                </a:lnTo>
                <a:lnTo>
                  <a:pt x="2753" y="595"/>
                </a:lnTo>
                <a:lnTo>
                  <a:pt x="2755" y="591"/>
                </a:lnTo>
                <a:lnTo>
                  <a:pt x="2755" y="587"/>
                </a:lnTo>
                <a:lnTo>
                  <a:pt x="2755" y="583"/>
                </a:lnTo>
                <a:lnTo>
                  <a:pt x="2759" y="583"/>
                </a:lnTo>
                <a:lnTo>
                  <a:pt x="2767" y="583"/>
                </a:lnTo>
                <a:lnTo>
                  <a:pt x="2775" y="583"/>
                </a:lnTo>
                <a:lnTo>
                  <a:pt x="2787" y="583"/>
                </a:lnTo>
                <a:lnTo>
                  <a:pt x="2819" y="583"/>
                </a:lnTo>
                <a:lnTo>
                  <a:pt x="2819" y="583"/>
                </a:lnTo>
                <a:lnTo>
                  <a:pt x="2825" y="583"/>
                </a:lnTo>
                <a:lnTo>
                  <a:pt x="2827" y="581"/>
                </a:lnTo>
                <a:lnTo>
                  <a:pt x="2831" y="577"/>
                </a:lnTo>
                <a:lnTo>
                  <a:pt x="2831" y="571"/>
                </a:lnTo>
                <a:lnTo>
                  <a:pt x="2831" y="569"/>
                </a:lnTo>
                <a:lnTo>
                  <a:pt x="2831" y="569"/>
                </a:lnTo>
                <a:lnTo>
                  <a:pt x="2833" y="569"/>
                </a:lnTo>
                <a:lnTo>
                  <a:pt x="2833" y="569"/>
                </a:lnTo>
                <a:lnTo>
                  <a:pt x="2833" y="569"/>
                </a:lnTo>
                <a:lnTo>
                  <a:pt x="2833" y="569"/>
                </a:lnTo>
                <a:lnTo>
                  <a:pt x="2835" y="569"/>
                </a:lnTo>
                <a:lnTo>
                  <a:pt x="2835" y="569"/>
                </a:lnTo>
                <a:lnTo>
                  <a:pt x="2835" y="567"/>
                </a:lnTo>
                <a:lnTo>
                  <a:pt x="2835" y="567"/>
                </a:lnTo>
                <a:lnTo>
                  <a:pt x="2837" y="567"/>
                </a:lnTo>
                <a:lnTo>
                  <a:pt x="2837" y="567"/>
                </a:lnTo>
                <a:lnTo>
                  <a:pt x="2839" y="567"/>
                </a:lnTo>
                <a:lnTo>
                  <a:pt x="2839" y="567"/>
                </a:lnTo>
                <a:lnTo>
                  <a:pt x="2839" y="565"/>
                </a:lnTo>
                <a:lnTo>
                  <a:pt x="2839" y="565"/>
                </a:lnTo>
                <a:lnTo>
                  <a:pt x="2839" y="565"/>
                </a:lnTo>
                <a:lnTo>
                  <a:pt x="2839" y="565"/>
                </a:lnTo>
                <a:lnTo>
                  <a:pt x="2841" y="565"/>
                </a:lnTo>
                <a:lnTo>
                  <a:pt x="2841" y="565"/>
                </a:lnTo>
                <a:lnTo>
                  <a:pt x="2841" y="563"/>
                </a:lnTo>
                <a:lnTo>
                  <a:pt x="2841" y="563"/>
                </a:lnTo>
                <a:lnTo>
                  <a:pt x="2841" y="563"/>
                </a:lnTo>
                <a:lnTo>
                  <a:pt x="2841" y="563"/>
                </a:lnTo>
                <a:lnTo>
                  <a:pt x="2843" y="561"/>
                </a:lnTo>
                <a:lnTo>
                  <a:pt x="2843" y="561"/>
                </a:lnTo>
                <a:lnTo>
                  <a:pt x="2843" y="559"/>
                </a:lnTo>
                <a:lnTo>
                  <a:pt x="2843" y="559"/>
                </a:lnTo>
                <a:lnTo>
                  <a:pt x="2843" y="559"/>
                </a:lnTo>
                <a:lnTo>
                  <a:pt x="2843" y="559"/>
                </a:lnTo>
                <a:lnTo>
                  <a:pt x="2843" y="557"/>
                </a:lnTo>
                <a:lnTo>
                  <a:pt x="2843" y="553"/>
                </a:lnTo>
                <a:lnTo>
                  <a:pt x="2843" y="553"/>
                </a:lnTo>
                <a:lnTo>
                  <a:pt x="2849" y="549"/>
                </a:lnTo>
                <a:lnTo>
                  <a:pt x="2851" y="541"/>
                </a:lnTo>
                <a:lnTo>
                  <a:pt x="2851" y="539"/>
                </a:lnTo>
                <a:lnTo>
                  <a:pt x="2875" y="539"/>
                </a:lnTo>
                <a:lnTo>
                  <a:pt x="2883" y="539"/>
                </a:lnTo>
                <a:lnTo>
                  <a:pt x="2891" y="539"/>
                </a:lnTo>
                <a:lnTo>
                  <a:pt x="2899" y="539"/>
                </a:lnTo>
                <a:lnTo>
                  <a:pt x="2911" y="539"/>
                </a:lnTo>
                <a:lnTo>
                  <a:pt x="2911" y="539"/>
                </a:lnTo>
                <a:lnTo>
                  <a:pt x="2917" y="537"/>
                </a:lnTo>
                <a:lnTo>
                  <a:pt x="2921" y="533"/>
                </a:lnTo>
                <a:lnTo>
                  <a:pt x="2963" y="533"/>
                </a:lnTo>
                <a:lnTo>
                  <a:pt x="2963" y="533"/>
                </a:lnTo>
                <a:lnTo>
                  <a:pt x="2967" y="533"/>
                </a:lnTo>
                <a:lnTo>
                  <a:pt x="2971" y="531"/>
                </a:lnTo>
                <a:lnTo>
                  <a:pt x="2973" y="527"/>
                </a:lnTo>
                <a:lnTo>
                  <a:pt x="2975" y="523"/>
                </a:lnTo>
                <a:lnTo>
                  <a:pt x="2979" y="523"/>
                </a:lnTo>
                <a:lnTo>
                  <a:pt x="2991" y="523"/>
                </a:lnTo>
                <a:lnTo>
                  <a:pt x="2999" y="523"/>
                </a:lnTo>
                <a:lnTo>
                  <a:pt x="3015" y="523"/>
                </a:lnTo>
                <a:lnTo>
                  <a:pt x="3015" y="523"/>
                </a:lnTo>
                <a:lnTo>
                  <a:pt x="3019" y="521"/>
                </a:lnTo>
                <a:lnTo>
                  <a:pt x="3023" y="519"/>
                </a:lnTo>
                <a:lnTo>
                  <a:pt x="3025" y="515"/>
                </a:lnTo>
                <a:lnTo>
                  <a:pt x="3027" y="511"/>
                </a:lnTo>
                <a:lnTo>
                  <a:pt x="3027" y="503"/>
                </a:lnTo>
                <a:lnTo>
                  <a:pt x="3035" y="503"/>
                </a:lnTo>
                <a:lnTo>
                  <a:pt x="3035" y="503"/>
                </a:lnTo>
                <a:lnTo>
                  <a:pt x="3039" y="501"/>
                </a:lnTo>
                <a:lnTo>
                  <a:pt x="3045" y="497"/>
                </a:lnTo>
                <a:lnTo>
                  <a:pt x="3045" y="497"/>
                </a:lnTo>
                <a:lnTo>
                  <a:pt x="3049" y="495"/>
                </a:lnTo>
                <a:lnTo>
                  <a:pt x="3051" y="493"/>
                </a:lnTo>
                <a:lnTo>
                  <a:pt x="3053" y="489"/>
                </a:lnTo>
                <a:lnTo>
                  <a:pt x="3055" y="485"/>
                </a:lnTo>
                <a:lnTo>
                  <a:pt x="3055" y="475"/>
                </a:lnTo>
                <a:lnTo>
                  <a:pt x="3055" y="471"/>
                </a:lnTo>
                <a:lnTo>
                  <a:pt x="3077" y="471"/>
                </a:lnTo>
                <a:lnTo>
                  <a:pt x="3085" y="471"/>
                </a:lnTo>
                <a:lnTo>
                  <a:pt x="3093" y="471"/>
                </a:lnTo>
                <a:lnTo>
                  <a:pt x="3093" y="471"/>
                </a:lnTo>
                <a:lnTo>
                  <a:pt x="3099" y="471"/>
                </a:lnTo>
                <a:lnTo>
                  <a:pt x="3103" y="467"/>
                </a:lnTo>
                <a:lnTo>
                  <a:pt x="3105" y="467"/>
                </a:lnTo>
                <a:lnTo>
                  <a:pt x="3137" y="467"/>
                </a:lnTo>
                <a:lnTo>
                  <a:pt x="3137" y="467"/>
                </a:lnTo>
                <a:lnTo>
                  <a:pt x="3143" y="465"/>
                </a:lnTo>
                <a:lnTo>
                  <a:pt x="3147" y="463"/>
                </a:lnTo>
                <a:lnTo>
                  <a:pt x="3149" y="459"/>
                </a:lnTo>
                <a:lnTo>
                  <a:pt x="3149" y="455"/>
                </a:lnTo>
                <a:lnTo>
                  <a:pt x="3149" y="451"/>
                </a:lnTo>
                <a:lnTo>
                  <a:pt x="3149" y="451"/>
                </a:lnTo>
                <a:lnTo>
                  <a:pt x="3155" y="451"/>
                </a:lnTo>
                <a:lnTo>
                  <a:pt x="3159" y="447"/>
                </a:lnTo>
                <a:lnTo>
                  <a:pt x="3165" y="447"/>
                </a:lnTo>
                <a:lnTo>
                  <a:pt x="3201" y="447"/>
                </a:lnTo>
                <a:lnTo>
                  <a:pt x="3201" y="447"/>
                </a:lnTo>
                <a:lnTo>
                  <a:pt x="3205" y="445"/>
                </a:lnTo>
                <a:lnTo>
                  <a:pt x="3209" y="443"/>
                </a:lnTo>
                <a:lnTo>
                  <a:pt x="3213" y="439"/>
                </a:lnTo>
                <a:lnTo>
                  <a:pt x="3213" y="435"/>
                </a:lnTo>
                <a:lnTo>
                  <a:pt x="3213" y="431"/>
                </a:lnTo>
                <a:lnTo>
                  <a:pt x="3217" y="431"/>
                </a:lnTo>
                <a:lnTo>
                  <a:pt x="3217" y="431"/>
                </a:lnTo>
                <a:lnTo>
                  <a:pt x="3221" y="431"/>
                </a:lnTo>
                <a:lnTo>
                  <a:pt x="3225" y="429"/>
                </a:lnTo>
                <a:lnTo>
                  <a:pt x="3227" y="425"/>
                </a:lnTo>
                <a:lnTo>
                  <a:pt x="3229" y="421"/>
                </a:lnTo>
                <a:lnTo>
                  <a:pt x="3229" y="421"/>
                </a:lnTo>
                <a:lnTo>
                  <a:pt x="3237" y="421"/>
                </a:lnTo>
                <a:lnTo>
                  <a:pt x="3265" y="421"/>
                </a:lnTo>
                <a:lnTo>
                  <a:pt x="3265" y="421"/>
                </a:lnTo>
                <a:lnTo>
                  <a:pt x="3269" y="421"/>
                </a:lnTo>
                <a:lnTo>
                  <a:pt x="3273" y="417"/>
                </a:lnTo>
                <a:lnTo>
                  <a:pt x="3275" y="413"/>
                </a:lnTo>
                <a:lnTo>
                  <a:pt x="3277" y="409"/>
                </a:lnTo>
                <a:lnTo>
                  <a:pt x="3277" y="401"/>
                </a:lnTo>
                <a:lnTo>
                  <a:pt x="3281" y="401"/>
                </a:lnTo>
                <a:lnTo>
                  <a:pt x="3281" y="401"/>
                </a:lnTo>
                <a:lnTo>
                  <a:pt x="3287" y="399"/>
                </a:lnTo>
                <a:lnTo>
                  <a:pt x="3291" y="395"/>
                </a:lnTo>
                <a:lnTo>
                  <a:pt x="3325" y="395"/>
                </a:lnTo>
                <a:lnTo>
                  <a:pt x="3325" y="395"/>
                </a:lnTo>
                <a:lnTo>
                  <a:pt x="3329" y="395"/>
                </a:lnTo>
                <a:lnTo>
                  <a:pt x="3333" y="392"/>
                </a:lnTo>
                <a:lnTo>
                  <a:pt x="3335" y="388"/>
                </a:lnTo>
                <a:lnTo>
                  <a:pt x="3337" y="382"/>
                </a:lnTo>
                <a:lnTo>
                  <a:pt x="3337" y="370"/>
                </a:lnTo>
                <a:lnTo>
                  <a:pt x="3341" y="370"/>
                </a:lnTo>
                <a:lnTo>
                  <a:pt x="3353" y="370"/>
                </a:lnTo>
                <a:lnTo>
                  <a:pt x="3397" y="370"/>
                </a:lnTo>
                <a:lnTo>
                  <a:pt x="3397" y="370"/>
                </a:lnTo>
                <a:lnTo>
                  <a:pt x="3401" y="368"/>
                </a:lnTo>
                <a:lnTo>
                  <a:pt x="3405" y="364"/>
                </a:lnTo>
                <a:lnTo>
                  <a:pt x="3405" y="364"/>
                </a:lnTo>
                <a:lnTo>
                  <a:pt x="3407" y="364"/>
                </a:lnTo>
                <a:lnTo>
                  <a:pt x="3407" y="364"/>
                </a:lnTo>
                <a:lnTo>
                  <a:pt x="3409" y="362"/>
                </a:lnTo>
                <a:lnTo>
                  <a:pt x="3409" y="362"/>
                </a:lnTo>
                <a:lnTo>
                  <a:pt x="3411" y="362"/>
                </a:lnTo>
                <a:lnTo>
                  <a:pt x="3411" y="362"/>
                </a:lnTo>
                <a:lnTo>
                  <a:pt x="3413" y="360"/>
                </a:lnTo>
                <a:lnTo>
                  <a:pt x="3413" y="360"/>
                </a:lnTo>
                <a:lnTo>
                  <a:pt x="3413" y="360"/>
                </a:lnTo>
                <a:lnTo>
                  <a:pt x="3413" y="360"/>
                </a:lnTo>
                <a:lnTo>
                  <a:pt x="3413" y="360"/>
                </a:lnTo>
                <a:lnTo>
                  <a:pt x="3419" y="360"/>
                </a:lnTo>
                <a:lnTo>
                  <a:pt x="3431" y="360"/>
                </a:lnTo>
                <a:lnTo>
                  <a:pt x="3431" y="360"/>
                </a:lnTo>
                <a:lnTo>
                  <a:pt x="3435" y="358"/>
                </a:lnTo>
                <a:lnTo>
                  <a:pt x="3435" y="358"/>
                </a:lnTo>
                <a:lnTo>
                  <a:pt x="3437" y="358"/>
                </a:lnTo>
                <a:lnTo>
                  <a:pt x="3437" y="358"/>
                </a:lnTo>
                <a:lnTo>
                  <a:pt x="3439" y="356"/>
                </a:lnTo>
                <a:lnTo>
                  <a:pt x="3439" y="356"/>
                </a:lnTo>
                <a:lnTo>
                  <a:pt x="3439" y="356"/>
                </a:lnTo>
                <a:lnTo>
                  <a:pt x="3439" y="356"/>
                </a:lnTo>
                <a:lnTo>
                  <a:pt x="3443" y="354"/>
                </a:lnTo>
                <a:lnTo>
                  <a:pt x="3443" y="354"/>
                </a:lnTo>
                <a:lnTo>
                  <a:pt x="3443" y="352"/>
                </a:lnTo>
                <a:lnTo>
                  <a:pt x="3443" y="352"/>
                </a:lnTo>
                <a:lnTo>
                  <a:pt x="3443" y="350"/>
                </a:lnTo>
                <a:lnTo>
                  <a:pt x="3443" y="350"/>
                </a:lnTo>
                <a:lnTo>
                  <a:pt x="3443" y="348"/>
                </a:lnTo>
                <a:lnTo>
                  <a:pt x="3475" y="348"/>
                </a:lnTo>
                <a:lnTo>
                  <a:pt x="3483" y="348"/>
                </a:lnTo>
                <a:lnTo>
                  <a:pt x="3491" y="348"/>
                </a:lnTo>
                <a:lnTo>
                  <a:pt x="3499" y="348"/>
                </a:lnTo>
                <a:lnTo>
                  <a:pt x="3511" y="348"/>
                </a:lnTo>
                <a:lnTo>
                  <a:pt x="3519" y="348"/>
                </a:lnTo>
                <a:lnTo>
                  <a:pt x="3555" y="348"/>
                </a:lnTo>
                <a:lnTo>
                  <a:pt x="3555" y="348"/>
                </a:lnTo>
                <a:lnTo>
                  <a:pt x="3559" y="348"/>
                </a:lnTo>
                <a:lnTo>
                  <a:pt x="3563" y="346"/>
                </a:lnTo>
                <a:lnTo>
                  <a:pt x="3567" y="342"/>
                </a:lnTo>
                <a:lnTo>
                  <a:pt x="3567" y="336"/>
                </a:lnTo>
                <a:lnTo>
                  <a:pt x="3567" y="334"/>
                </a:lnTo>
                <a:lnTo>
                  <a:pt x="3571" y="334"/>
                </a:lnTo>
                <a:lnTo>
                  <a:pt x="3579" y="334"/>
                </a:lnTo>
                <a:lnTo>
                  <a:pt x="3579" y="334"/>
                </a:lnTo>
                <a:lnTo>
                  <a:pt x="3583" y="332"/>
                </a:lnTo>
                <a:lnTo>
                  <a:pt x="3586" y="330"/>
                </a:lnTo>
                <a:lnTo>
                  <a:pt x="3590" y="326"/>
                </a:lnTo>
                <a:lnTo>
                  <a:pt x="3590" y="322"/>
                </a:lnTo>
                <a:lnTo>
                  <a:pt x="3590" y="304"/>
                </a:lnTo>
                <a:lnTo>
                  <a:pt x="3606" y="304"/>
                </a:lnTo>
                <a:lnTo>
                  <a:pt x="3614" y="304"/>
                </a:lnTo>
                <a:lnTo>
                  <a:pt x="3626" y="304"/>
                </a:lnTo>
                <a:lnTo>
                  <a:pt x="3626" y="304"/>
                </a:lnTo>
                <a:lnTo>
                  <a:pt x="3630" y="302"/>
                </a:lnTo>
                <a:lnTo>
                  <a:pt x="3634" y="300"/>
                </a:lnTo>
                <a:lnTo>
                  <a:pt x="3636" y="296"/>
                </a:lnTo>
                <a:lnTo>
                  <a:pt x="3638" y="292"/>
                </a:lnTo>
                <a:lnTo>
                  <a:pt x="3638" y="288"/>
                </a:lnTo>
                <a:lnTo>
                  <a:pt x="3678" y="288"/>
                </a:lnTo>
                <a:lnTo>
                  <a:pt x="3678" y="288"/>
                </a:lnTo>
                <a:lnTo>
                  <a:pt x="3678" y="288"/>
                </a:lnTo>
                <a:lnTo>
                  <a:pt x="3678" y="288"/>
                </a:lnTo>
                <a:lnTo>
                  <a:pt x="3678" y="288"/>
                </a:lnTo>
                <a:lnTo>
                  <a:pt x="3686" y="288"/>
                </a:lnTo>
                <a:lnTo>
                  <a:pt x="3686" y="288"/>
                </a:lnTo>
                <a:lnTo>
                  <a:pt x="3690" y="286"/>
                </a:lnTo>
                <a:lnTo>
                  <a:pt x="3696" y="282"/>
                </a:lnTo>
                <a:lnTo>
                  <a:pt x="3706" y="282"/>
                </a:lnTo>
                <a:lnTo>
                  <a:pt x="3714" y="282"/>
                </a:lnTo>
                <a:lnTo>
                  <a:pt x="3742" y="282"/>
                </a:lnTo>
                <a:lnTo>
                  <a:pt x="3742" y="282"/>
                </a:lnTo>
                <a:lnTo>
                  <a:pt x="3746" y="282"/>
                </a:lnTo>
                <a:lnTo>
                  <a:pt x="3750" y="280"/>
                </a:lnTo>
                <a:lnTo>
                  <a:pt x="3752" y="276"/>
                </a:lnTo>
                <a:lnTo>
                  <a:pt x="3754" y="270"/>
                </a:lnTo>
                <a:lnTo>
                  <a:pt x="3754" y="266"/>
                </a:lnTo>
                <a:lnTo>
                  <a:pt x="3754" y="266"/>
                </a:lnTo>
                <a:lnTo>
                  <a:pt x="3754" y="266"/>
                </a:lnTo>
                <a:lnTo>
                  <a:pt x="3754" y="266"/>
                </a:lnTo>
                <a:lnTo>
                  <a:pt x="3756" y="266"/>
                </a:lnTo>
                <a:lnTo>
                  <a:pt x="3756" y="266"/>
                </a:lnTo>
                <a:lnTo>
                  <a:pt x="3756" y="264"/>
                </a:lnTo>
                <a:lnTo>
                  <a:pt x="3756" y="264"/>
                </a:lnTo>
                <a:lnTo>
                  <a:pt x="3758" y="262"/>
                </a:lnTo>
                <a:lnTo>
                  <a:pt x="3758" y="262"/>
                </a:lnTo>
                <a:lnTo>
                  <a:pt x="3758" y="262"/>
                </a:lnTo>
                <a:lnTo>
                  <a:pt x="3764" y="262"/>
                </a:lnTo>
                <a:lnTo>
                  <a:pt x="3764" y="262"/>
                </a:lnTo>
                <a:lnTo>
                  <a:pt x="3770" y="262"/>
                </a:lnTo>
                <a:lnTo>
                  <a:pt x="3772" y="260"/>
                </a:lnTo>
                <a:lnTo>
                  <a:pt x="3776" y="256"/>
                </a:lnTo>
                <a:lnTo>
                  <a:pt x="3776" y="252"/>
                </a:lnTo>
                <a:lnTo>
                  <a:pt x="3808" y="252"/>
                </a:lnTo>
                <a:lnTo>
                  <a:pt x="3808" y="252"/>
                </a:lnTo>
                <a:lnTo>
                  <a:pt x="3814" y="250"/>
                </a:lnTo>
                <a:lnTo>
                  <a:pt x="3818" y="248"/>
                </a:lnTo>
                <a:lnTo>
                  <a:pt x="3828" y="248"/>
                </a:lnTo>
                <a:lnTo>
                  <a:pt x="3836" y="248"/>
                </a:lnTo>
                <a:lnTo>
                  <a:pt x="3844" y="248"/>
                </a:lnTo>
                <a:lnTo>
                  <a:pt x="3852" y="248"/>
                </a:lnTo>
                <a:lnTo>
                  <a:pt x="3852" y="248"/>
                </a:lnTo>
                <a:lnTo>
                  <a:pt x="3858" y="246"/>
                </a:lnTo>
                <a:lnTo>
                  <a:pt x="3860" y="244"/>
                </a:lnTo>
                <a:lnTo>
                  <a:pt x="3864" y="240"/>
                </a:lnTo>
                <a:lnTo>
                  <a:pt x="3864" y="236"/>
                </a:lnTo>
                <a:lnTo>
                  <a:pt x="3864" y="232"/>
                </a:lnTo>
                <a:lnTo>
                  <a:pt x="3888" y="232"/>
                </a:lnTo>
                <a:lnTo>
                  <a:pt x="3896" y="232"/>
                </a:lnTo>
                <a:lnTo>
                  <a:pt x="3896" y="232"/>
                </a:lnTo>
                <a:lnTo>
                  <a:pt x="3900" y="232"/>
                </a:lnTo>
                <a:lnTo>
                  <a:pt x="3904" y="228"/>
                </a:lnTo>
                <a:lnTo>
                  <a:pt x="3906" y="226"/>
                </a:lnTo>
                <a:lnTo>
                  <a:pt x="3908" y="222"/>
                </a:lnTo>
                <a:lnTo>
                  <a:pt x="3908" y="222"/>
                </a:lnTo>
                <a:lnTo>
                  <a:pt x="3916" y="222"/>
                </a:lnTo>
                <a:lnTo>
                  <a:pt x="3956" y="222"/>
                </a:lnTo>
                <a:lnTo>
                  <a:pt x="3956" y="222"/>
                </a:lnTo>
                <a:lnTo>
                  <a:pt x="3962" y="220"/>
                </a:lnTo>
                <a:lnTo>
                  <a:pt x="3966" y="214"/>
                </a:lnTo>
                <a:lnTo>
                  <a:pt x="3966" y="214"/>
                </a:lnTo>
                <a:lnTo>
                  <a:pt x="3968" y="214"/>
                </a:lnTo>
                <a:lnTo>
                  <a:pt x="3968" y="214"/>
                </a:lnTo>
                <a:lnTo>
                  <a:pt x="3968" y="212"/>
                </a:lnTo>
                <a:lnTo>
                  <a:pt x="3968" y="212"/>
                </a:lnTo>
                <a:lnTo>
                  <a:pt x="3970" y="212"/>
                </a:lnTo>
                <a:lnTo>
                  <a:pt x="3970" y="212"/>
                </a:lnTo>
                <a:lnTo>
                  <a:pt x="3970" y="212"/>
                </a:lnTo>
                <a:lnTo>
                  <a:pt x="3976" y="212"/>
                </a:lnTo>
                <a:lnTo>
                  <a:pt x="3988" y="212"/>
                </a:lnTo>
                <a:lnTo>
                  <a:pt x="3996" y="212"/>
                </a:lnTo>
                <a:lnTo>
                  <a:pt x="4048" y="212"/>
                </a:lnTo>
                <a:lnTo>
                  <a:pt x="4048" y="212"/>
                </a:lnTo>
                <a:lnTo>
                  <a:pt x="4048" y="212"/>
                </a:lnTo>
                <a:lnTo>
                  <a:pt x="4048" y="212"/>
                </a:lnTo>
                <a:lnTo>
                  <a:pt x="4050" y="212"/>
                </a:lnTo>
                <a:lnTo>
                  <a:pt x="4050" y="212"/>
                </a:lnTo>
                <a:lnTo>
                  <a:pt x="4052" y="210"/>
                </a:lnTo>
                <a:lnTo>
                  <a:pt x="4052" y="210"/>
                </a:lnTo>
                <a:lnTo>
                  <a:pt x="4052" y="210"/>
                </a:lnTo>
                <a:lnTo>
                  <a:pt x="4052" y="210"/>
                </a:lnTo>
                <a:lnTo>
                  <a:pt x="4056" y="206"/>
                </a:lnTo>
                <a:lnTo>
                  <a:pt x="4060" y="202"/>
                </a:lnTo>
                <a:lnTo>
                  <a:pt x="4068" y="202"/>
                </a:lnTo>
                <a:lnTo>
                  <a:pt x="4068" y="202"/>
                </a:lnTo>
                <a:lnTo>
                  <a:pt x="4072" y="200"/>
                </a:lnTo>
                <a:lnTo>
                  <a:pt x="4076" y="196"/>
                </a:lnTo>
                <a:lnTo>
                  <a:pt x="4098" y="196"/>
                </a:lnTo>
                <a:lnTo>
                  <a:pt x="4098" y="196"/>
                </a:lnTo>
                <a:lnTo>
                  <a:pt x="4104" y="196"/>
                </a:lnTo>
                <a:lnTo>
                  <a:pt x="4108" y="192"/>
                </a:lnTo>
                <a:lnTo>
                  <a:pt x="4110" y="188"/>
                </a:lnTo>
                <a:lnTo>
                  <a:pt x="4110" y="184"/>
                </a:lnTo>
                <a:lnTo>
                  <a:pt x="4110" y="180"/>
                </a:lnTo>
                <a:lnTo>
                  <a:pt x="4118" y="180"/>
                </a:lnTo>
                <a:lnTo>
                  <a:pt x="4118" y="180"/>
                </a:lnTo>
                <a:lnTo>
                  <a:pt x="4124" y="180"/>
                </a:lnTo>
                <a:lnTo>
                  <a:pt x="4126" y="178"/>
                </a:lnTo>
                <a:lnTo>
                  <a:pt x="4130" y="174"/>
                </a:lnTo>
                <a:lnTo>
                  <a:pt x="4130" y="170"/>
                </a:lnTo>
                <a:lnTo>
                  <a:pt x="4134" y="170"/>
                </a:lnTo>
                <a:lnTo>
                  <a:pt x="4170" y="170"/>
                </a:lnTo>
                <a:lnTo>
                  <a:pt x="4170" y="170"/>
                </a:lnTo>
                <a:lnTo>
                  <a:pt x="4176" y="170"/>
                </a:lnTo>
                <a:lnTo>
                  <a:pt x="4180" y="168"/>
                </a:lnTo>
                <a:lnTo>
                  <a:pt x="4182" y="164"/>
                </a:lnTo>
                <a:lnTo>
                  <a:pt x="4182" y="158"/>
                </a:lnTo>
                <a:lnTo>
                  <a:pt x="4182" y="156"/>
                </a:lnTo>
                <a:lnTo>
                  <a:pt x="4190" y="156"/>
                </a:lnTo>
                <a:lnTo>
                  <a:pt x="4198" y="156"/>
                </a:lnTo>
                <a:lnTo>
                  <a:pt x="4206" y="156"/>
                </a:lnTo>
                <a:lnTo>
                  <a:pt x="4238" y="156"/>
                </a:lnTo>
                <a:lnTo>
                  <a:pt x="4238" y="156"/>
                </a:lnTo>
                <a:lnTo>
                  <a:pt x="4242" y="154"/>
                </a:lnTo>
                <a:lnTo>
                  <a:pt x="4246" y="152"/>
                </a:lnTo>
                <a:lnTo>
                  <a:pt x="4250" y="148"/>
                </a:lnTo>
                <a:lnTo>
                  <a:pt x="4250" y="144"/>
                </a:lnTo>
                <a:lnTo>
                  <a:pt x="4250" y="140"/>
                </a:lnTo>
                <a:lnTo>
                  <a:pt x="4250" y="140"/>
                </a:lnTo>
                <a:lnTo>
                  <a:pt x="4256" y="138"/>
                </a:lnTo>
                <a:lnTo>
                  <a:pt x="4260" y="136"/>
                </a:lnTo>
                <a:lnTo>
                  <a:pt x="4270" y="136"/>
                </a:lnTo>
                <a:lnTo>
                  <a:pt x="4314" y="136"/>
                </a:lnTo>
                <a:lnTo>
                  <a:pt x="4314" y="136"/>
                </a:lnTo>
                <a:lnTo>
                  <a:pt x="4320" y="134"/>
                </a:lnTo>
                <a:lnTo>
                  <a:pt x="4324" y="130"/>
                </a:lnTo>
                <a:lnTo>
                  <a:pt x="4330" y="130"/>
                </a:lnTo>
                <a:lnTo>
                  <a:pt x="4338" y="130"/>
                </a:lnTo>
                <a:lnTo>
                  <a:pt x="4350" y="130"/>
                </a:lnTo>
                <a:lnTo>
                  <a:pt x="4350" y="130"/>
                </a:lnTo>
                <a:lnTo>
                  <a:pt x="4354" y="130"/>
                </a:lnTo>
                <a:lnTo>
                  <a:pt x="4358" y="128"/>
                </a:lnTo>
                <a:lnTo>
                  <a:pt x="4360" y="124"/>
                </a:lnTo>
                <a:lnTo>
                  <a:pt x="4362" y="120"/>
                </a:lnTo>
                <a:lnTo>
                  <a:pt x="4394" y="120"/>
                </a:lnTo>
                <a:lnTo>
                  <a:pt x="4394" y="120"/>
                </a:lnTo>
                <a:lnTo>
                  <a:pt x="4398" y="118"/>
                </a:lnTo>
                <a:lnTo>
                  <a:pt x="4404" y="114"/>
                </a:lnTo>
                <a:lnTo>
                  <a:pt x="4410" y="114"/>
                </a:lnTo>
                <a:lnTo>
                  <a:pt x="4418" y="114"/>
                </a:lnTo>
                <a:lnTo>
                  <a:pt x="4418" y="114"/>
                </a:lnTo>
                <a:lnTo>
                  <a:pt x="4422" y="114"/>
                </a:lnTo>
                <a:lnTo>
                  <a:pt x="4424" y="112"/>
                </a:lnTo>
                <a:lnTo>
                  <a:pt x="4428" y="108"/>
                </a:lnTo>
                <a:lnTo>
                  <a:pt x="4428" y="104"/>
                </a:lnTo>
                <a:lnTo>
                  <a:pt x="4430" y="104"/>
                </a:lnTo>
                <a:lnTo>
                  <a:pt x="4468" y="104"/>
                </a:lnTo>
                <a:lnTo>
                  <a:pt x="4468" y="104"/>
                </a:lnTo>
                <a:lnTo>
                  <a:pt x="4476" y="102"/>
                </a:lnTo>
                <a:lnTo>
                  <a:pt x="4480" y="98"/>
                </a:lnTo>
                <a:lnTo>
                  <a:pt x="4480" y="98"/>
                </a:lnTo>
                <a:lnTo>
                  <a:pt x="4480" y="96"/>
                </a:lnTo>
                <a:lnTo>
                  <a:pt x="4480" y="96"/>
                </a:lnTo>
                <a:lnTo>
                  <a:pt x="4482" y="96"/>
                </a:lnTo>
                <a:lnTo>
                  <a:pt x="4482" y="96"/>
                </a:lnTo>
                <a:lnTo>
                  <a:pt x="4482" y="94"/>
                </a:lnTo>
                <a:lnTo>
                  <a:pt x="4482" y="94"/>
                </a:lnTo>
                <a:lnTo>
                  <a:pt x="4484" y="94"/>
                </a:lnTo>
                <a:lnTo>
                  <a:pt x="4484" y="94"/>
                </a:lnTo>
                <a:lnTo>
                  <a:pt x="4484" y="92"/>
                </a:lnTo>
                <a:lnTo>
                  <a:pt x="4484" y="92"/>
                </a:lnTo>
                <a:lnTo>
                  <a:pt x="4484" y="92"/>
                </a:lnTo>
                <a:lnTo>
                  <a:pt x="4484" y="92"/>
                </a:lnTo>
                <a:lnTo>
                  <a:pt x="4484" y="90"/>
                </a:lnTo>
                <a:lnTo>
                  <a:pt x="4484" y="90"/>
                </a:lnTo>
                <a:lnTo>
                  <a:pt x="4484" y="90"/>
                </a:lnTo>
                <a:lnTo>
                  <a:pt x="4488" y="90"/>
                </a:lnTo>
                <a:lnTo>
                  <a:pt x="4496" y="90"/>
                </a:lnTo>
                <a:lnTo>
                  <a:pt x="4544" y="90"/>
                </a:lnTo>
                <a:lnTo>
                  <a:pt x="4544" y="90"/>
                </a:lnTo>
                <a:lnTo>
                  <a:pt x="4550" y="88"/>
                </a:lnTo>
                <a:lnTo>
                  <a:pt x="4554" y="84"/>
                </a:lnTo>
                <a:lnTo>
                  <a:pt x="4560" y="84"/>
                </a:lnTo>
                <a:lnTo>
                  <a:pt x="4560" y="84"/>
                </a:lnTo>
                <a:lnTo>
                  <a:pt x="4564" y="84"/>
                </a:lnTo>
                <a:lnTo>
                  <a:pt x="4568" y="82"/>
                </a:lnTo>
                <a:lnTo>
                  <a:pt x="4570" y="78"/>
                </a:lnTo>
                <a:lnTo>
                  <a:pt x="4572" y="74"/>
                </a:lnTo>
                <a:lnTo>
                  <a:pt x="4576" y="74"/>
                </a:lnTo>
                <a:lnTo>
                  <a:pt x="4640" y="74"/>
                </a:lnTo>
                <a:lnTo>
                  <a:pt x="4648" y="74"/>
                </a:lnTo>
                <a:lnTo>
                  <a:pt x="4656" y="74"/>
                </a:lnTo>
                <a:lnTo>
                  <a:pt x="4668" y="74"/>
                </a:lnTo>
                <a:lnTo>
                  <a:pt x="4668" y="74"/>
                </a:lnTo>
                <a:lnTo>
                  <a:pt x="4674" y="72"/>
                </a:lnTo>
                <a:lnTo>
                  <a:pt x="4678" y="70"/>
                </a:lnTo>
                <a:lnTo>
                  <a:pt x="4692" y="70"/>
                </a:lnTo>
                <a:lnTo>
                  <a:pt x="4692" y="70"/>
                </a:lnTo>
                <a:lnTo>
                  <a:pt x="4696" y="68"/>
                </a:lnTo>
                <a:lnTo>
                  <a:pt x="4700" y="66"/>
                </a:lnTo>
                <a:lnTo>
                  <a:pt x="4702" y="62"/>
                </a:lnTo>
                <a:lnTo>
                  <a:pt x="4704" y="58"/>
                </a:lnTo>
                <a:lnTo>
                  <a:pt x="4704" y="44"/>
                </a:lnTo>
                <a:lnTo>
                  <a:pt x="4712" y="44"/>
                </a:lnTo>
                <a:lnTo>
                  <a:pt x="4720" y="44"/>
                </a:lnTo>
                <a:lnTo>
                  <a:pt x="4720" y="44"/>
                </a:lnTo>
                <a:lnTo>
                  <a:pt x="4724" y="42"/>
                </a:lnTo>
                <a:lnTo>
                  <a:pt x="4730" y="38"/>
                </a:lnTo>
                <a:lnTo>
                  <a:pt x="4760" y="38"/>
                </a:lnTo>
                <a:lnTo>
                  <a:pt x="4760" y="38"/>
                </a:lnTo>
                <a:lnTo>
                  <a:pt x="4764" y="38"/>
                </a:lnTo>
                <a:lnTo>
                  <a:pt x="4768" y="34"/>
                </a:lnTo>
                <a:lnTo>
                  <a:pt x="4772" y="34"/>
                </a:lnTo>
                <a:lnTo>
                  <a:pt x="4772" y="34"/>
                </a:lnTo>
                <a:lnTo>
                  <a:pt x="4776" y="32"/>
                </a:lnTo>
                <a:lnTo>
                  <a:pt x="4780" y="30"/>
                </a:lnTo>
                <a:lnTo>
                  <a:pt x="4782" y="26"/>
                </a:lnTo>
                <a:lnTo>
                  <a:pt x="4784" y="22"/>
                </a:lnTo>
                <a:lnTo>
                  <a:pt x="4784" y="12"/>
                </a:lnTo>
                <a:lnTo>
                  <a:pt x="4784" y="12"/>
                </a:lnTo>
                <a:lnTo>
                  <a:pt x="4782" y="6"/>
                </a:lnTo>
                <a:lnTo>
                  <a:pt x="4780" y="2"/>
                </a:lnTo>
                <a:lnTo>
                  <a:pt x="4776" y="0"/>
                </a:lnTo>
                <a:lnTo>
                  <a:pt x="4772" y="0"/>
                </a:lnTo>
                <a:lnTo>
                  <a:pt x="4772" y="0"/>
                </a:lnTo>
                <a:close/>
              </a:path>
            </a:pathLst>
          </a:custGeom>
          <a:solidFill>
            <a:srgbClr val="5690CC"/>
          </a:solidFill>
          <a:ln w="19050">
            <a:solidFill>
              <a:srgbClr val="5690CC"/>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0" name="Freeform 6"/>
          <p:cNvSpPr>
            <a:spLocks/>
          </p:cNvSpPr>
          <p:nvPr/>
        </p:nvSpPr>
        <p:spPr bwMode="auto">
          <a:xfrm>
            <a:off x="5356117" y="2397003"/>
            <a:ext cx="3480420" cy="953811"/>
          </a:xfrm>
          <a:custGeom>
            <a:avLst/>
            <a:gdLst>
              <a:gd name="T0" fmla="*/ 52 w 4768"/>
              <a:gd name="T1" fmla="*/ 973 h 993"/>
              <a:gd name="T2" fmla="*/ 144 w 4768"/>
              <a:gd name="T3" fmla="*/ 969 h 993"/>
              <a:gd name="T4" fmla="*/ 232 w 4768"/>
              <a:gd name="T5" fmla="*/ 959 h 993"/>
              <a:gd name="T6" fmla="*/ 310 w 4768"/>
              <a:gd name="T7" fmla="*/ 949 h 993"/>
              <a:gd name="T8" fmla="*/ 382 w 4768"/>
              <a:gd name="T9" fmla="*/ 927 h 993"/>
              <a:gd name="T10" fmla="*/ 462 w 4768"/>
              <a:gd name="T11" fmla="*/ 907 h 993"/>
              <a:gd name="T12" fmla="*/ 538 w 4768"/>
              <a:gd name="T13" fmla="*/ 893 h 993"/>
              <a:gd name="T14" fmla="*/ 618 w 4768"/>
              <a:gd name="T15" fmla="*/ 877 h 993"/>
              <a:gd name="T16" fmla="*/ 688 w 4768"/>
              <a:gd name="T17" fmla="*/ 857 h 993"/>
              <a:gd name="T18" fmla="*/ 760 w 4768"/>
              <a:gd name="T19" fmla="*/ 837 h 993"/>
              <a:gd name="T20" fmla="*/ 848 w 4768"/>
              <a:gd name="T21" fmla="*/ 831 h 993"/>
              <a:gd name="T22" fmla="*/ 920 w 4768"/>
              <a:gd name="T23" fmla="*/ 795 h 993"/>
              <a:gd name="T24" fmla="*/ 1014 w 4768"/>
              <a:gd name="T25" fmla="*/ 795 h 993"/>
              <a:gd name="T26" fmla="*/ 1086 w 4768"/>
              <a:gd name="T27" fmla="*/ 771 h 993"/>
              <a:gd name="T28" fmla="*/ 1186 w 4768"/>
              <a:gd name="T29" fmla="*/ 771 h 993"/>
              <a:gd name="T30" fmla="*/ 1273 w 4768"/>
              <a:gd name="T31" fmla="*/ 759 h 993"/>
              <a:gd name="T32" fmla="*/ 1351 w 4768"/>
              <a:gd name="T33" fmla="*/ 745 h 993"/>
              <a:gd name="T34" fmla="*/ 1423 w 4768"/>
              <a:gd name="T35" fmla="*/ 725 h 993"/>
              <a:gd name="T36" fmla="*/ 1511 w 4768"/>
              <a:gd name="T37" fmla="*/ 719 h 993"/>
              <a:gd name="T38" fmla="*/ 1591 w 4768"/>
              <a:gd name="T39" fmla="*/ 699 h 993"/>
              <a:gd name="T40" fmla="*/ 1663 w 4768"/>
              <a:gd name="T41" fmla="*/ 669 h 993"/>
              <a:gd name="T42" fmla="*/ 1729 w 4768"/>
              <a:gd name="T43" fmla="*/ 649 h 993"/>
              <a:gd name="T44" fmla="*/ 1821 w 4768"/>
              <a:gd name="T45" fmla="*/ 643 h 993"/>
              <a:gd name="T46" fmla="*/ 1881 w 4768"/>
              <a:gd name="T47" fmla="*/ 613 h 993"/>
              <a:gd name="T48" fmla="*/ 1969 w 4768"/>
              <a:gd name="T49" fmla="*/ 606 h 993"/>
              <a:gd name="T50" fmla="*/ 2039 w 4768"/>
              <a:gd name="T51" fmla="*/ 586 h 993"/>
              <a:gd name="T52" fmla="*/ 2119 w 4768"/>
              <a:gd name="T53" fmla="*/ 566 h 993"/>
              <a:gd name="T54" fmla="*/ 2191 w 4768"/>
              <a:gd name="T55" fmla="*/ 546 h 993"/>
              <a:gd name="T56" fmla="*/ 2271 w 4768"/>
              <a:gd name="T57" fmla="*/ 524 h 993"/>
              <a:gd name="T58" fmla="*/ 2331 w 4768"/>
              <a:gd name="T59" fmla="*/ 494 h 993"/>
              <a:gd name="T60" fmla="*/ 2409 w 4768"/>
              <a:gd name="T61" fmla="*/ 484 h 993"/>
              <a:gd name="T62" fmla="*/ 2489 w 4768"/>
              <a:gd name="T63" fmla="*/ 468 h 993"/>
              <a:gd name="T64" fmla="*/ 2581 w 4768"/>
              <a:gd name="T65" fmla="*/ 458 h 993"/>
              <a:gd name="T66" fmla="*/ 2657 w 4768"/>
              <a:gd name="T67" fmla="*/ 448 h 993"/>
              <a:gd name="T68" fmla="*/ 2747 w 4768"/>
              <a:gd name="T69" fmla="*/ 438 h 993"/>
              <a:gd name="T70" fmla="*/ 2827 w 4768"/>
              <a:gd name="T71" fmla="*/ 428 h 993"/>
              <a:gd name="T72" fmla="*/ 2915 w 4768"/>
              <a:gd name="T73" fmla="*/ 418 h 993"/>
              <a:gd name="T74" fmla="*/ 2987 w 4768"/>
              <a:gd name="T75" fmla="*/ 382 h 993"/>
              <a:gd name="T76" fmla="*/ 3073 w 4768"/>
              <a:gd name="T77" fmla="*/ 378 h 993"/>
              <a:gd name="T78" fmla="*/ 3153 w 4768"/>
              <a:gd name="T79" fmla="*/ 362 h 993"/>
              <a:gd name="T80" fmla="*/ 3233 w 4768"/>
              <a:gd name="T81" fmla="*/ 336 h 993"/>
              <a:gd name="T82" fmla="*/ 3305 w 4768"/>
              <a:gd name="T83" fmla="*/ 306 h 993"/>
              <a:gd name="T84" fmla="*/ 3385 w 4768"/>
              <a:gd name="T85" fmla="*/ 290 h 993"/>
              <a:gd name="T86" fmla="*/ 3471 w 4768"/>
              <a:gd name="T87" fmla="*/ 286 h 993"/>
              <a:gd name="T88" fmla="*/ 3559 w 4768"/>
              <a:gd name="T89" fmla="*/ 270 h 993"/>
              <a:gd name="T90" fmla="*/ 3646 w 4768"/>
              <a:gd name="T91" fmla="*/ 266 h 993"/>
              <a:gd name="T92" fmla="*/ 3718 w 4768"/>
              <a:gd name="T93" fmla="*/ 246 h 993"/>
              <a:gd name="T94" fmla="*/ 3788 w 4768"/>
              <a:gd name="T95" fmla="*/ 220 h 993"/>
              <a:gd name="T96" fmla="*/ 3868 w 4768"/>
              <a:gd name="T97" fmla="*/ 210 h 993"/>
              <a:gd name="T98" fmla="*/ 3948 w 4768"/>
              <a:gd name="T99" fmla="*/ 194 h 993"/>
              <a:gd name="T100" fmla="*/ 4028 w 4768"/>
              <a:gd name="T101" fmla="*/ 178 h 993"/>
              <a:gd name="T102" fmla="*/ 4094 w 4768"/>
              <a:gd name="T103" fmla="*/ 144 h 993"/>
              <a:gd name="T104" fmla="*/ 4186 w 4768"/>
              <a:gd name="T105" fmla="*/ 138 h 993"/>
              <a:gd name="T106" fmla="*/ 4246 w 4768"/>
              <a:gd name="T107" fmla="*/ 108 h 993"/>
              <a:gd name="T108" fmla="*/ 4326 w 4768"/>
              <a:gd name="T109" fmla="*/ 92 h 993"/>
              <a:gd name="T110" fmla="*/ 4414 w 4768"/>
              <a:gd name="T111" fmla="*/ 88 h 993"/>
              <a:gd name="T112" fmla="*/ 4492 w 4768"/>
              <a:gd name="T113" fmla="*/ 62 h 993"/>
              <a:gd name="T114" fmla="*/ 4564 w 4768"/>
              <a:gd name="T115" fmla="*/ 42 h 993"/>
              <a:gd name="T116" fmla="*/ 4644 w 4768"/>
              <a:gd name="T117" fmla="*/ 26 h 993"/>
              <a:gd name="T118" fmla="*/ 4708 w 4768"/>
              <a:gd name="T119" fmla="*/ 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8" h="993">
                <a:moveTo>
                  <a:pt x="0" y="993"/>
                </a:moveTo>
                <a:lnTo>
                  <a:pt x="0" y="993"/>
                </a:lnTo>
                <a:lnTo>
                  <a:pt x="8" y="993"/>
                </a:lnTo>
                <a:lnTo>
                  <a:pt x="16" y="993"/>
                </a:lnTo>
                <a:lnTo>
                  <a:pt x="16" y="989"/>
                </a:lnTo>
                <a:lnTo>
                  <a:pt x="28" y="989"/>
                </a:lnTo>
                <a:lnTo>
                  <a:pt x="28" y="979"/>
                </a:lnTo>
                <a:lnTo>
                  <a:pt x="36" y="979"/>
                </a:lnTo>
                <a:lnTo>
                  <a:pt x="36" y="973"/>
                </a:lnTo>
                <a:lnTo>
                  <a:pt x="44" y="973"/>
                </a:lnTo>
                <a:lnTo>
                  <a:pt x="52" y="973"/>
                </a:lnTo>
                <a:lnTo>
                  <a:pt x="64" y="973"/>
                </a:lnTo>
                <a:lnTo>
                  <a:pt x="72" y="973"/>
                </a:lnTo>
                <a:lnTo>
                  <a:pt x="80" y="973"/>
                </a:lnTo>
                <a:lnTo>
                  <a:pt x="88" y="973"/>
                </a:lnTo>
                <a:lnTo>
                  <a:pt x="96" y="973"/>
                </a:lnTo>
                <a:lnTo>
                  <a:pt x="108" y="973"/>
                </a:lnTo>
                <a:lnTo>
                  <a:pt x="116" y="973"/>
                </a:lnTo>
                <a:lnTo>
                  <a:pt x="124" y="973"/>
                </a:lnTo>
                <a:lnTo>
                  <a:pt x="132" y="973"/>
                </a:lnTo>
                <a:lnTo>
                  <a:pt x="144" y="973"/>
                </a:lnTo>
                <a:lnTo>
                  <a:pt x="144" y="969"/>
                </a:lnTo>
                <a:lnTo>
                  <a:pt x="152" y="969"/>
                </a:lnTo>
                <a:lnTo>
                  <a:pt x="160" y="969"/>
                </a:lnTo>
                <a:lnTo>
                  <a:pt x="168" y="969"/>
                </a:lnTo>
                <a:lnTo>
                  <a:pt x="176" y="969"/>
                </a:lnTo>
                <a:lnTo>
                  <a:pt x="188" y="969"/>
                </a:lnTo>
                <a:lnTo>
                  <a:pt x="188" y="959"/>
                </a:lnTo>
                <a:lnTo>
                  <a:pt x="196" y="959"/>
                </a:lnTo>
                <a:lnTo>
                  <a:pt x="204" y="959"/>
                </a:lnTo>
                <a:lnTo>
                  <a:pt x="212" y="959"/>
                </a:lnTo>
                <a:lnTo>
                  <a:pt x="224" y="959"/>
                </a:lnTo>
                <a:lnTo>
                  <a:pt x="232" y="959"/>
                </a:lnTo>
                <a:lnTo>
                  <a:pt x="240" y="959"/>
                </a:lnTo>
                <a:lnTo>
                  <a:pt x="248" y="959"/>
                </a:lnTo>
                <a:lnTo>
                  <a:pt x="256" y="959"/>
                </a:lnTo>
                <a:lnTo>
                  <a:pt x="268" y="959"/>
                </a:lnTo>
                <a:lnTo>
                  <a:pt x="268" y="953"/>
                </a:lnTo>
                <a:lnTo>
                  <a:pt x="276" y="953"/>
                </a:lnTo>
                <a:lnTo>
                  <a:pt x="284" y="953"/>
                </a:lnTo>
                <a:lnTo>
                  <a:pt x="284" y="949"/>
                </a:lnTo>
                <a:lnTo>
                  <a:pt x="292" y="949"/>
                </a:lnTo>
                <a:lnTo>
                  <a:pt x="302" y="949"/>
                </a:lnTo>
                <a:lnTo>
                  <a:pt x="310" y="949"/>
                </a:lnTo>
                <a:lnTo>
                  <a:pt x="310" y="939"/>
                </a:lnTo>
                <a:lnTo>
                  <a:pt x="318" y="939"/>
                </a:lnTo>
                <a:lnTo>
                  <a:pt x="318" y="933"/>
                </a:lnTo>
                <a:lnTo>
                  <a:pt x="326" y="933"/>
                </a:lnTo>
                <a:lnTo>
                  <a:pt x="334" y="933"/>
                </a:lnTo>
                <a:lnTo>
                  <a:pt x="346" y="933"/>
                </a:lnTo>
                <a:lnTo>
                  <a:pt x="354" y="933"/>
                </a:lnTo>
                <a:lnTo>
                  <a:pt x="362" y="933"/>
                </a:lnTo>
                <a:lnTo>
                  <a:pt x="362" y="927"/>
                </a:lnTo>
                <a:lnTo>
                  <a:pt x="370" y="927"/>
                </a:lnTo>
                <a:lnTo>
                  <a:pt x="382" y="927"/>
                </a:lnTo>
                <a:lnTo>
                  <a:pt x="390" y="927"/>
                </a:lnTo>
                <a:lnTo>
                  <a:pt x="398" y="927"/>
                </a:lnTo>
                <a:lnTo>
                  <a:pt x="406" y="927"/>
                </a:lnTo>
                <a:lnTo>
                  <a:pt x="414" y="927"/>
                </a:lnTo>
                <a:lnTo>
                  <a:pt x="426" y="927"/>
                </a:lnTo>
                <a:lnTo>
                  <a:pt x="426" y="913"/>
                </a:lnTo>
                <a:lnTo>
                  <a:pt x="434" y="913"/>
                </a:lnTo>
                <a:lnTo>
                  <a:pt x="442" y="913"/>
                </a:lnTo>
                <a:lnTo>
                  <a:pt x="450" y="913"/>
                </a:lnTo>
                <a:lnTo>
                  <a:pt x="462" y="913"/>
                </a:lnTo>
                <a:lnTo>
                  <a:pt x="462" y="907"/>
                </a:lnTo>
                <a:lnTo>
                  <a:pt x="470" y="907"/>
                </a:lnTo>
                <a:lnTo>
                  <a:pt x="478" y="907"/>
                </a:lnTo>
                <a:lnTo>
                  <a:pt x="486" y="907"/>
                </a:lnTo>
                <a:lnTo>
                  <a:pt x="494" y="907"/>
                </a:lnTo>
                <a:lnTo>
                  <a:pt x="506" y="907"/>
                </a:lnTo>
                <a:lnTo>
                  <a:pt x="506" y="897"/>
                </a:lnTo>
                <a:lnTo>
                  <a:pt x="514" y="897"/>
                </a:lnTo>
                <a:lnTo>
                  <a:pt x="522" y="897"/>
                </a:lnTo>
                <a:lnTo>
                  <a:pt x="530" y="897"/>
                </a:lnTo>
                <a:lnTo>
                  <a:pt x="530" y="893"/>
                </a:lnTo>
                <a:lnTo>
                  <a:pt x="538" y="893"/>
                </a:lnTo>
                <a:lnTo>
                  <a:pt x="550" y="893"/>
                </a:lnTo>
                <a:lnTo>
                  <a:pt x="558" y="893"/>
                </a:lnTo>
                <a:lnTo>
                  <a:pt x="566" y="893"/>
                </a:lnTo>
                <a:lnTo>
                  <a:pt x="574" y="893"/>
                </a:lnTo>
                <a:lnTo>
                  <a:pt x="586" y="893"/>
                </a:lnTo>
                <a:lnTo>
                  <a:pt x="594" y="893"/>
                </a:lnTo>
                <a:lnTo>
                  <a:pt x="602" y="893"/>
                </a:lnTo>
                <a:lnTo>
                  <a:pt x="610" y="893"/>
                </a:lnTo>
                <a:lnTo>
                  <a:pt x="610" y="887"/>
                </a:lnTo>
                <a:lnTo>
                  <a:pt x="618" y="887"/>
                </a:lnTo>
                <a:lnTo>
                  <a:pt x="618" y="877"/>
                </a:lnTo>
                <a:lnTo>
                  <a:pt x="630" y="877"/>
                </a:lnTo>
                <a:lnTo>
                  <a:pt x="638" y="877"/>
                </a:lnTo>
                <a:lnTo>
                  <a:pt x="644" y="877"/>
                </a:lnTo>
                <a:lnTo>
                  <a:pt x="644" y="871"/>
                </a:lnTo>
                <a:lnTo>
                  <a:pt x="652" y="871"/>
                </a:lnTo>
                <a:lnTo>
                  <a:pt x="664" y="871"/>
                </a:lnTo>
                <a:lnTo>
                  <a:pt x="672" y="871"/>
                </a:lnTo>
                <a:lnTo>
                  <a:pt x="680" y="871"/>
                </a:lnTo>
                <a:lnTo>
                  <a:pt x="680" y="867"/>
                </a:lnTo>
                <a:lnTo>
                  <a:pt x="688" y="867"/>
                </a:lnTo>
                <a:lnTo>
                  <a:pt x="688" y="857"/>
                </a:lnTo>
                <a:lnTo>
                  <a:pt x="696" y="857"/>
                </a:lnTo>
                <a:lnTo>
                  <a:pt x="696" y="851"/>
                </a:lnTo>
                <a:lnTo>
                  <a:pt x="708" y="851"/>
                </a:lnTo>
                <a:lnTo>
                  <a:pt x="716" y="851"/>
                </a:lnTo>
                <a:lnTo>
                  <a:pt x="724" y="851"/>
                </a:lnTo>
                <a:lnTo>
                  <a:pt x="724" y="841"/>
                </a:lnTo>
                <a:lnTo>
                  <a:pt x="732" y="841"/>
                </a:lnTo>
                <a:lnTo>
                  <a:pt x="744" y="841"/>
                </a:lnTo>
                <a:lnTo>
                  <a:pt x="752" y="841"/>
                </a:lnTo>
                <a:lnTo>
                  <a:pt x="760" y="841"/>
                </a:lnTo>
                <a:lnTo>
                  <a:pt x="760" y="837"/>
                </a:lnTo>
                <a:lnTo>
                  <a:pt x="768" y="837"/>
                </a:lnTo>
                <a:lnTo>
                  <a:pt x="776" y="837"/>
                </a:lnTo>
                <a:lnTo>
                  <a:pt x="788" y="837"/>
                </a:lnTo>
                <a:lnTo>
                  <a:pt x="796" y="837"/>
                </a:lnTo>
                <a:lnTo>
                  <a:pt x="804" y="837"/>
                </a:lnTo>
                <a:lnTo>
                  <a:pt x="812" y="837"/>
                </a:lnTo>
                <a:lnTo>
                  <a:pt x="824" y="837"/>
                </a:lnTo>
                <a:lnTo>
                  <a:pt x="832" y="837"/>
                </a:lnTo>
                <a:lnTo>
                  <a:pt x="840" y="837"/>
                </a:lnTo>
                <a:lnTo>
                  <a:pt x="848" y="837"/>
                </a:lnTo>
                <a:lnTo>
                  <a:pt x="848" y="831"/>
                </a:lnTo>
                <a:lnTo>
                  <a:pt x="856" y="831"/>
                </a:lnTo>
                <a:lnTo>
                  <a:pt x="868" y="831"/>
                </a:lnTo>
                <a:lnTo>
                  <a:pt x="876" y="831"/>
                </a:lnTo>
                <a:lnTo>
                  <a:pt x="876" y="815"/>
                </a:lnTo>
                <a:lnTo>
                  <a:pt x="884" y="815"/>
                </a:lnTo>
                <a:lnTo>
                  <a:pt x="892" y="815"/>
                </a:lnTo>
                <a:lnTo>
                  <a:pt x="892" y="811"/>
                </a:lnTo>
                <a:lnTo>
                  <a:pt x="904" y="811"/>
                </a:lnTo>
                <a:lnTo>
                  <a:pt x="912" y="811"/>
                </a:lnTo>
                <a:lnTo>
                  <a:pt x="920" y="811"/>
                </a:lnTo>
                <a:lnTo>
                  <a:pt x="920" y="795"/>
                </a:lnTo>
                <a:lnTo>
                  <a:pt x="928" y="795"/>
                </a:lnTo>
                <a:lnTo>
                  <a:pt x="936" y="795"/>
                </a:lnTo>
                <a:lnTo>
                  <a:pt x="948" y="795"/>
                </a:lnTo>
                <a:lnTo>
                  <a:pt x="956" y="795"/>
                </a:lnTo>
                <a:lnTo>
                  <a:pt x="964" y="795"/>
                </a:lnTo>
                <a:lnTo>
                  <a:pt x="972" y="795"/>
                </a:lnTo>
                <a:lnTo>
                  <a:pt x="984" y="795"/>
                </a:lnTo>
                <a:lnTo>
                  <a:pt x="990" y="795"/>
                </a:lnTo>
                <a:lnTo>
                  <a:pt x="998" y="795"/>
                </a:lnTo>
                <a:lnTo>
                  <a:pt x="1006" y="795"/>
                </a:lnTo>
                <a:lnTo>
                  <a:pt x="1014" y="795"/>
                </a:lnTo>
                <a:lnTo>
                  <a:pt x="1014" y="791"/>
                </a:lnTo>
                <a:lnTo>
                  <a:pt x="1026" y="791"/>
                </a:lnTo>
                <a:lnTo>
                  <a:pt x="1026" y="775"/>
                </a:lnTo>
                <a:lnTo>
                  <a:pt x="1034" y="775"/>
                </a:lnTo>
                <a:lnTo>
                  <a:pt x="1034" y="771"/>
                </a:lnTo>
                <a:lnTo>
                  <a:pt x="1042" y="771"/>
                </a:lnTo>
                <a:lnTo>
                  <a:pt x="1050" y="771"/>
                </a:lnTo>
                <a:lnTo>
                  <a:pt x="1062" y="771"/>
                </a:lnTo>
                <a:lnTo>
                  <a:pt x="1070" y="771"/>
                </a:lnTo>
                <a:lnTo>
                  <a:pt x="1078" y="771"/>
                </a:lnTo>
                <a:lnTo>
                  <a:pt x="1086" y="771"/>
                </a:lnTo>
                <a:lnTo>
                  <a:pt x="1094" y="771"/>
                </a:lnTo>
                <a:lnTo>
                  <a:pt x="1106" y="771"/>
                </a:lnTo>
                <a:lnTo>
                  <a:pt x="1114" y="771"/>
                </a:lnTo>
                <a:lnTo>
                  <a:pt x="1122" y="771"/>
                </a:lnTo>
                <a:lnTo>
                  <a:pt x="1130" y="771"/>
                </a:lnTo>
                <a:lnTo>
                  <a:pt x="1142" y="771"/>
                </a:lnTo>
                <a:lnTo>
                  <a:pt x="1150" y="771"/>
                </a:lnTo>
                <a:lnTo>
                  <a:pt x="1158" y="771"/>
                </a:lnTo>
                <a:lnTo>
                  <a:pt x="1166" y="771"/>
                </a:lnTo>
                <a:lnTo>
                  <a:pt x="1174" y="771"/>
                </a:lnTo>
                <a:lnTo>
                  <a:pt x="1186" y="771"/>
                </a:lnTo>
                <a:lnTo>
                  <a:pt x="1193" y="771"/>
                </a:lnTo>
                <a:lnTo>
                  <a:pt x="1201" y="771"/>
                </a:lnTo>
                <a:lnTo>
                  <a:pt x="1209" y="771"/>
                </a:lnTo>
                <a:lnTo>
                  <a:pt x="1217" y="771"/>
                </a:lnTo>
                <a:lnTo>
                  <a:pt x="1229" y="771"/>
                </a:lnTo>
                <a:lnTo>
                  <a:pt x="1237" y="771"/>
                </a:lnTo>
                <a:lnTo>
                  <a:pt x="1237" y="759"/>
                </a:lnTo>
                <a:lnTo>
                  <a:pt x="1245" y="759"/>
                </a:lnTo>
                <a:lnTo>
                  <a:pt x="1253" y="759"/>
                </a:lnTo>
                <a:lnTo>
                  <a:pt x="1265" y="759"/>
                </a:lnTo>
                <a:lnTo>
                  <a:pt x="1273" y="759"/>
                </a:lnTo>
                <a:lnTo>
                  <a:pt x="1281" y="759"/>
                </a:lnTo>
                <a:lnTo>
                  <a:pt x="1289" y="759"/>
                </a:lnTo>
                <a:lnTo>
                  <a:pt x="1297" y="759"/>
                </a:lnTo>
                <a:lnTo>
                  <a:pt x="1297" y="755"/>
                </a:lnTo>
                <a:lnTo>
                  <a:pt x="1309" y="755"/>
                </a:lnTo>
                <a:lnTo>
                  <a:pt x="1317" y="755"/>
                </a:lnTo>
                <a:lnTo>
                  <a:pt x="1325" y="755"/>
                </a:lnTo>
                <a:lnTo>
                  <a:pt x="1331" y="755"/>
                </a:lnTo>
                <a:lnTo>
                  <a:pt x="1343" y="755"/>
                </a:lnTo>
                <a:lnTo>
                  <a:pt x="1351" y="755"/>
                </a:lnTo>
                <a:lnTo>
                  <a:pt x="1351" y="745"/>
                </a:lnTo>
                <a:lnTo>
                  <a:pt x="1359" y="745"/>
                </a:lnTo>
                <a:lnTo>
                  <a:pt x="1359" y="739"/>
                </a:lnTo>
                <a:lnTo>
                  <a:pt x="1367" y="739"/>
                </a:lnTo>
                <a:lnTo>
                  <a:pt x="1375" y="739"/>
                </a:lnTo>
                <a:lnTo>
                  <a:pt x="1387" y="739"/>
                </a:lnTo>
                <a:lnTo>
                  <a:pt x="1387" y="735"/>
                </a:lnTo>
                <a:lnTo>
                  <a:pt x="1395" y="735"/>
                </a:lnTo>
                <a:lnTo>
                  <a:pt x="1403" y="735"/>
                </a:lnTo>
                <a:lnTo>
                  <a:pt x="1403" y="725"/>
                </a:lnTo>
                <a:lnTo>
                  <a:pt x="1411" y="725"/>
                </a:lnTo>
                <a:lnTo>
                  <a:pt x="1423" y="725"/>
                </a:lnTo>
                <a:lnTo>
                  <a:pt x="1431" y="725"/>
                </a:lnTo>
                <a:lnTo>
                  <a:pt x="1439" y="725"/>
                </a:lnTo>
                <a:lnTo>
                  <a:pt x="1447" y="725"/>
                </a:lnTo>
                <a:lnTo>
                  <a:pt x="1455" y="725"/>
                </a:lnTo>
                <a:lnTo>
                  <a:pt x="1467" y="725"/>
                </a:lnTo>
                <a:lnTo>
                  <a:pt x="1475" y="725"/>
                </a:lnTo>
                <a:lnTo>
                  <a:pt x="1483" y="725"/>
                </a:lnTo>
                <a:lnTo>
                  <a:pt x="1491" y="725"/>
                </a:lnTo>
                <a:lnTo>
                  <a:pt x="1503" y="725"/>
                </a:lnTo>
                <a:lnTo>
                  <a:pt x="1503" y="719"/>
                </a:lnTo>
                <a:lnTo>
                  <a:pt x="1511" y="719"/>
                </a:lnTo>
                <a:lnTo>
                  <a:pt x="1511" y="715"/>
                </a:lnTo>
                <a:lnTo>
                  <a:pt x="1519" y="715"/>
                </a:lnTo>
                <a:lnTo>
                  <a:pt x="1527" y="715"/>
                </a:lnTo>
                <a:lnTo>
                  <a:pt x="1535" y="715"/>
                </a:lnTo>
                <a:lnTo>
                  <a:pt x="1547" y="715"/>
                </a:lnTo>
                <a:lnTo>
                  <a:pt x="1547" y="699"/>
                </a:lnTo>
                <a:lnTo>
                  <a:pt x="1555" y="699"/>
                </a:lnTo>
                <a:lnTo>
                  <a:pt x="1563" y="699"/>
                </a:lnTo>
                <a:lnTo>
                  <a:pt x="1571" y="699"/>
                </a:lnTo>
                <a:lnTo>
                  <a:pt x="1583" y="699"/>
                </a:lnTo>
                <a:lnTo>
                  <a:pt x="1591" y="699"/>
                </a:lnTo>
                <a:lnTo>
                  <a:pt x="1599" y="699"/>
                </a:lnTo>
                <a:lnTo>
                  <a:pt x="1599" y="683"/>
                </a:lnTo>
                <a:lnTo>
                  <a:pt x="1607" y="683"/>
                </a:lnTo>
                <a:lnTo>
                  <a:pt x="1615" y="683"/>
                </a:lnTo>
                <a:lnTo>
                  <a:pt x="1627" y="683"/>
                </a:lnTo>
                <a:lnTo>
                  <a:pt x="1627" y="679"/>
                </a:lnTo>
                <a:lnTo>
                  <a:pt x="1635" y="679"/>
                </a:lnTo>
                <a:lnTo>
                  <a:pt x="1635" y="669"/>
                </a:lnTo>
                <a:lnTo>
                  <a:pt x="1643" y="669"/>
                </a:lnTo>
                <a:lnTo>
                  <a:pt x="1651" y="669"/>
                </a:lnTo>
                <a:lnTo>
                  <a:pt x="1663" y="669"/>
                </a:lnTo>
                <a:lnTo>
                  <a:pt x="1663" y="663"/>
                </a:lnTo>
                <a:lnTo>
                  <a:pt x="1671" y="663"/>
                </a:lnTo>
                <a:lnTo>
                  <a:pt x="1671" y="659"/>
                </a:lnTo>
                <a:lnTo>
                  <a:pt x="1677" y="659"/>
                </a:lnTo>
                <a:lnTo>
                  <a:pt x="1685" y="659"/>
                </a:lnTo>
                <a:lnTo>
                  <a:pt x="1693" y="659"/>
                </a:lnTo>
                <a:lnTo>
                  <a:pt x="1693" y="649"/>
                </a:lnTo>
                <a:lnTo>
                  <a:pt x="1705" y="649"/>
                </a:lnTo>
                <a:lnTo>
                  <a:pt x="1713" y="649"/>
                </a:lnTo>
                <a:lnTo>
                  <a:pt x="1721" y="649"/>
                </a:lnTo>
                <a:lnTo>
                  <a:pt x="1729" y="649"/>
                </a:lnTo>
                <a:lnTo>
                  <a:pt x="1741" y="649"/>
                </a:lnTo>
                <a:lnTo>
                  <a:pt x="1749" y="649"/>
                </a:lnTo>
                <a:lnTo>
                  <a:pt x="1757" y="649"/>
                </a:lnTo>
                <a:lnTo>
                  <a:pt x="1765" y="649"/>
                </a:lnTo>
                <a:lnTo>
                  <a:pt x="1773" y="649"/>
                </a:lnTo>
                <a:lnTo>
                  <a:pt x="1773" y="643"/>
                </a:lnTo>
                <a:lnTo>
                  <a:pt x="1785" y="643"/>
                </a:lnTo>
                <a:lnTo>
                  <a:pt x="1793" y="643"/>
                </a:lnTo>
                <a:lnTo>
                  <a:pt x="1801" y="643"/>
                </a:lnTo>
                <a:lnTo>
                  <a:pt x="1809" y="643"/>
                </a:lnTo>
                <a:lnTo>
                  <a:pt x="1821" y="643"/>
                </a:lnTo>
                <a:lnTo>
                  <a:pt x="1821" y="637"/>
                </a:lnTo>
                <a:lnTo>
                  <a:pt x="1829" y="637"/>
                </a:lnTo>
                <a:lnTo>
                  <a:pt x="1837" y="637"/>
                </a:lnTo>
                <a:lnTo>
                  <a:pt x="1837" y="627"/>
                </a:lnTo>
                <a:lnTo>
                  <a:pt x="1845" y="627"/>
                </a:lnTo>
                <a:lnTo>
                  <a:pt x="1853" y="627"/>
                </a:lnTo>
                <a:lnTo>
                  <a:pt x="1865" y="627"/>
                </a:lnTo>
                <a:lnTo>
                  <a:pt x="1873" y="627"/>
                </a:lnTo>
                <a:lnTo>
                  <a:pt x="1873" y="623"/>
                </a:lnTo>
                <a:lnTo>
                  <a:pt x="1881" y="623"/>
                </a:lnTo>
                <a:lnTo>
                  <a:pt x="1881" y="613"/>
                </a:lnTo>
                <a:lnTo>
                  <a:pt x="1889" y="613"/>
                </a:lnTo>
                <a:lnTo>
                  <a:pt x="1897" y="613"/>
                </a:lnTo>
                <a:lnTo>
                  <a:pt x="1909" y="613"/>
                </a:lnTo>
                <a:lnTo>
                  <a:pt x="1917" y="613"/>
                </a:lnTo>
                <a:lnTo>
                  <a:pt x="1925" y="613"/>
                </a:lnTo>
                <a:lnTo>
                  <a:pt x="1933" y="613"/>
                </a:lnTo>
                <a:lnTo>
                  <a:pt x="1933" y="606"/>
                </a:lnTo>
                <a:lnTo>
                  <a:pt x="1945" y="606"/>
                </a:lnTo>
                <a:lnTo>
                  <a:pt x="1953" y="606"/>
                </a:lnTo>
                <a:lnTo>
                  <a:pt x="1961" y="606"/>
                </a:lnTo>
                <a:lnTo>
                  <a:pt x="1969" y="606"/>
                </a:lnTo>
                <a:lnTo>
                  <a:pt x="1977" y="606"/>
                </a:lnTo>
                <a:lnTo>
                  <a:pt x="1989" y="606"/>
                </a:lnTo>
                <a:lnTo>
                  <a:pt x="1997" y="606"/>
                </a:lnTo>
                <a:lnTo>
                  <a:pt x="1997" y="602"/>
                </a:lnTo>
                <a:lnTo>
                  <a:pt x="2005" y="602"/>
                </a:lnTo>
                <a:lnTo>
                  <a:pt x="2013" y="602"/>
                </a:lnTo>
                <a:lnTo>
                  <a:pt x="2013" y="592"/>
                </a:lnTo>
                <a:lnTo>
                  <a:pt x="2023" y="592"/>
                </a:lnTo>
                <a:lnTo>
                  <a:pt x="2023" y="586"/>
                </a:lnTo>
                <a:lnTo>
                  <a:pt x="2031" y="586"/>
                </a:lnTo>
                <a:lnTo>
                  <a:pt x="2039" y="586"/>
                </a:lnTo>
                <a:lnTo>
                  <a:pt x="2047" y="586"/>
                </a:lnTo>
                <a:lnTo>
                  <a:pt x="2055" y="586"/>
                </a:lnTo>
                <a:lnTo>
                  <a:pt x="2067" y="586"/>
                </a:lnTo>
                <a:lnTo>
                  <a:pt x="2067" y="580"/>
                </a:lnTo>
                <a:lnTo>
                  <a:pt x="2075" y="580"/>
                </a:lnTo>
                <a:lnTo>
                  <a:pt x="2083" y="580"/>
                </a:lnTo>
                <a:lnTo>
                  <a:pt x="2083" y="566"/>
                </a:lnTo>
                <a:lnTo>
                  <a:pt x="2091" y="566"/>
                </a:lnTo>
                <a:lnTo>
                  <a:pt x="2103" y="566"/>
                </a:lnTo>
                <a:lnTo>
                  <a:pt x="2111" y="566"/>
                </a:lnTo>
                <a:lnTo>
                  <a:pt x="2119" y="566"/>
                </a:lnTo>
                <a:lnTo>
                  <a:pt x="2119" y="560"/>
                </a:lnTo>
                <a:lnTo>
                  <a:pt x="2127" y="560"/>
                </a:lnTo>
                <a:lnTo>
                  <a:pt x="2135" y="560"/>
                </a:lnTo>
                <a:lnTo>
                  <a:pt x="2135" y="550"/>
                </a:lnTo>
                <a:lnTo>
                  <a:pt x="2147" y="550"/>
                </a:lnTo>
                <a:lnTo>
                  <a:pt x="2155" y="550"/>
                </a:lnTo>
                <a:lnTo>
                  <a:pt x="2163" y="550"/>
                </a:lnTo>
                <a:lnTo>
                  <a:pt x="2171" y="550"/>
                </a:lnTo>
                <a:lnTo>
                  <a:pt x="2183" y="550"/>
                </a:lnTo>
                <a:lnTo>
                  <a:pt x="2183" y="546"/>
                </a:lnTo>
                <a:lnTo>
                  <a:pt x="2191" y="546"/>
                </a:lnTo>
                <a:lnTo>
                  <a:pt x="2199" y="546"/>
                </a:lnTo>
                <a:lnTo>
                  <a:pt x="2207" y="546"/>
                </a:lnTo>
                <a:lnTo>
                  <a:pt x="2215" y="546"/>
                </a:lnTo>
                <a:lnTo>
                  <a:pt x="2227" y="546"/>
                </a:lnTo>
                <a:lnTo>
                  <a:pt x="2235" y="546"/>
                </a:lnTo>
                <a:lnTo>
                  <a:pt x="2243" y="546"/>
                </a:lnTo>
                <a:lnTo>
                  <a:pt x="2243" y="530"/>
                </a:lnTo>
                <a:lnTo>
                  <a:pt x="2251" y="530"/>
                </a:lnTo>
                <a:lnTo>
                  <a:pt x="2263" y="530"/>
                </a:lnTo>
                <a:lnTo>
                  <a:pt x="2263" y="524"/>
                </a:lnTo>
                <a:lnTo>
                  <a:pt x="2271" y="524"/>
                </a:lnTo>
                <a:lnTo>
                  <a:pt x="2279" y="524"/>
                </a:lnTo>
                <a:lnTo>
                  <a:pt x="2287" y="524"/>
                </a:lnTo>
                <a:lnTo>
                  <a:pt x="2287" y="514"/>
                </a:lnTo>
                <a:lnTo>
                  <a:pt x="2295" y="514"/>
                </a:lnTo>
                <a:lnTo>
                  <a:pt x="2295" y="510"/>
                </a:lnTo>
                <a:lnTo>
                  <a:pt x="2307" y="510"/>
                </a:lnTo>
                <a:lnTo>
                  <a:pt x="2307" y="504"/>
                </a:lnTo>
                <a:lnTo>
                  <a:pt x="2315" y="504"/>
                </a:lnTo>
                <a:lnTo>
                  <a:pt x="2323" y="504"/>
                </a:lnTo>
                <a:lnTo>
                  <a:pt x="2323" y="494"/>
                </a:lnTo>
                <a:lnTo>
                  <a:pt x="2331" y="494"/>
                </a:lnTo>
                <a:lnTo>
                  <a:pt x="2343" y="494"/>
                </a:lnTo>
                <a:lnTo>
                  <a:pt x="2351" y="494"/>
                </a:lnTo>
                <a:lnTo>
                  <a:pt x="2359" y="494"/>
                </a:lnTo>
                <a:lnTo>
                  <a:pt x="2359" y="490"/>
                </a:lnTo>
                <a:lnTo>
                  <a:pt x="2365" y="490"/>
                </a:lnTo>
                <a:lnTo>
                  <a:pt x="2373" y="490"/>
                </a:lnTo>
                <a:lnTo>
                  <a:pt x="2385" y="490"/>
                </a:lnTo>
                <a:lnTo>
                  <a:pt x="2393" y="490"/>
                </a:lnTo>
                <a:lnTo>
                  <a:pt x="2401" y="490"/>
                </a:lnTo>
                <a:lnTo>
                  <a:pt x="2401" y="484"/>
                </a:lnTo>
                <a:lnTo>
                  <a:pt x="2409" y="484"/>
                </a:lnTo>
                <a:lnTo>
                  <a:pt x="2421" y="484"/>
                </a:lnTo>
                <a:lnTo>
                  <a:pt x="2429" y="484"/>
                </a:lnTo>
                <a:lnTo>
                  <a:pt x="2437" y="484"/>
                </a:lnTo>
                <a:lnTo>
                  <a:pt x="2437" y="474"/>
                </a:lnTo>
                <a:lnTo>
                  <a:pt x="2445" y="474"/>
                </a:lnTo>
                <a:lnTo>
                  <a:pt x="2453" y="474"/>
                </a:lnTo>
                <a:lnTo>
                  <a:pt x="2465" y="474"/>
                </a:lnTo>
                <a:lnTo>
                  <a:pt x="2473" y="474"/>
                </a:lnTo>
                <a:lnTo>
                  <a:pt x="2481" y="474"/>
                </a:lnTo>
                <a:lnTo>
                  <a:pt x="2481" y="468"/>
                </a:lnTo>
                <a:lnTo>
                  <a:pt x="2489" y="468"/>
                </a:lnTo>
                <a:lnTo>
                  <a:pt x="2501" y="468"/>
                </a:lnTo>
                <a:lnTo>
                  <a:pt x="2509" y="468"/>
                </a:lnTo>
                <a:lnTo>
                  <a:pt x="2517" y="468"/>
                </a:lnTo>
                <a:lnTo>
                  <a:pt x="2517" y="458"/>
                </a:lnTo>
                <a:lnTo>
                  <a:pt x="2525" y="458"/>
                </a:lnTo>
                <a:lnTo>
                  <a:pt x="2533" y="458"/>
                </a:lnTo>
                <a:lnTo>
                  <a:pt x="2545" y="458"/>
                </a:lnTo>
                <a:lnTo>
                  <a:pt x="2553" y="458"/>
                </a:lnTo>
                <a:lnTo>
                  <a:pt x="2561" y="458"/>
                </a:lnTo>
                <a:lnTo>
                  <a:pt x="2569" y="458"/>
                </a:lnTo>
                <a:lnTo>
                  <a:pt x="2581" y="458"/>
                </a:lnTo>
                <a:lnTo>
                  <a:pt x="2589" y="458"/>
                </a:lnTo>
                <a:lnTo>
                  <a:pt x="2597" y="458"/>
                </a:lnTo>
                <a:lnTo>
                  <a:pt x="2605" y="458"/>
                </a:lnTo>
                <a:lnTo>
                  <a:pt x="2613" y="458"/>
                </a:lnTo>
                <a:lnTo>
                  <a:pt x="2625" y="458"/>
                </a:lnTo>
                <a:lnTo>
                  <a:pt x="2633" y="458"/>
                </a:lnTo>
                <a:lnTo>
                  <a:pt x="2633" y="454"/>
                </a:lnTo>
                <a:lnTo>
                  <a:pt x="2641" y="454"/>
                </a:lnTo>
                <a:lnTo>
                  <a:pt x="2649" y="454"/>
                </a:lnTo>
                <a:lnTo>
                  <a:pt x="2649" y="448"/>
                </a:lnTo>
                <a:lnTo>
                  <a:pt x="2657" y="448"/>
                </a:lnTo>
                <a:lnTo>
                  <a:pt x="2669" y="448"/>
                </a:lnTo>
                <a:lnTo>
                  <a:pt x="2677" y="448"/>
                </a:lnTo>
                <a:lnTo>
                  <a:pt x="2677" y="438"/>
                </a:lnTo>
                <a:lnTo>
                  <a:pt x="2685" y="438"/>
                </a:lnTo>
                <a:lnTo>
                  <a:pt x="2693" y="438"/>
                </a:lnTo>
                <a:lnTo>
                  <a:pt x="2705" y="438"/>
                </a:lnTo>
                <a:lnTo>
                  <a:pt x="2711" y="438"/>
                </a:lnTo>
                <a:lnTo>
                  <a:pt x="2719" y="438"/>
                </a:lnTo>
                <a:lnTo>
                  <a:pt x="2727" y="438"/>
                </a:lnTo>
                <a:lnTo>
                  <a:pt x="2735" y="438"/>
                </a:lnTo>
                <a:lnTo>
                  <a:pt x="2747" y="438"/>
                </a:lnTo>
                <a:lnTo>
                  <a:pt x="2755" y="438"/>
                </a:lnTo>
                <a:lnTo>
                  <a:pt x="2763" y="438"/>
                </a:lnTo>
                <a:lnTo>
                  <a:pt x="2763" y="434"/>
                </a:lnTo>
                <a:lnTo>
                  <a:pt x="2771" y="434"/>
                </a:lnTo>
                <a:lnTo>
                  <a:pt x="2783" y="434"/>
                </a:lnTo>
                <a:lnTo>
                  <a:pt x="2791" y="434"/>
                </a:lnTo>
                <a:lnTo>
                  <a:pt x="2799" y="434"/>
                </a:lnTo>
                <a:lnTo>
                  <a:pt x="2807" y="434"/>
                </a:lnTo>
                <a:lnTo>
                  <a:pt x="2815" y="434"/>
                </a:lnTo>
                <a:lnTo>
                  <a:pt x="2815" y="428"/>
                </a:lnTo>
                <a:lnTo>
                  <a:pt x="2827" y="428"/>
                </a:lnTo>
                <a:lnTo>
                  <a:pt x="2835" y="428"/>
                </a:lnTo>
                <a:lnTo>
                  <a:pt x="2843" y="428"/>
                </a:lnTo>
                <a:lnTo>
                  <a:pt x="2851" y="428"/>
                </a:lnTo>
                <a:lnTo>
                  <a:pt x="2863" y="428"/>
                </a:lnTo>
                <a:lnTo>
                  <a:pt x="2871" y="428"/>
                </a:lnTo>
                <a:lnTo>
                  <a:pt x="2879" y="428"/>
                </a:lnTo>
                <a:lnTo>
                  <a:pt x="2879" y="418"/>
                </a:lnTo>
                <a:lnTo>
                  <a:pt x="2887" y="418"/>
                </a:lnTo>
                <a:lnTo>
                  <a:pt x="2895" y="418"/>
                </a:lnTo>
                <a:lnTo>
                  <a:pt x="2907" y="418"/>
                </a:lnTo>
                <a:lnTo>
                  <a:pt x="2915" y="418"/>
                </a:lnTo>
                <a:lnTo>
                  <a:pt x="2915" y="412"/>
                </a:lnTo>
                <a:lnTo>
                  <a:pt x="2923" y="412"/>
                </a:lnTo>
                <a:lnTo>
                  <a:pt x="2931" y="412"/>
                </a:lnTo>
                <a:lnTo>
                  <a:pt x="2931" y="398"/>
                </a:lnTo>
                <a:lnTo>
                  <a:pt x="2943" y="398"/>
                </a:lnTo>
                <a:lnTo>
                  <a:pt x="2951" y="398"/>
                </a:lnTo>
                <a:lnTo>
                  <a:pt x="2959" y="398"/>
                </a:lnTo>
                <a:lnTo>
                  <a:pt x="2967" y="398"/>
                </a:lnTo>
                <a:lnTo>
                  <a:pt x="2967" y="382"/>
                </a:lnTo>
                <a:lnTo>
                  <a:pt x="2975" y="382"/>
                </a:lnTo>
                <a:lnTo>
                  <a:pt x="2987" y="382"/>
                </a:lnTo>
                <a:lnTo>
                  <a:pt x="2995" y="382"/>
                </a:lnTo>
                <a:lnTo>
                  <a:pt x="3003" y="382"/>
                </a:lnTo>
                <a:lnTo>
                  <a:pt x="3011" y="382"/>
                </a:lnTo>
                <a:lnTo>
                  <a:pt x="3023" y="382"/>
                </a:lnTo>
                <a:lnTo>
                  <a:pt x="3031" y="382"/>
                </a:lnTo>
                <a:lnTo>
                  <a:pt x="3039" y="382"/>
                </a:lnTo>
                <a:lnTo>
                  <a:pt x="3047" y="382"/>
                </a:lnTo>
                <a:lnTo>
                  <a:pt x="3053" y="382"/>
                </a:lnTo>
                <a:lnTo>
                  <a:pt x="3053" y="378"/>
                </a:lnTo>
                <a:lnTo>
                  <a:pt x="3065" y="378"/>
                </a:lnTo>
                <a:lnTo>
                  <a:pt x="3073" y="378"/>
                </a:lnTo>
                <a:lnTo>
                  <a:pt x="3081" y="378"/>
                </a:lnTo>
                <a:lnTo>
                  <a:pt x="3089" y="378"/>
                </a:lnTo>
                <a:lnTo>
                  <a:pt x="3101" y="378"/>
                </a:lnTo>
                <a:lnTo>
                  <a:pt x="3109" y="378"/>
                </a:lnTo>
                <a:lnTo>
                  <a:pt x="3109" y="372"/>
                </a:lnTo>
                <a:lnTo>
                  <a:pt x="3117" y="372"/>
                </a:lnTo>
                <a:lnTo>
                  <a:pt x="3125" y="372"/>
                </a:lnTo>
                <a:lnTo>
                  <a:pt x="3133" y="372"/>
                </a:lnTo>
                <a:lnTo>
                  <a:pt x="3145" y="372"/>
                </a:lnTo>
                <a:lnTo>
                  <a:pt x="3153" y="372"/>
                </a:lnTo>
                <a:lnTo>
                  <a:pt x="3153" y="362"/>
                </a:lnTo>
                <a:lnTo>
                  <a:pt x="3161" y="362"/>
                </a:lnTo>
                <a:lnTo>
                  <a:pt x="3169" y="362"/>
                </a:lnTo>
                <a:lnTo>
                  <a:pt x="3169" y="346"/>
                </a:lnTo>
                <a:lnTo>
                  <a:pt x="3181" y="346"/>
                </a:lnTo>
                <a:lnTo>
                  <a:pt x="3189" y="346"/>
                </a:lnTo>
                <a:lnTo>
                  <a:pt x="3197" y="346"/>
                </a:lnTo>
                <a:lnTo>
                  <a:pt x="3205" y="346"/>
                </a:lnTo>
                <a:lnTo>
                  <a:pt x="3213" y="346"/>
                </a:lnTo>
                <a:lnTo>
                  <a:pt x="3225" y="346"/>
                </a:lnTo>
                <a:lnTo>
                  <a:pt x="3233" y="346"/>
                </a:lnTo>
                <a:lnTo>
                  <a:pt x="3233" y="336"/>
                </a:lnTo>
                <a:lnTo>
                  <a:pt x="3241" y="336"/>
                </a:lnTo>
                <a:lnTo>
                  <a:pt x="3241" y="326"/>
                </a:lnTo>
                <a:lnTo>
                  <a:pt x="3249" y="326"/>
                </a:lnTo>
                <a:lnTo>
                  <a:pt x="3261" y="326"/>
                </a:lnTo>
                <a:lnTo>
                  <a:pt x="3269" y="326"/>
                </a:lnTo>
                <a:lnTo>
                  <a:pt x="3277" y="326"/>
                </a:lnTo>
                <a:lnTo>
                  <a:pt x="3285" y="326"/>
                </a:lnTo>
                <a:lnTo>
                  <a:pt x="3293" y="326"/>
                </a:lnTo>
                <a:lnTo>
                  <a:pt x="3293" y="312"/>
                </a:lnTo>
                <a:lnTo>
                  <a:pt x="3305" y="312"/>
                </a:lnTo>
                <a:lnTo>
                  <a:pt x="3305" y="306"/>
                </a:lnTo>
                <a:lnTo>
                  <a:pt x="3313" y="306"/>
                </a:lnTo>
                <a:lnTo>
                  <a:pt x="3321" y="306"/>
                </a:lnTo>
                <a:lnTo>
                  <a:pt x="3329" y="306"/>
                </a:lnTo>
                <a:lnTo>
                  <a:pt x="3337" y="306"/>
                </a:lnTo>
                <a:lnTo>
                  <a:pt x="3349" y="306"/>
                </a:lnTo>
                <a:lnTo>
                  <a:pt x="3357" y="306"/>
                </a:lnTo>
                <a:lnTo>
                  <a:pt x="3365" y="306"/>
                </a:lnTo>
                <a:lnTo>
                  <a:pt x="3373" y="306"/>
                </a:lnTo>
                <a:lnTo>
                  <a:pt x="3373" y="302"/>
                </a:lnTo>
                <a:lnTo>
                  <a:pt x="3385" y="302"/>
                </a:lnTo>
                <a:lnTo>
                  <a:pt x="3385" y="290"/>
                </a:lnTo>
                <a:lnTo>
                  <a:pt x="3393" y="290"/>
                </a:lnTo>
                <a:lnTo>
                  <a:pt x="3399" y="290"/>
                </a:lnTo>
                <a:lnTo>
                  <a:pt x="3399" y="286"/>
                </a:lnTo>
                <a:lnTo>
                  <a:pt x="3407" y="286"/>
                </a:lnTo>
                <a:lnTo>
                  <a:pt x="3415" y="286"/>
                </a:lnTo>
                <a:lnTo>
                  <a:pt x="3427" y="286"/>
                </a:lnTo>
                <a:lnTo>
                  <a:pt x="3435" y="286"/>
                </a:lnTo>
                <a:lnTo>
                  <a:pt x="3443" y="286"/>
                </a:lnTo>
                <a:lnTo>
                  <a:pt x="3451" y="286"/>
                </a:lnTo>
                <a:lnTo>
                  <a:pt x="3463" y="286"/>
                </a:lnTo>
                <a:lnTo>
                  <a:pt x="3471" y="286"/>
                </a:lnTo>
                <a:lnTo>
                  <a:pt x="3479" y="286"/>
                </a:lnTo>
                <a:lnTo>
                  <a:pt x="3487" y="286"/>
                </a:lnTo>
                <a:lnTo>
                  <a:pt x="3495" y="286"/>
                </a:lnTo>
                <a:lnTo>
                  <a:pt x="3507" y="286"/>
                </a:lnTo>
                <a:lnTo>
                  <a:pt x="3515" y="286"/>
                </a:lnTo>
                <a:lnTo>
                  <a:pt x="3523" y="286"/>
                </a:lnTo>
                <a:lnTo>
                  <a:pt x="3531" y="286"/>
                </a:lnTo>
                <a:lnTo>
                  <a:pt x="3543" y="286"/>
                </a:lnTo>
                <a:lnTo>
                  <a:pt x="3543" y="270"/>
                </a:lnTo>
                <a:lnTo>
                  <a:pt x="3551" y="270"/>
                </a:lnTo>
                <a:lnTo>
                  <a:pt x="3559" y="270"/>
                </a:lnTo>
                <a:lnTo>
                  <a:pt x="3567" y="270"/>
                </a:lnTo>
                <a:lnTo>
                  <a:pt x="3575" y="270"/>
                </a:lnTo>
                <a:lnTo>
                  <a:pt x="3586" y="270"/>
                </a:lnTo>
                <a:lnTo>
                  <a:pt x="3594" y="270"/>
                </a:lnTo>
                <a:lnTo>
                  <a:pt x="3602" y="270"/>
                </a:lnTo>
                <a:lnTo>
                  <a:pt x="3610" y="270"/>
                </a:lnTo>
                <a:lnTo>
                  <a:pt x="3622" y="270"/>
                </a:lnTo>
                <a:lnTo>
                  <a:pt x="3630" y="270"/>
                </a:lnTo>
                <a:lnTo>
                  <a:pt x="3638" y="270"/>
                </a:lnTo>
                <a:lnTo>
                  <a:pt x="3646" y="270"/>
                </a:lnTo>
                <a:lnTo>
                  <a:pt x="3646" y="266"/>
                </a:lnTo>
                <a:lnTo>
                  <a:pt x="3654" y="266"/>
                </a:lnTo>
                <a:lnTo>
                  <a:pt x="3666" y="266"/>
                </a:lnTo>
                <a:lnTo>
                  <a:pt x="3674" y="266"/>
                </a:lnTo>
                <a:lnTo>
                  <a:pt x="3682" y="266"/>
                </a:lnTo>
                <a:lnTo>
                  <a:pt x="3682" y="256"/>
                </a:lnTo>
                <a:lnTo>
                  <a:pt x="3690" y="256"/>
                </a:lnTo>
                <a:lnTo>
                  <a:pt x="3690" y="250"/>
                </a:lnTo>
                <a:lnTo>
                  <a:pt x="3702" y="250"/>
                </a:lnTo>
                <a:lnTo>
                  <a:pt x="3710" y="250"/>
                </a:lnTo>
                <a:lnTo>
                  <a:pt x="3710" y="246"/>
                </a:lnTo>
                <a:lnTo>
                  <a:pt x="3718" y="246"/>
                </a:lnTo>
                <a:lnTo>
                  <a:pt x="3718" y="234"/>
                </a:lnTo>
                <a:lnTo>
                  <a:pt x="3726" y="234"/>
                </a:lnTo>
                <a:lnTo>
                  <a:pt x="3734" y="234"/>
                </a:lnTo>
                <a:lnTo>
                  <a:pt x="3744" y="234"/>
                </a:lnTo>
                <a:lnTo>
                  <a:pt x="3752" y="234"/>
                </a:lnTo>
                <a:lnTo>
                  <a:pt x="3760" y="234"/>
                </a:lnTo>
                <a:lnTo>
                  <a:pt x="3768" y="234"/>
                </a:lnTo>
                <a:lnTo>
                  <a:pt x="3780" y="234"/>
                </a:lnTo>
                <a:lnTo>
                  <a:pt x="3780" y="230"/>
                </a:lnTo>
                <a:lnTo>
                  <a:pt x="3788" y="230"/>
                </a:lnTo>
                <a:lnTo>
                  <a:pt x="3788" y="220"/>
                </a:lnTo>
                <a:lnTo>
                  <a:pt x="3796" y="220"/>
                </a:lnTo>
                <a:lnTo>
                  <a:pt x="3804" y="220"/>
                </a:lnTo>
                <a:lnTo>
                  <a:pt x="3812" y="220"/>
                </a:lnTo>
                <a:lnTo>
                  <a:pt x="3812" y="214"/>
                </a:lnTo>
                <a:lnTo>
                  <a:pt x="3824" y="214"/>
                </a:lnTo>
                <a:lnTo>
                  <a:pt x="3832" y="214"/>
                </a:lnTo>
                <a:lnTo>
                  <a:pt x="3832" y="210"/>
                </a:lnTo>
                <a:lnTo>
                  <a:pt x="3840" y="210"/>
                </a:lnTo>
                <a:lnTo>
                  <a:pt x="3848" y="210"/>
                </a:lnTo>
                <a:lnTo>
                  <a:pt x="3860" y="210"/>
                </a:lnTo>
                <a:lnTo>
                  <a:pt x="3868" y="210"/>
                </a:lnTo>
                <a:lnTo>
                  <a:pt x="3876" y="210"/>
                </a:lnTo>
                <a:lnTo>
                  <a:pt x="3884" y="210"/>
                </a:lnTo>
                <a:lnTo>
                  <a:pt x="3892" y="210"/>
                </a:lnTo>
                <a:lnTo>
                  <a:pt x="3892" y="200"/>
                </a:lnTo>
                <a:lnTo>
                  <a:pt x="3904" y="200"/>
                </a:lnTo>
                <a:lnTo>
                  <a:pt x="3912" y="200"/>
                </a:lnTo>
                <a:lnTo>
                  <a:pt x="3920" y="200"/>
                </a:lnTo>
                <a:lnTo>
                  <a:pt x="3928" y="200"/>
                </a:lnTo>
                <a:lnTo>
                  <a:pt x="3928" y="194"/>
                </a:lnTo>
                <a:lnTo>
                  <a:pt x="3940" y="194"/>
                </a:lnTo>
                <a:lnTo>
                  <a:pt x="3948" y="194"/>
                </a:lnTo>
                <a:lnTo>
                  <a:pt x="3956" y="194"/>
                </a:lnTo>
                <a:lnTo>
                  <a:pt x="3956" y="184"/>
                </a:lnTo>
                <a:lnTo>
                  <a:pt x="3964" y="184"/>
                </a:lnTo>
                <a:lnTo>
                  <a:pt x="3964" y="178"/>
                </a:lnTo>
                <a:lnTo>
                  <a:pt x="3972" y="178"/>
                </a:lnTo>
                <a:lnTo>
                  <a:pt x="3984" y="178"/>
                </a:lnTo>
                <a:lnTo>
                  <a:pt x="3992" y="178"/>
                </a:lnTo>
                <a:lnTo>
                  <a:pt x="4000" y="178"/>
                </a:lnTo>
                <a:lnTo>
                  <a:pt x="4008" y="178"/>
                </a:lnTo>
                <a:lnTo>
                  <a:pt x="4016" y="178"/>
                </a:lnTo>
                <a:lnTo>
                  <a:pt x="4028" y="178"/>
                </a:lnTo>
                <a:lnTo>
                  <a:pt x="4036" y="178"/>
                </a:lnTo>
                <a:lnTo>
                  <a:pt x="4044" y="178"/>
                </a:lnTo>
                <a:lnTo>
                  <a:pt x="4044" y="158"/>
                </a:lnTo>
                <a:lnTo>
                  <a:pt x="4052" y="158"/>
                </a:lnTo>
                <a:lnTo>
                  <a:pt x="4052" y="148"/>
                </a:lnTo>
                <a:lnTo>
                  <a:pt x="4064" y="148"/>
                </a:lnTo>
                <a:lnTo>
                  <a:pt x="4072" y="148"/>
                </a:lnTo>
                <a:lnTo>
                  <a:pt x="4080" y="148"/>
                </a:lnTo>
                <a:lnTo>
                  <a:pt x="4086" y="148"/>
                </a:lnTo>
                <a:lnTo>
                  <a:pt x="4086" y="144"/>
                </a:lnTo>
                <a:lnTo>
                  <a:pt x="4094" y="144"/>
                </a:lnTo>
                <a:lnTo>
                  <a:pt x="4106" y="144"/>
                </a:lnTo>
                <a:lnTo>
                  <a:pt x="4114" y="144"/>
                </a:lnTo>
                <a:lnTo>
                  <a:pt x="4122" y="144"/>
                </a:lnTo>
                <a:lnTo>
                  <a:pt x="4130" y="144"/>
                </a:lnTo>
                <a:lnTo>
                  <a:pt x="4142" y="144"/>
                </a:lnTo>
                <a:lnTo>
                  <a:pt x="4150" y="144"/>
                </a:lnTo>
                <a:lnTo>
                  <a:pt x="4158" y="144"/>
                </a:lnTo>
                <a:lnTo>
                  <a:pt x="4158" y="138"/>
                </a:lnTo>
                <a:lnTo>
                  <a:pt x="4166" y="138"/>
                </a:lnTo>
                <a:lnTo>
                  <a:pt x="4174" y="138"/>
                </a:lnTo>
                <a:lnTo>
                  <a:pt x="4186" y="138"/>
                </a:lnTo>
                <a:lnTo>
                  <a:pt x="4186" y="128"/>
                </a:lnTo>
                <a:lnTo>
                  <a:pt x="4194" y="128"/>
                </a:lnTo>
                <a:lnTo>
                  <a:pt x="4202" y="128"/>
                </a:lnTo>
                <a:lnTo>
                  <a:pt x="4210" y="128"/>
                </a:lnTo>
                <a:lnTo>
                  <a:pt x="4222" y="128"/>
                </a:lnTo>
                <a:lnTo>
                  <a:pt x="4222" y="122"/>
                </a:lnTo>
                <a:lnTo>
                  <a:pt x="4230" y="122"/>
                </a:lnTo>
                <a:lnTo>
                  <a:pt x="4238" y="122"/>
                </a:lnTo>
                <a:lnTo>
                  <a:pt x="4238" y="112"/>
                </a:lnTo>
                <a:lnTo>
                  <a:pt x="4246" y="112"/>
                </a:lnTo>
                <a:lnTo>
                  <a:pt x="4246" y="108"/>
                </a:lnTo>
                <a:lnTo>
                  <a:pt x="4254" y="108"/>
                </a:lnTo>
                <a:lnTo>
                  <a:pt x="4266" y="108"/>
                </a:lnTo>
                <a:lnTo>
                  <a:pt x="4274" y="108"/>
                </a:lnTo>
                <a:lnTo>
                  <a:pt x="4274" y="98"/>
                </a:lnTo>
                <a:lnTo>
                  <a:pt x="4282" y="98"/>
                </a:lnTo>
                <a:lnTo>
                  <a:pt x="4290" y="98"/>
                </a:lnTo>
                <a:lnTo>
                  <a:pt x="4302" y="98"/>
                </a:lnTo>
                <a:lnTo>
                  <a:pt x="4310" y="98"/>
                </a:lnTo>
                <a:lnTo>
                  <a:pt x="4318" y="98"/>
                </a:lnTo>
                <a:lnTo>
                  <a:pt x="4318" y="92"/>
                </a:lnTo>
                <a:lnTo>
                  <a:pt x="4326" y="92"/>
                </a:lnTo>
                <a:lnTo>
                  <a:pt x="4326" y="88"/>
                </a:lnTo>
                <a:lnTo>
                  <a:pt x="4334" y="88"/>
                </a:lnTo>
                <a:lnTo>
                  <a:pt x="4346" y="88"/>
                </a:lnTo>
                <a:lnTo>
                  <a:pt x="4354" y="88"/>
                </a:lnTo>
                <a:lnTo>
                  <a:pt x="4362" y="88"/>
                </a:lnTo>
                <a:lnTo>
                  <a:pt x="4370" y="88"/>
                </a:lnTo>
                <a:lnTo>
                  <a:pt x="4382" y="88"/>
                </a:lnTo>
                <a:lnTo>
                  <a:pt x="4390" y="88"/>
                </a:lnTo>
                <a:lnTo>
                  <a:pt x="4398" y="88"/>
                </a:lnTo>
                <a:lnTo>
                  <a:pt x="4406" y="88"/>
                </a:lnTo>
                <a:lnTo>
                  <a:pt x="4414" y="88"/>
                </a:lnTo>
                <a:lnTo>
                  <a:pt x="4414" y="78"/>
                </a:lnTo>
                <a:lnTo>
                  <a:pt x="4426" y="78"/>
                </a:lnTo>
                <a:lnTo>
                  <a:pt x="4432" y="78"/>
                </a:lnTo>
                <a:lnTo>
                  <a:pt x="4440" y="78"/>
                </a:lnTo>
                <a:lnTo>
                  <a:pt x="4448" y="78"/>
                </a:lnTo>
                <a:lnTo>
                  <a:pt x="4460" y="78"/>
                </a:lnTo>
                <a:lnTo>
                  <a:pt x="4468" y="78"/>
                </a:lnTo>
                <a:lnTo>
                  <a:pt x="4476" y="78"/>
                </a:lnTo>
                <a:lnTo>
                  <a:pt x="4476" y="62"/>
                </a:lnTo>
                <a:lnTo>
                  <a:pt x="4484" y="62"/>
                </a:lnTo>
                <a:lnTo>
                  <a:pt x="4492" y="62"/>
                </a:lnTo>
                <a:lnTo>
                  <a:pt x="4504" y="62"/>
                </a:lnTo>
                <a:lnTo>
                  <a:pt x="4512" y="62"/>
                </a:lnTo>
                <a:lnTo>
                  <a:pt x="4512" y="56"/>
                </a:lnTo>
                <a:lnTo>
                  <a:pt x="4520" y="56"/>
                </a:lnTo>
                <a:lnTo>
                  <a:pt x="4528" y="56"/>
                </a:lnTo>
                <a:lnTo>
                  <a:pt x="4540" y="56"/>
                </a:lnTo>
                <a:lnTo>
                  <a:pt x="4548" y="56"/>
                </a:lnTo>
                <a:lnTo>
                  <a:pt x="4548" y="52"/>
                </a:lnTo>
                <a:lnTo>
                  <a:pt x="4556" y="52"/>
                </a:lnTo>
                <a:lnTo>
                  <a:pt x="4556" y="42"/>
                </a:lnTo>
                <a:lnTo>
                  <a:pt x="4564" y="42"/>
                </a:lnTo>
                <a:lnTo>
                  <a:pt x="4564" y="36"/>
                </a:lnTo>
                <a:lnTo>
                  <a:pt x="4572" y="36"/>
                </a:lnTo>
                <a:lnTo>
                  <a:pt x="4584" y="36"/>
                </a:lnTo>
                <a:lnTo>
                  <a:pt x="4592" y="36"/>
                </a:lnTo>
                <a:lnTo>
                  <a:pt x="4600" y="36"/>
                </a:lnTo>
                <a:lnTo>
                  <a:pt x="4608" y="36"/>
                </a:lnTo>
                <a:lnTo>
                  <a:pt x="4620" y="36"/>
                </a:lnTo>
                <a:lnTo>
                  <a:pt x="4628" y="36"/>
                </a:lnTo>
                <a:lnTo>
                  <a:pt x="4636" y="36"/>
                </a:lnTo>
                <a:lnTo>
                  <a:pt x="4636" y="26"/>
                </a:lnTo>
                <a:lnTo>
                  <a:pt x="4644" y="26"/>
                </a:lnTo>
                <a:lnTo>
                  <a:pt x="4644" y="22"/>
                </a:lnTo>
                <a:lnTo>
                  <a:pt x="4652" y="22"/>
                </a:lnTo>
                <a:lnTo>
                  <a:pt x="4652" y="16"/>
                </a:lnTo>
                <a:lnTo>
                  <a:pt x="4664" y="16"/>
                </a:lnTo>
                <a:lnTo>
                  <a:pt x="4664" y="6"/>
                </a:lnTo>
                <a:lnTo>
                  <a:pt x="4672" y="6"/>
                </a:lnTo>
                <a:lnTo>
                  <a:pt x="4680" y="6"/>
                </a:lnTo>
                <a:lnTo>
                  <a:pt x="4688" y="6"/>
                </a:lnTo>
                <a:lnTo>
                  <a:pt x="4700" y="6"/>
                </a:lnTo>
                <a:lnTo>
                  <a:pt x="4708" y="6"/>
                </a:lnTo>
                <a:lnTo>
                  <a:pt x="4708" y="0"/>
                </a:lnTo>
                <a:lnTo>
                  <a:pt x="4716" y="0"/>
                </a:lnTo>
                <a:lnTo>
                  <a:pt x="4724" y="0"/>
                </a:lnTo>
                <a:lnTo>
                  <a:pt x="4732" y="0"/>
                </a:lnTo>
                <a:lnTo>
                  <a:pt x="4744" y="0"/>
                </a:lnTo>
                <a:lnTo>
                  <a:pt x="4752" y="0"/>
                </a:lnTo>
                <a:lnTo>
                  <a:pt x="4760" y="0"/>
                </a:lnTo>
                <a:lnTo>
                  <a:pt x="4768"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TextBox 180"/>
          <p:cNvSpPr txBox="1"/>
          <p:nvPr/>
        </p:nvSpPr>
        <p:spPr>
          <a:xfrm>
            <a:off x="3804514" y="4873444"/>
            <a:ext cx="1027105" cy="461665"/>
          </a:xfrm>
          <a:prstGeom prst="rect">
            <a:avLst/>
          </a:prstGeom>
          <a:gradFill rotWithShape="1">
            <a:gsLst>
              <a:gs pos="0">
                <a:srgbClr val="CB6C1D"/>
              </a:gs>
              <a:gs pos="80000">
                <a:srgbClr val="FF8F2A"/>
              </a:gs>
              <a:gs pos="100000">
                <a:srgbClr val="FF8F26"/>
              </a:gs>
            </a:gsLst>
            <a:lin ang="16200000"/>
          </a:gradFill>
          <a:ln w="9525">
            <a:solidFill>
              <a:srgbClr val="F69240"/>
            </a:solidFill>
            <a:miter lim="800000"/>
            <a:headEnd/>
            <a:tailEnd/>
          </a:ln>
          <a:effectLst>
            <a:outerShdw blurRad="40000" dist="23000" dir="5400000" rotWithShape="0">
              <a:srgbClr val="000000">
                <a:alpha val="34999"/>
              </a:srgbClr>
            </a:outerShdw>
          </a:effectLst>
        </p:spPr>
        <p:txBody>
          <a:bodyPr wrap="square" anchor="ctr">
            <a:spAutoFit/>
          </a:bodyPr>
          <a:lstStyle>
            <a:defPPr>
              <a:defRPr lang="en-US"/>
            </a:defPPr>
            <a:lvl1pPr eaLnBrk="1" hangingPunct="1">
              <a:defRPr sz="1400" b="1" u="sng">
                <a:solidFill>
                  <a:prstClr val="white"/>
                </a:solidFill>
                <a:latin typeface="+mn-lt"/>
                <a:cs typeface="+mn-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b="0" u="none" dirty="0" smtClean="0"/>
              <a:t>1.8% vs</a:t>
            </a:r>
            <a:r>
              <a:rPr lang="en-US" sz="1200" b="0" u="none" dirty="0"/>
              <a:t>. </a:t>
            </a:r>
            <a:r>
              <a:rPr lang="en-US" sz="1200" b="0" u="none" dirty="0" smtClean="0"/>
              <a:t>1.4%</a:t>
            </a:r>
          </a:p>
          <a:p>
            <a:r>
              <a:rPr lang="en-US" sz="1200" b="0" i="1" u="none" dirty="0" smtClean="0"/>
              <a:t>P</a:t>
            </a:r>
            <a:r>
              <a:rPr lang="en-US" sz="1200" b="0" u="none" dirty="0" smtClean="0"/>
              <a:t>=0.26</a:t>
            </a:r>
            <a:endParaRPr lang="en-US" sz="1200" b="0" u="none" dirty="0"/>
          </a:p>
        </p:txBody>
      </p:sp>
      <p:cxnSp>
        <p:nvCxnSpPr>
          <p:cNvPr id="182" name="Straight Connector 181"/>
          <p:cNvCxnSpPr/>
          <p:nvPr/>
        </p:nvCxnSpPr>
        <p:spPr>
          <a:xfrm>
            <a:off x="3496239" y="4362134"/>
            <a:ext cx="105415"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183" name="Rectangle 182"/>
          <p:cNvSpPr>
            <a:spLocks noChangeArrowheads="1"/>
          </p:cNvSpPr>
          <p:nvPr/>
        </p:nvSpPr>
        <p:spPr bwMode="auto">
          <a:xfrm>
            <a:off x="3588476" y="4074261"/>
            <a:ext cx="1800493"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eaLnBrk="1" hangingPunct="1">
              <a:spcBef>
                <a:spcPct val="0"/>
              </a:spcBef>
              <a:buClrTx/>
              <a:buFontTx/>
              <a:buNone/>
            </a:pPr>
            <a:r>
              <a:rPr lang="en-US" sz="1050" dirty="0"/>
              <a:t>Continued </a:t>
            </a:r>
            <a:r>
              <a:rPr lang="en-US" altLang="en-US" sz="1050" dirty="0" err="1" smtClean="0">
                <a:solidFill>
                  <a:srgbClr val="000000"/>
                </a:solidFill>
              </a:rPr>
              <a:t>Thienopyridine</a:t>
            </a:r>
            <a:r>
              <a:rPr lang="en-US" altLang="en-US" sz="1050" dirty="0" smtClean="0">
                <a:solidFill>
                  <a:srgbClr val="000000"/>
                </a:solidFill>
              </a:rPr>
              <a:t>  </a:t>
            </a:r>
            <a:r>
              <a:rPr lang="en-US" altLang="en-US" sz="1050" dirty="0">
                <a:solidFill>
                  <a:srgbClr val="000000"/>
                </a:solidFill>
              </a:rPr>
              <a:t/>
            </a:r>
            <a:br>
              <a:rPr lang="en-US" altLang="en-US" sz="1050" dirty="0">
                <a:solidFill>
                  <a:srgbClr val="000000"/>
                </a:solidFill>
              </a:rPr>
            </a:br>
            <a:r>
              <a:rPr lang="en-US" altLang="en-US" sz="1050" dirty="0">
                <a:solidFill>
                  <a:srgbClr val="000000"/>
                </a:solidFill>
              </a:rPr>
              <a:t>Placebo </a:t>
            </a:r>
          </a:p>
        </p:txBody>
      </p:sp>
      <p:cxnSp>
        <p:nvCxnSpPr>
          <p:cNvPr id="184" name="Straight Connector 183"/>
          <p:cNvCxnSpPr/>
          <p:nvPr/>
        </p:nvCxnSpPr>
        <p:spPr>
          <a:xfrm>
            <a:off x="3496239" y="4223347"/>
            <a:ext cx="105415"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H="1">
            <a:off x="3335919" y="5760605"/>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3335919" y="5369303"/>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335919" y="4977037"/>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a:off x="3335919" y="4585735"/>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Text Box 68"/>
          <p:cNvSpPr txBox="1">
            <a:spLocks noChangeArrowheads="1"/>
          </p:cNvSpPr>
          <p:nvPr/>
        </p:nvSpPr>
        <p:spPr bwMode="auto">
          <a:xfrm>
            <a:off x="2944961" y="4038600"/>
            <a:ext cx="455574"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10%</a:t>
            </a:r>
            <a:endParaRPr lang="en-US" altLang="en-US" sz="1050" dirty="0">
              <a:solidFill>
                <a:srgbClr val="000000"/>
              </a:solidFill>
            </a:endParaRPr>
          </a:p>
        </p:txBody>
      </p:sp>
      <p:sp>
        <p:nvSpPr>
          <p:cNvPr id="190" name="Text Box 69"/>
          <p:cNvSpPr txBox="1">
            <a:spLocks noChangeArrowheads="1"/>
          </p:cNvSpPr>
          <p:nvPr/>
        </p:nvSpPr>
        <p:spPr bwMode="auto">
          <a:xfrm>
            <a:off x="3002821" y="4428981"/>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8%</a:t>
            </a:r>
            <a:endParaRPr lang="en-US" altLang="en-US" sz="1050" dirty="0">
              <a:solidFill>
                <a:srgbClr val="000000"/>
              </a:solidFill>
            </a:endParaRPr>
          </a:p>
        </p:txBody>
      </p:sp>
      <p:sp>
        <p:nvSpPr>
          <p:cNvPr id="191" name="Text Box 70"/>
          <p:cNvSpPr txBox="1">
            <a:spLocks noChangeArrowheads="1"/>
          </p:cNvSpPr>
          <p:nvPr/>
        </p:nvSpPr>
        <p:spPr bwMode="auto">
          <a:xfrm>
            <a:off x="3002821" y="4819362"/>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6%</a:t>
            </a:r>
          </a:p>
        </p:txBody>
      </p:sp>
      <p:sp>
        <p:nvSpPr>
          <p:cNvPr id="192" name="Text Box 71"/>
          <p:cNvSpPr txBox="1">
            <a:spLocks noChangeArrowheads="1"/>
          </p:cNvSpPr>
          <p:nvPr/>
        </p:nvSpPr>
        <p:spPr bwMode="auto">
          <a:xfrm>
            <a:off x="3002821" y="520974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4%</a:t>
            </a:r>
            <a:endParaRPr lang="en-US" altLang="en-US" sz="1050" dirty="0">
              <a:solidFill>
                <a:srgbClr val="000000"/>
              </a:solidFill>
            </a:endParaRPr>
          </a:p>
        </p:txBody>
      </p:sp>
      <p:sp>
        <p:nvSpPr>
          <p:cNvPr id="193" name="Text Box 72"/>
          <p:cNvSpPr txBox="1">
            <a:spLocks noChangeArrowheads="1"/>
          </p:cNvSpPr>
          <p:nvPr/>
        </p:nvSpPr>
        <p:spPr bwMode="auto">
          <a:xfrm>
            <a:off x="3002821" y="5600124"/>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2%</a:t>
            </a:r>
            <a:endParaRPr lang="en-US" altLang="en-US" sz="1050" dirty="0">
              <a:solidFill>
                <a:srgbClr val="000000"/>
              </a:solidFill>
            </a:endParaRPr>
          </a:p>
        </p:txBody>
      </p:sp>
      <p:sp>
        <p:nvSpPr>
          <p:cNvPr id="194" name="Text Box 73"/>
          <p:cNvSpPr txBox="1">
            <a:spLocks noChangeArrowheads="1"/>
          </p:cNvSpPr>
          <p:nvPr/>
        </p:nvSpPr>
        <p:spPr bwMode="auto">
          <a:xfrm>
            <a:off x="3002821" y="5990503"/>
            <a:ext cx="380233"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r" eaLnBrk="1" hangingPunct="1">
              <a:spcBef>
                <a:spcPct val="0"/>
              </a:spcBef>
              <a:buClrTx/>
              <a:buFontTx/>
              <a:buNone/>
              <a:defRPr/>
            </a:pPr>
            <a:r>
              <a:rPr lang="en-US" altLang="en-US" sz="1050" dirty="0" smtClean="0">
                <a:solidFill>
                  <a:srgbClr val="000000"/>
                </a:solidFill>
              </a:rPr>
              <a:t>0%</a:t>
            </a:r>
            <a:endParaRPr lang="en-US" altLang="en-US" sz="1050" dirty="0">
              <a:solidFill>
                <a:srgbClr val="000000"/>
              </a:solidFill>
            </a:endParaRPr>
          </a:p>
        </p:txBody>
      </p:sp>
      <p:sp>
        <p:nvSpPr>
          <p:cNvPr id="195" name="Text Box 74"/>
          <p:cNvSpPr txBox="1">
            <a:spLocks noChangeArrowheads="1"/>
          </p:cNvSpPr>
          <p:nvPr/>
        </p:nvSpPr>
        <p:spPr bwMode="auto">
          <a:xfrm rot="16200000">
            <a:off x="1792287" y="4883020"/>
            <a:ext cx="2021708" cy="577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Cumulative Incidence of GUSTO Moderate/</a:t>
            </a:r>
          </a:p>
          <a:p>
            <a:pPr algn="ctr" eaLnBrk="1" hangingPunct="1">
              <a:spcBef>
                <a:spcPct val="0"/>
              </a:spcBef>
              <a:buClrTx/>
              <a:buFontTx/>
              <a:buNone/>
              <a:defRPr/>
            </a:pPr>
            <a:r>
              <a:rPr lang="en-US" altLang="en-US" sz="1050" dirty="0" smtClean="0">
                <a:solidFill>
                  <a:srgbClr val="000000"/>
                </a:solidFill>
              </a:rPr>
              <a:t>Severe Bleed</a:t>
            </a:r>
            <a:endParaRPr lang="en-US" altLang="en-US" sz="1050" dirty="0">
              <a:solidFill>
                <a:srgbClr val="000000"/>
              </a:solidFill>
            </a:endParaRPr>
          </a:p>
        </p:txBody>
      </p:sp>
      <p:cxnSp>
        <p:nvCxnSpPr>
          <p:cNvPr id="196" name="Straight Connector 195"/>
          <p:cNvCxnSpPr/>
          <p:nvPr/>
        </p:nvCxnSpPr>
        <p:spPr>
          <a:xfrm>
            <a:off x="3375450" y="4193469"/>
            <a:ext cx="0" cy="1955546"/>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3335919" y="4193469"/>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3362273" y="6152871"/>
            <a:ext cx="3506526"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3335919" y="6152871"/>
            <a:ext cx="33674"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5400000" flipH="1">
            <a:off x="3353282" y="6172147"/>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5400000" flipH="1">
            <a:off x="3935263"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a:off x="4517245"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flipH="1">
            <a:off x="5099226"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flipH="1">
            <a:off x="5681207"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a:off x="6263188"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5400000" flipH="1">
            <a:off x="6845168" y="6175848"/>
            <a:ext cx="4433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Text Box 75"/>
          <p:cNvSpPr txBox="1">
            <a:spLocks noChangeArrowheads="1"/>
          </p:cNvSpPr>
          <p:nvPr/>
        </p:nvSpPr>
        <p:spPr bwMode="auto">
          <a:xfrm>
            <a:off x="3209239"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12</a:t>
            </a:r>
            <a:endParaRPr lang="en-US" altLang="en-US" sz="1050" dirty="0">
              <a:solidFill>
                <a:srgbClr val="000000"/>
              </a:solidFill>
            </a:endParaRPr>
          </a:p>
        </p:txBody>
      </p:sp>
      <p:sp>
        <p:nvSpPr>
          <p:cNvPr id="208" name="Text Box 77"/>
          <p:cNvSpPr txBox="1">
            <a:spLocks noChangeArrowheads="1"/>
          </p:cNvSpPr>
          <p:nvPr/>
        </p:nvSpPr>
        <p:spPr bwMode="auto">
          <a:xfrm>
            <a:off x="3791367"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15</a:t>
            </a:r>
            <a:endParaRPr lang="en-US" altLang="en-US" sz="1050" dirty="0">
              <a:solidFill>
                <a:srgbClr val="000000"/>
              </a:solidFill>
            </a:endParaRPr>
          </a:p>
        </p:txBody>
      </p:sp>
      <p:sp>
        <p:nvSpPr>
          <p:cNvPr id="209" name="Text Box 78"/>
          <p:cNvSpPr txBox="1">
            <a:spLocks noChangeArrowheads="1"/>
          </p:cNvSpPr>
          <p:nvPr/>
        </p:nvSpPr>
        <p:spPr bwMode="auto">
          <a:xfrm>
            <a:off x="4373494"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18</a:t>
            </a:r>
            <a:endParaRPr lang="en-US" altLang="en-US" sz="1050" dirty="0">
              <a:solidFill>
                <a:srgbClr val="000000"/>
              </a:solidFill>
            </a:endParaRPr>
          </a:p>
        </p:txBody>
      </p:sp>
      <p:sp>
        <p:nvSpPr>
          <p:cNvPr id="210" name="Text Box 79"/>
          <p:cNvSpPr txBox="1">
            <a:spLocks noChangeArrowheads="1"/>
          </p:cNvSpPr>
          <p:nvPr/>
        </p:nvSpPr>
        <p:spPr bwMode="auto">
          <a:xfrm>
            <a:off x="4961243"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21</a:t>
            </a:r>
            <a:endParaRPr lang="en-US" altLang="en-US" sz="1050" dirty="0">
              <a:solidFill>
                <a:srgbClr val="000000"/>
              </a:solidFill>
            </a:endParaRPr>
          </a:p>
        </p:txBody>
      </p:sp>
      <p:sp>
        <p:nvSpPr>
          <p:cNvPr id="211" name="Text Box 80"/>
          <p:cNvSpPr txBox="1">
            <a:spLocks noChangeArrowheads="1"/>
          </p:cNvSpPr>
          <p:nvPr/>
        </p:nvSpPr>
        <p:spPr bwMode="auto">
          <a:xfrm>
            <a:off x="5541291"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24</a:t>
            </a:r>
            <a:endParaRPr lang="en-US" altLang="en-US" sz="1050" dirty="0">
              <a:solidFill>
                <a:srgbClr val="000000"/>
              </a:solidFill>
            </a:endParaRPr>
          </a:p>
        </p:txBody>
      </p:sp>
      <p:sp>
        <p:nvSpPr>
          <p:cNvPr id="212" name="Text Box 81"/>
          <p:cNvSpPr txBox="1">
            <a:spLocks noChangeArrowheads="1"/>
          </p:cNvSpPr>
          <p:nvPr/>
        </p:nvSpPr>
        <p:spPr bwMode="auto">
          <a:xfrm>
            <a:off x="6114751" y="620587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27</a:t>
            </a:r>
            <a:endParaRPr lang="en-US" altLang="en-US" sz="1050" dirty="0">
              <a:solidFill>
                <a:srgbClr val="000000"/>
              </a:solidFill>
            </a:endParaRPr>
          </a:p>
        </p:txBody>
      </p:sp>
      <p:sp>
        <p:nvSpPr>
          <p:cNvPr id="213" name="Text Box 83"/>
          <p:cNvSpPr txBox="1">
            <a:spLocks noChangeArrowheads="1"/>
          </p:cNvSpPr>
          <p:nvPr/>
        </p:nvSpPr>
        <p:spPr bwMode="auto">
          <a:xfrm>
            <a:off x="6695268" y="6213589"/>
            <a:ext cx="335349"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smtClean="0">
                <a:solidFill>
                  <a:srgbClr val="000000"/>
                </a:solidFill>
              </a:rPr>
              <a:t>30</a:t>
            </a:r>
            <a:endParaRPr lang="en-US" altLang="en-US" sz="1050" dirty="0">
              <a:solidFill>
                <a:srgbClr val="000000"/>
              </a:solidFill>
            </a:endParaRPr>
          </a:p>
        </p:txBody>
      </p:sp>
      <p:sp>
        <p:nvSpPr>
          <p:cNvPr id="214" name="Text Box 84"/>
          <p:cNvSpPr txBox="1">
            <a:spLocks noChangeArrowheads="1"/>
          </p:cNvSpPr>
          <p:nvPr/>
        </p:nvSpPr>
        <p:spPr bwMode="auto">
          <a:xfrm>
            <a:off x="4305740" y="6411169"/>
            <a:ext cx="1630575"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spcBef>
                <a:spcPct val="20000"/>
              </a:spcBef>
              <a:buClr>
                <a:srgbClr val="912B29"/>
              </a:buClr>
              <a:buFont typeface="Arial" charset="0"/>
              <a:buChar char="•"/>
              <a:defRPr sz="2000">
                <a:solidFill>
                  <a:schemeClr val="tx1"/>
                </a:solidFill>
                <a:latin typeface="Arial" charset="0"/>
                <a:ea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ea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ea typeface="Arial" charset="0"/>
                <a:cs typeface="Arial" charset="0"/>
              </a:defRPr>
            </a:lvl9pPr>
          </a:lstStyle>
          <a:p>
            <a:pPr algn="ctr" eaLnBrk="1" hangingPunct="1">
              <a:spcBef>
                <a:spcPct val="0"/>
              </a:spcBef>
              <a:buClrTx/>
              <a:buFontTx/>
              <a:buNone/>
              <a:defRPr/>
            </a:pPr>
            <a:r>
              <a:rPr lang="en-US" altLang="en-US" sz="1050" dirty="0">
                <a:solidFill>
                  <a:srgbClr val="000000"/>
                </a:solidFill>
              </a:rPr>
              <a:t>Months After </a:t>
            </a:r>
            <a:r>
              <a:rPr lang="en-US" altLang="en-US" sz="1050" dirty="0" smtClean="0">
                <a:solidFill>
                  <a:srgbClr val="000000"/>
                </a:solidFill>
              </a:rPr>
              <a:t>Enrollment</a:t>
            </a:r>
            <a:endParaRPr lang="en-US" altLang="en-US" sz="1050" dirty="0">
              <a:solidFill>
                <a:srgbClr val="000000"/>
              </a:solidFill>
            </a:endParaRPr>
          </a:p>
        </p:txBody>
      </p:sp>
      <p:sp>
        <p:nvSpPr>
          <p:cNvPr id="215" name="Freeform 214"/>
          <p:cNvSpPr>
            <a:spLocks/>
          </p:cNvSpPr>
          <p:nvPr/>
        </p:nvSpPr>
        <p:spPr bwMode="auto">
          <a:xfrm>
            <a:off x="3372295" y="5855662"/>
            <a:ext cx="3493691" cy="303792"/>
          </a:xfrm>
          <a:custGeom>
            <a:avLst/>
            <a:gdLst>
              <a:gd name="T0" fmla="*/ 4614 w 4784"/>
              <a:gd name="T1" fmla="*/ 6 h 316"/>
              <a:gd name="T2" fmla="*/ 4448 w 4784"/>
              <a:gd name="T3" fmla="*/ 16 h 316"/>
              <a:gd name="T4" fmla="*/ 4314 w 4784"/>
              <a:gd name="T5" fmla="*/ 31 h 316"/>
              <a:gd name="T6" fmla="*/ 4278 w 4784"/>
              <a:gd name="T7" fmla="*/ 35 h 316"/>
              <a:gd name="T8" fmla="*/ 4190 w 4784"/>
              <a:gd name="T9" fmla="*/ 51 h 316"/>
              <a:gd name="T10" fmla="*/ 4012 w 4784"/>
              <a:gd name="T11" fmla="*/ 53 h 316"/>
              <a:gd name="T12" fmla="*/ 3824 w 4784"/>
              <a:gd name="T13" fmla="*/ 63 h 316"/>
              <a:gd name="T14" fmla="*/ 3616 w 4784"/>
              <a:gd name="T15" fmla="*/ 67 h 316"/>
              <a:gd name="T16" fmla="*/ 3377 w 4784"/>
              <a:gd name="T17" fmla="*/ 67 h 316"/>
              <a:gd name="T18" fmla="*/ 3201 w 4784"/>
              <a:gd name="T19" fmla="*/ 83 h 316"/>
              <a:gd name="T20" fmla="*/ 3081 w 4784"/>
              <a:gd name="T21" fmla="*/ 103 h 316"/>
              <a:gd name="T22" fmla="*/ 2887 w 4784"/>
              <a:gd name="T23" fmla="*/ 113 h 316"/>
              <a:gd name="T24" fmla="*/ 2713 w 4784"/>
              <a:gd name="T25" fmla="*/ 125 h 316"/>
              <a:gd name="T26" fmla="*/ 2549 w 4784"/>
              <a:gd name="T27" fmla="*/ 133 h 316"/>
              <a:gd name="T28" fmla="*/ 2397 w 4784"/>
              <a:gd name="T29" fmla="*/ 149 h 316"/>
              <a:gd name="T30" fmla="*/ 2187 w 4784"/>
              <a:gd name="T31" fmla="*/ 153 h 316"/>
              <a:gd name="T32" fmla="*/ 2095 w 4784"/>
              <a:gd name="T33" fmla="*/ 179 h 316"/>
              <a:gd name="T34" fmla="*/ 1849 w 4784"/>
              <a:gd name="T35" fmla="*/ 185 h 316"/>
              <a:gd name="T36" fmla="*/ 1677 w 4784"/>
              <a:gd name="T37" fmla="*/ 195 h 316"/>
              <a:gd name="T38" fmla="*/ 1379 w 4784"/>
              <a:gd name="T39" fmla="*/ 199 h 316"/>
              <a:gd name="T40" fmla="*/ 1190 w 4784"/>
              <a:gd name="T41" fmla="*/ 205 h 316"/>
              <a:gd name="T42" fmla="*/ 1054 w 4784"/>
              <a:gd name="T43" fmla="*/ 230 h 316"/>
              <a:gd name="T44" fmla="*/ 1006 w 4784"/>
              <a:gd name="T45" fmla="*/ 248 h 316"/>
              <a:gd name="T46" fmla="*/ 944 w 4784"/>
              <a:gd name="T47" fmla="*/ 254 h 316"/>
              <a:gd name="T48" fmla="*/ 842 w 4784"/>
              <a:gd name="T49" fmla="*/ 262 h 316"/>
              <a:gd name="T50" fmla="*/ 590 w 4784"/>
              <a:gd name="T51" fmla="*/ 266 h 316"/>
              <a:gd name="T52" fmla="*/ 418 w 4784"/>
              <a:gd name="T53" fmla="*/ 276 h 316"/>
              <a:gd name="T54" fmla="*/ 216 w 4784"/>
              <a:gd name="T55" fmla="*/ 286 h 316"/>
              <a:gd name="T56" fmla="*/ 12 w 4784"/>
              <a:gd name="T57" fmla="*/ 292 h 316"/>
              <a:gd name="T58" fmla="*/ 100 w 4784"/>
              <a:gd name="T59" fmla="*/ 316 h 316"/>
              <a:gd name="T60" fmla="*/ 322 w 4784"/>
              <a:gd name="T61" fmla="*/ 310 h 316"/>
              <a:gd name="T62" fmla="*/ 470 w 4784"/>
              <a:gd name="T63" fmla="*/ 300 h 316"/>
              <a:gd name="T64" fmla="*/ 684 w 4784"/>
              <a:gd name="T65" fmla="*/ 290 h 316"/>
              <a:gd name="T66" fmla="*/ 880 w 4784"/>
              <a:gd name="T67" fmla="*/ 280 h 316"/>
              <a:gd name="T68" fmla="*/ 1030 w 4784"/>
              <a:gd name="T69" fmla="*/ 260 h 316"/>
              <a:gd name="T70" fmla="*/ 1146 w 4784"/>
              <a:gd name="T71" fmla="*/ 244 h 316"/>
              <a:gd name="T72" fmla="*/ 1199 w 4784"/>
              <a:gd name="T73" fmla="*/ 232 h 316"/>
              <a:gd name="T74" fmla="*/ 1371 w 4784"/>
              <a:gd name="T75" fmla="*/ 224 h 316"/>
              <a:gd name="T76" fmla="*/ 1675 w 4784"/>
              <a:gd name="T77" fmla="*/ 224 h 316"/>
              <a:gd name="T78" fmla="*/ 1849 w 4784"/>
              <a:gd name="T79" fmla="*/ 209 h 316"/>
              <a:gd name="T80" fmla="*/ 2107 w 4784"/>
              <a:gd name="T81" fmla="*/ 203 h 316"/>
              <a:gd name="T82" fmla="*/ 2199 w 4784"/>
              <a:gd name="T83" fmla="*/ 177 h 316"/>
              <a:gd name="T84" fmla="*/ 2413 w 4784"/>
              <a:gd name="T85" fmla="*/ 173 h 316"/>
              <a:gd name="T86" fmla="*/ 2573 w 4784"/>
              <a:gd name="T87" fmla="*/ 157 h 316"/>
              <a:gd name="T88" fmla="*/ 2739 w 4784"/>
              <a:gd name="T89" fmla="*/ 143 h 316"/>
              <a:gd name="T90" fmla="*/ 2911 w 4784"/>
              <a:gd name="T91" fmla="*/ 127 h 316"/>
              <a:gd name="T92" fmla="*/ 3101 w 4784"/>
              <a:gd name="T93" fmla="*/ 119 h 316"/>
              <a:gd name="T94" fmla="*/ 3129 w 4784"/>
              <a:gd name="T95" fmla="*/ 113 h 316"/>
              <a:gd name="T96" fmla="*/ 3257 w 4784"/>
              <a:gd name="T97" fmla="*/ 105 h 316"/>
              <a:gd name="T98" fmla="*/ 3467 w 4784"/>
              <a:gd name="T99" fmla="*/ 91 h 316"/>
              <a:gd name="T100" fmla="*/ 3650 w 4784"/>
              <a:gd name="T101" fmla="*/ 87 h 316"/>
              <a:gd name="T102" fmla="*/ 3836 w 4784"/>
              <a:gd name="T103" fmla="*/ 87 h 316"/>
              <a:gd name="T104" fmla="*/ 3936 w 4784"/>
              <a:gd name="T105" fmla="*/ 85 h 316"/>
              <a:gd name="T106" fmla="*/ 4056 w 4784"/>
              <a:gd name="T107" fmla="*/ 77 h 316"/>
              <a:gd name="T108" fmla="*/ 4212 w 4784"/>
              <a:gd name="T109" fmla="*/ 69 h 316"/>
              <a:gd name="T110" fmla="*/ 4286 w 4784"/>
              <a:gd name="T111" fmla="*/ 61 h 316"/>
              <a:gd name="T112" fmla="*/ 4374 w 4784"/>
              <a:gd name="T113" fmla="*/ 45 h 316"/>
              <a:gd name="T114" fmla="*/ 4568 w 4784"/>
              <a:gd name="T115" fmla="*/ 41 h 316"/>
              <a:gd name="T116" fmla="*/ 4728 w 4784"/>
              <a:gd name="T117" fmla="*/ 25 h 316"/>
              <a:gd name="T118" fmla="*/ 4772 w 4784"/>
              <a:gd name="T119"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84" h="316">
                <a:moveTo>
                  <a:pt x="4772" y="0"/>
                </a:moveTo>
                <a:lnTo>
                  <a:pt x="4764" y="0"/>
                </a:lnTo>
                <a:lnTo>
                  <a:pt x="4756" y="0"/>
                </a:lnTo>
                <a:lnTo>
                  <a:pt x="4748" y="0"/>
                </a:lnTo>
                <a:lnTo>
                  <a:pt x="4736" y="0"/>
                </a:lnTo>
                <a:lnTo>
                  <a:pt x="4728" y="0"/>
                </a:lnTo>
                <a:lnTo>
                  <a:pt x="4724" y="0"/>
                </a:lnTo>
                <a:lnTo>
                  <a:pt x="4668" y="0"/>
                </a:lnTo>
                <a:lnTo>
                  <a:pt x="4656" y="0"/>
                </a:lnTo>
                <a:lnTo>
                  <a:pt x="4648" y="0"/>
                </a:lnTo>
                <a:lnTo>
                  <a:pt x="4640" y="0"/>
                </a:lnTo>
                <a:lnTo>
                  <a:pt x="4632" y="0"/>
                </a:lnTo>
                <a:lnTo>
                  <a:pt x="4624" y="0"/>
                </a:lnTo>
                <a:lnTo>
                  <a:pt x="4624" y="0"/>
                </a:lnTo>
                <a:lnTo>
                  <a:pt x="4618" y="2"/>
                </a:lnTo>
                <a:lnTo>
                  <a:pt x="4614" y="6"/>
                </a:lnTo>
                <a:lnTo>
                  <a:pt x="4576" y="6"/>
                </a:lnTo>
                <a:lnTo>
                  <a:pt x="4576" y="6"/>
                </a:lnTo>
                <a:lnTo>
                  <a:pt x="4572" y="6"/>
                </a:lnTo>
                <a:lnTo>
                  <a:pt x="4568" y="8"/>
                </a:lnTo>
                <a:lnTo>
                  <a:pt x="4566" y="12"/>
                </a:lnTo>
                <a:lnTo>
                  <a:pt x="4564" y="16"/>
                </a:lnTo>
                <a:lnTo>
                  <a:pt x="4560" y="16"/>
                </a:lnTo>
                <a:lnTo>
                  <a:pt x="4552" y="16"/>
                </a:lnTo>
                <a:lnTo>
                  <a:pt x="4496" y="16"/>
                </a:lnTo>
                <a:lnTo>
                  <a:pt x="4488" y="16"/>
                </a:lnTo>
                <a:lnTo>
                  <a:pt x="4480" y="16"/>
                </a:lnTo>
                <a:lnTo>
                  <a:pt x="4472" y="16"/>
                </a:lnTo>
                <a:lnTo>
                  <a:pt x="4464" y="16"/>
                </a:lnTo>
                <a:lnTo>
                  <a:pt x="4452" y="16"/>
                </a:lnTo>
                <a:lnTo>
                  <a:pt x="4448" y="16"/>
                </a:lnTo>
                <a:lnTo>
                  <a:pt x="4448" y="16"/>
                </a:lnTo>
                <a:lnTo>
                  <a:pt x="4444" y="18"/>
                </a:lnTo>
                <a:lnTo>
                  <a:pt x="4440" y="20"/>
                </a:lnTo>
                <a:lnTo>
                  <a:pt x="4410" y="20"/>
                </a:lnTo>
                <a:lnTo>
                  <a:pt x="4402" y="20"/>
                </a:lnTo>
                <a:lnTo>
                  <a:pt x="4394" y="20"/>
                </a:lnTo>
                <a:lnTo>
                  <a:pt x="4386" y="20"/>
                </a:lnTo>
                <a:lnTo>
                  <a:pt x="4374" y="20"/>
                </a:lnTo>
                <a:lnTo>
                  <a:pt x="4366" y="20"/>
                </a:lnTo>
                <a:lnTo>
                  <a:pt x="4362" y="20"/>
                </a:lnTo>
                <a:lnTo>
                  <a:pt x="4362" y="20"/>
                </a:lnTo>
                <a:lnTo>
                  <a:pt x="4358" y="23"/>
                </a:lnTo>
                <a:lnTo>
                  <a:pt x="4354" y="25"/>
                </a:lnTo>
                <a:lnTo>
                  <a:pt x="4350" y="27"/>
                </a:lnTo>
                <a:lnTo>
                  <a:pt x="4350" y="31"/>
                </a:lnTo>
                <a:lnTo>
                  <a:pt x="4322" y="31"/>
                </a:lnTo>
                <a:lnTo>
                  <a:pt x="4314" y="31"/>
                </a:lnTo>
                <a:lnTo>
                  <a:pt x="4306" y="31"/>
                </a:lnTo>
                <a:lnTo>
                  <a:pt x="4294" y="31"/>
                </a:lnTo>
                <a:lnTo>
                  <a:pt x="4286" y="31"/>
                </a:lnTo>
                <a:lnTo>
                  <a:pt x="4286" y="31"/>
                </a:lnTo>
                <a:lnTo>
                  <a:pt x="4284" y="33"/>
                </a:lnTo>
                <a:lnTo>
                  <a:pt x="4284" y="33"/>
                </a:lnTo>
                <a:lnTo>
                  <a:pt x="4282" y="33"/>
                </a:lnTo>
                <a:lnTo>
                  <a:pt x="4282" y="33"/>
                </a:lnTo>
                <a:lnTo>
                  <a:pt x="4280" y="33"/>
                </a:lnTo>
                <a:lnTo>
                  <a:pt x="4280" y="33"/>
                </a:lnTo>
                <a:lnTo>
                  <a:pt x="4280" y="33"/>
                </a:lnTo>
                <a:lnTo>
                  <a:pt x="4280" y="33"/>
                </a:lnTo>
                <a:lnTo>
                  <a:pt x="4278" y="35"/>
                </a:lnTo>
                <a:lnTo>
                  <a:pt x="4278" y="35"/>
                </a:lnTo>
                <a:lnTo>
                  <a:pt x="4278" y="35"/>
                </a:lnTo>
                <a:lnTo>
                  <a:pt x="4278" y="35"/>
                </a:lnTo>
                <a:lnTo>
                  <a:pt x="4276" y="37"/>
                </a:lnTo>
                <a:lnTo>
                  <a:pt x="4276" y="37"/>
                </a:lnTo>
                <a:lnTo>
                  <a:pt x="4276" y="37"/>
                </a:lnTo>
                <a:lnTo>
                  <a:pt x="4234" y="37"/>
                </a:lnTo>
                <a:lnTo>
                  <a:pt x="4226" y="37"/>
                </a:lnTo>
                <a:lnTo>
                  <a:pt x="4214" y="37"/>
                </a:lnTo>
                <a:lnTo>
                  <a:pt x="4206" y="37"/>
                </a:lnTo>
                <a:lnTo>
                  <a:pt x="4206" y="37"/>
                </a:lnTo>
                <a:lnTo>
                  <a:pt x="4202" y="37"/>
                </a:lnTo>
                <a:lnTo>
                  <a:pt x="4198" y="41"/>
                </a:lnTo>
                <a:lnTo>
                  <a:pt x="4196" y="43"/>
                </a:lnTo>
                <a:lnTo>
                  <a:pt x="4194" y="47"/>
                </a:lnTo>
                <a:lnTo>
                  <a:pt x="4194" y="47"/>
                </a:lnTo>
                <a:lnTo>
                  <a:pt x="4190" y="51"/>
                </a:lnTo>
                <a:lnTo>
                  <a:pt x="4190" y="51"/>
                </a:lnTo>
                <a:lnTo>
                  <a:pt x="4190" y="51"/>
                </a:lnTo>
                <a:lnTo>
                  <a:pt x="4190" y="51"/>
                </a:lnTo>
                <a:lnTo>
                  <a:pt x="4188" y="53"/>
                </a:lnTo>
                <a:lnTo>
                  <a:pt x="4158" y="53"/>
                </a:lnTo>
                <a:lnTo>
                  <a:pt x="4154" y="53"/>
                </a:lnTo>
                <a:lnTo>
                  <a:pt x="4146" y="53"/>
                </a:lnTo>
                <a:lnTo>
                  <a:pt x="4134" y="53"/>
                </a:lnTo>
                <a:lnTo>
                  <a:pt x="4126" y="53"/>
                </a:lnTo>
                <a:lnTo>
                  <a:pt x="4118" y="53"/>
                </a:lnTo>
                <a:lnTo>
                  <a:pt x="4110" y="53"/>
                </a:lnTo>
                <a:lnTo>
                  <a:pt x="4060" y="53"/>
                </a:lnTo>
                <a:lnTo>
                  <a:pt x="4056" y="53"/>
                </a:lnTo>
                <a:lnTo>
                  <a:pt x="4048" y="53"/>
                </a:lnTo>
                <a:lnTo>
                  <a:pt x="4040" y="53"/>
                </a:lnTo>
                <a:lnTo>
                  <a:pt x="4032" y="53"/>
                </a:lnTo>
                <a:lnTo>
                  <a:pt x="4020" y="53"/>
                </a:lnTo>
                <a:lnTo>
                  <a:pt x="4012" y="53"/>
                </a:lnTo>
                <a:lnTo>
                  <a:pt x="3960" y="53"/>
                </a:lnTo>
                <a:lnTo>
                  <a:pt x="3952" y="53"/>
                </a:lnTo>
                <a:lnTo>
                  <a:pt x="3944" y="53"/>
                </a:lnTo>
                <a:lnTo>
                  <a:pt x="3932" y="53"/>
                </a:lnTo>
                <a:lnTo>
                  <a:pt x="3932" y="53"/>
                </a:lnTo>
                <a:lnTo>
                  <a:pt x="3928" y="53"/>
                </a:lnTo>
                <a:lnTo>
                  <a:pt x="3924" y="55"/>
                </a:lnTo>
                <a:lnTo>
                  <a:pt x="3922" y="59"/>
                </a:lnTo>
                <a:lnTo>
                  <a:pt x="3920" y="63"/>
                </a:lnTo>
                <a:lnTo>
                  <a:pt x="3872" y="63"/>
                </a:lnTo>
                <a:lnTo>
                  <a:pt x="3864" y="63"/>
                </a:lnTo>
                <a:lnTo>
                  <a:pt x="3852" y="63"/>
                </a:lnTo>
                <a:lnTo>
                  <a:pt x="3844" y="63"/>
                </a:lnTo>
                <a:lnTo>
                  <a:pt x="3836" y="63"/>
                </a:lnTo>
                <a:lnTo>
                  <a:pt x="3828" y="63"/>
                </a:lnTo>
                <a:lnTo>
                  <a:pt x="3824" y="63"/>
                </a:lnTo>
                <a:lnTo>
                  <a:pt x="3772" y="63"/>
                </a:lnTo>
                <a:lnTo>
                  <a:pt x="3764" y="63"/>
                </a:lnTo>
                <a:lnTo>
                  <a:pt x="3756" y="63"/>
                </a:lnTo>
                <a:lnTo>
                  <a:pt x="3748" y="63"/>
                </a:lnTo>
                <a:lnTo>
                  <a:pt x="3738" y="63"/>
                </a:lnTo>
                <a:lnTo>
                  <a:pt x="3730" y="63"/>
                </a:lnTo>
                <a:lnTo>
                  <a:pt x="3726" y="63"/>
                </a:lnTo>
                <a:lnTo>
                  <a:pt x="3670" y="63"/>
                </a:lnTo>
                <a:lnTo>
                  <a:pt x="3658" y="63"/>
                </a:lnTo>
                <a:lnTo>
                  <a:pt x="3650" y="63"/>
                </a:lnTo>
                <a:lnTo>
                  <a:pt x="3642" y="63"/>
                </a:lnTo>
                <a:lnTo>
                  <a:pt x="3634" y="63"/>
                </a:lnTo>
                <a:lnTo>
                  <a:pt x="3626" y="63"/>
                </a:lnTo>
                <a:lnTo>
                  <a:pt x="3626" y="63"/>
                </a:lnTo>
                <a:lnTo>
                  <a:pt x="3620" y="63"/>
                </a:lnTo>
                <a:lnTo>
                  <a:pt x="3616" y="67"/>
                </a:lnTo>
                <a:lnTo>
                  <a:pt x="3586" y="67"/>
                </a:lnTo>
                <a:lnTo>
                  <a:pt x="3579" y="67"/>
                </a:lnTo>
                <a:lnTo>
                  <a:pt x="3571" y="67"/>
                </a:lnTo>
                <a:lnTo>
                  <a:pt x="3563" y="67"/>
                </a:lnTo>
                <a:lnTo>
                  <a:pt x="3555" y="67"/>
                </a:lnTo>
                <a:lnTo>
                  <a:pt x="3547" y="67"/>
                </a:lnTo>
                <a:lnTo>
                  <a:pt x="3539" y="67"/>
                </a:lnTo>
                <a:lnTo>
                  <a:pt x="3487" y="67"/>
                </a:lnTo>
                <a:lnTo>
                  <a:pt x="3483" y="67"/>
                </a:lnTo>
                <a:lnTo>
                  <a:pt x="3475" y="67"/>
                </a:lnTo>
                <a:lnTo>
                  <a:pt x="3467" y="67"/>
                </a:lnTo>
                <a:lnTo>
                  <a:pt x="3455" y="67"/>
                </a:lnTo>
                <a:lnTo>
                  <a:pt x="3447" y="67"/>
                </a:lnTo>
                <a:lnTo>
                  <a:pt x="3439" y="67"/>
                </a:lnTo>
                <a:lnTo>
                  <a:pt x="3389" y="67"/>
                </a:lnTo>
                <a:lnTo>
                  <a:pt x="3377" y="67"/>
                </a:lnTo>
                <a:lnTo>
                  <a:pt x="3369" y="67"/>
                </a:lnTo>
                <a:lnTo>
                  <a:pt x="3361" y="67"/>
                </a:lnTo>
                <a:lnTo>
                  <a:pt x="3353" y="67"/>
                </a:lnTo>
                <a:lnTo>
                  <a:pt x="3289" y="67"/>
                </a:lnTo>
                <a:lnTo>
                  <a:pt x="3281" y="67"/>
                </a:lnTo>
                <a:lnTo>
                  <a:pt x="3273" y="67"/>
                </a:lnTo>
                <a:lnTo>
                  <a:pt x="3265" y="67"/>
                </a:lnTo>
                <a:lnTo>
                  <a:pt x="3253" y="67"/>
                </a:lnTo>
                <a:lnTo>
                  <a:pt x="3253" y="67"/>
                </a:lnTo>
                <a:lnTo>
                  <a:pt x="3249" y="69"/>
                </a:lnTo>
                <a:lnTo>
                  <a:pt x="3245" y="71"/>
                </a:lnTo>
                <a:lnTo>
                  <a:pt x="3241" y="75"/>
                </a:lnTo>
                <a:lnTo>
                  <a:pt x="3241" y="79"/>
                </a:lnTo>
                <a:lnTo>
                  <a:pt x="3241" y="83"/>
                </a:lnTo>
                <a:lnTo>
                  <a:pt x="3209" y="83"/>
                </a:lnTo>
                <a:lnTo>
                  <a:pt x="3201" y="83"/>
                </a:lnTo>
                <a:lnTo>
                  <a:pt x="3193" y="83"/>
                </a:lnTo>
                <a:lnTo>
                  <a:pt x="3185" y="83"/>
                </a:lnTo>
                <a:lnTo>
                  <a:pt x="3173" y="83"/>
                </a:lnTo>
                <a:lnTo>
                  <a:pt x="3121" y="83"/>
                </a:lnTo>
                <a:lnTo>
                  <a:pt x="3121" y="83"/>
                </a:lnTo>
                <a:lnTo>
                  <a:pt x="3117" y="83"/>
                </a:lnTo>
                <a:lnTo>
                  <a:pt x="3113" y="85"/>
                </a:lnTo>
                <a:lnTo>
                  <a:pt x="3111" y="89"/>
                </a:lnTo>
                <a:lnTo>
                  <a:pt x="3109" y="93"/>
                </a:lnTo>
                <a:lnTo>
                  <a:pt x="3105" y="93"/>
                </a:lnTo>
                <a:lnTo>
                  <a:pt x="3093" y="93"/>
                </a:lnTo>
                <a:lnTo>
                  <a:pt x="3093" y="93"/>
                </a:lnTo>
                <a:lnTo>
                  <a:pt x="3087" y="95"/>
                </a:lnTo>
                <a:lnTo>
                  <a:pt x="3083" y="101"/>
                </a:lnTo>
                <a:lnTo>
                  <a:pt x="3083" y="101"/>
                </a:lnTo>
                <a:lnTo>
                  <a:pt x="3081" y="103"/>
                </a:lnTo>
                <a:lnTo>
                  <a:pt x="3043" y="103"/>
                </a:lnTo>
                <a:lnTo>
                  <a:pt x="3035" y="103"/>
                </a:lnTo>
                <a:lnTo>
                  <a:pt x="3027" y="103"/>
                </a:lnTo>
                <a:lnTo>
                  <a:pt x="3015" y="103"/>
                </a:lnTo>
                <a:lnTo>
                  <a:pt x="3007" y="103"/>
                </a:lnTo>
                <a:lnTo>
                  <a:pt x="2947" y="103"/>
                </a:lnTo>
                <a:lnTo>
                  <a:pt x="2935" y="103"/>
                </a:lnTo>
                <a:lnTo>
                  <a:pt x="2927" y="103"/>
                </a:lnTo>
                <a:lnTo>
                  <a:pt x="2919" y="103"/>
                </a:lnTo>
                <a:lnTo>
                  <a:pt x="2911" y="103"/>
                </a:lnTo>
                <a:lnTo>
                  <a:pt x="2899" y="103"/>
                </a:lnTo>
                <a:lnTo>
                  <a:pt x="2899" y="103"/>
                </a:lnTo>
                <a:lnTo>
                  <a:pt x="2895" y="103"/>
                </a:lnTo>
                <a:lnTo>
                  <a:pt x="2891" y="105"/>
                </a:lnTo>
                <a:lnTo>
                  <a:pt x="2889" y="109"/>
                </a:lnTo>
                <a:lnTo>
                  <a:pt x="2887" y="113"/>
                </a:lnTo>
                <a:lnTo>
                  <a:pt x="2855" y="113"/>
                </a:lnTo>
                <a:lnTo>
                  <a:pt x="2847" y="113"/>
                </a:lnTo>
                <a:lnTo>
                  <a:pt x="2847" y="113"/>
                </a:lnTo>
                <a:lnTo>
                  <a:pt x="2841" y="115"/>
                </a:lnTo>
                <a:lnTo>
                  <a:pt x="2837" y="119"/>
                </a:lnTo>
                <a:lnTo>
                  <a:pt x="2831" y="119"/>
                </a:lnTo>
                <a:lnTo>
                  <a:pt x="2767" y="119"/>
                </a:lnTo>
                <a:lnTo>
                  <a:pt x="2759" y="119"/>
                </a:lnTo>
                <a:lnTo>
                  <a:pt x="2751" y="119"/>
                </a:lnTo>
                <a:lnTo>
                  <a:pt x="2739" y="119"/>
                </a:lnTo>
                <a:lnTo>
                  <a:pt x="2731" y="119"/>
                </a:lnTo>
                <a:lnTo>
                  <a:pt x="2723" y="119"/>
                </a:lnTo>
                <a:lnTo>
                  <a:pt x="2723" y="119"/>
                </a:lnTo>
                <a:lnTo>
                  <a:pt x="2719" y="119"/>
                </a:lnTo>
                <a:lnTo>
                  <a:pt x="2717" y="121"/>
                </a:lnTo>
                <a:lnTo>
                  <a:pt x="2713" y="125"/>
                </a:lnTo>
                <a:lnTo>
                  <a:pt x="2713" y="129"/>
                </a:lnTo>
                <a:lnTo>
                  <a:pt x="2681" y="129"/>
                </a:lnTo>
                <a:lnTo>
                  <a:pt x="2673" y="129"/>
                </a:lnTo>
                <a:lnTo>
                  <a:pt x="2673" y="129"/>
                </a:lnTo>
                <a:lnTo>
                  <a:pt x="2667" y="129"/>
                </a:lnTo>
                <a:lnTo>
                  <a:pt x="2663" y="133"/>
                </a:lnTo>
                <a:lnTo>
                  <a:pt x="2661" y="133"/>
                </a:lnTo>
                <a:lnTo>
                  <a:pt x="2653" y="133"/>
                </a:lnTo>
                <a:lnTo>
                  <a:pt x="2649" y="133"/>
                </a:lnTo>
                <a:lnTo>
                  <a:pt x="2593" y="133"/>
                </a:lnTo>
                <a:lnTo>
                  <a:pt x="2585" y="133"/>
                </a:lnTo>
                <a:lnTo>
                  <a:pt x="2573" y="133"/>
                </a:lnTo>
                <a:lnTo>
                  <a:pt x="2565" y="133"/>
                </a:lnTo>
                <a:lnTo>
                  <a:pt x="2557" y="133"/>
                </a:lnTo>
                <a:lnTo>
                  <a:pt x="2549" y="133"/>
                </a:lnTo>
                <a:lnTo>
                  <a:pt x="2549" y="133"/>
                </a:lnTo>
                <a:lnTo>
                  <a:pt x="2545" y="135"/>
                </a:lnTo>
                <a:lnTo>
                  <a:pt x="2541" y="137"/>
                </a:lnTo>
                <a:lnTo>
                  <a:pt x="2539" y="139"/>
                </a:lnTo>
                <a:lnTo>
                  <a:pt x="2537" y="143"/>
                </a:lnTo>
                <a:lnTo>
                  <a:pt x="2505" y="143"/>
                </a:lnTo>
                <a:lnTo>
                  <a:pt x="2493" y="143"/>
                </a:lnTo>
                <a:lnTo>
                  <a:pt x="2485" y="143"/>
                </a:lnTo>
                <a:lnTo>
                  <a:pt x="2477" y="143"/>
                </a:lnTo>
                <a:lnTo>
                  <a:pt x="2469" y="143"/>
                </a:lnTo>
                <a:lnTo>
                  <a:pt x="2461" y="143"/>
                </a:lnTo>
                <a:lnTo>
                  <a:pt x="2461" y="143"/>
                </a:lnTo>
                <a:lnTo>
                  <a:pt x="2455" y="145"/>
                </a:lnTo>
                <a:lnTo>
                  <a:pt x="2451" y="149"/>
                </a:lnTo>
                <a:lnTo>
                  <a:pt x="2413" y="149"/>
                </a:lnTo>
                <a:lnTo>
                  <a:pt x="2405" y="149"/>
                </a:lnTo>
                <a:lnTo>
                  <a:pt x="2397" y="149"/>
                </a:lnTo>
                <a:lnTo>
                  <a:pt x="2397" y="149"/>
                </a:lnTo>
                <a:lnTo>
                  <a:pt x="2393" y="151"/>
                </a:lnTo>
                <a:lnTo>
                  <a:pt x="2389" y="153"/>
                </a:lnTo>
                <a:lnTo>
                  <a:pt x="2385" y="153"/>
                </a:lnTo>
                <a:lnTo>
                  <a:pt x="2327" y="153"/>
                </a:lnTo>
                <a:lnTo>
                  <a:pt x="2319" y="153"/>
                </a:lnTo>
                <a:lnTo>
                  <a:pt x="2311" y="153"/>
                </a:lnTo>
                <a:lnTo>
                  <a:pt x="2299" y="153"/>
                </a:lnTo>
                <a:lnTo>
                  <a:pt x="2291" y="153"/>
                </a:lnTo>
                <a:lnTo>
                  <a:pt x="2231" y="153"/>
                </a:lnTo>
                <a:lnTo>
                  <a:pt x="2219" y="153"/>
                </a:lnTo>
                <a:lnTo>
                  <a:pt x="2211" y="153"/>
                </a:lnTo>
                <a:lnTo>
                  <a:pt x="2203" y="153"/>
                </a:lnTo>
                <a:lnTo>
                  <a:pt x="2195" y="153"/>
                </a:lnTo>
                <a:lnTo>
                  <a:pt x="2187" y="153"/>
                </a:lnTo>
                <a:lnTo>
                  <a:pt x="2187" y="153"/>
                </a:lnTo>
                <a:lnTo>
                  <a:pt x="2183" y="155"/>
                </a:lnTo>
                <a:lnTo>
                  <a:pt x="2179" y="157"/>
                </a:lnTo>
                <a:lnTo>
                  <a:pt x="2177" y="159"/>
                </a:lnTo>
                <a:lnTo>
                  <a:pt x="2175" y="163"/>
                </a:lnTo>
                <a:lnTo>
                  <a:pt x="2139" y="163"/>
                </a:lnTo>
                <a:lnTo>
                  <a:pt x="2131" y="163"/>
                </a:lnTo>
                <a:lnTo>
                  <a:pt x="2123" y="163"/>
                </a:lnTo>
                <a:lnTo>
                  <a:pt x="2123" y="163"/>
                </a:lnTo>
                <a:lnTo>
                  <a:pt x="2117" y="165"/>
                </a:lnTo>
                <a:lnTo>
                  <a:pt x="2113" y="169"/>
                </a:lnTo>
                <a:lnTo>
                  <a:pt x="2107" y="169"/>
                </a:lnTo>
                <a:lnTo>
                  <a:pt x="2107" y="169"/>
                </a:lnTo>
                <a:lnTo>
                  <a:pt x="2103" y="169"/>
                </a:lnTo>
                <a:lnTo>
                  <a:pt x="2099" y="171"/>
                </a:lnTo>
                <a:lnTo>
                  <a:pt x="2097" y="175"/>
                </a:lnTo>
                <a:lnTo>
                  <a:pt x="2095" y="179"/>
                </a:lnTo>
                <a:lnTo>
                  <a:pt x="2059" y="179"/>
                </a:lnTo>
                <a:lnTo>
                  <a:pt x="2051" y="179"/>
                </a:lnTo>
                <a:lnTo>
                  <a:pt x="2043" y="179"/>
                </a:lnTo>
                <a:lnTo>
                  <a:pt x="2035" y="179"/>
                </a:lnTo>
                <a:lnTo>
                  <a:pt x="2027" y="179"/>
                </a:lnTo>
                <a:lnTo>
                  <a:pt x="1965" y="179"/>
                </a:lnTo>
                <a:lnTo>
                  <a:pt x="1957" y="179"/>
                </a:lnTo>
                <a:lnTo>
                  <a:pt x="1949" y="179"/>
                </a:lnTo>
                <a:lnTo>
                  <a:pt x="1937" y="179"/>
                </a:lnTo>
                <a:lnTo>
                  <a:pt x="1929" y="179"/>
                </a:lnTo>
                <a:lnTo>
                  <a:pt x="1869" y="179"/>
                </a:lnTo>
                <a:lnTo>
                  <a:pt x="1869" y="179"/>
                </a:lnTo>
                <a:lnTo>
                  <a:pt x="1863" y="181"/>
                </a:lnTo>
                <a:lnTo>
                  <a:pt x="1859" y="185"/>
                </a:lnTo>
                <a:lnTo>
                  <a:pt x="1857" y="185"/>
                </a:lnTo>
                <a:lnTo>
                  <a:pt x="1849" y="185"/>
                </a:lnTo>
                <a:lnTo>
                  <a:pt x="1841" y="185"/>
                </a:lnTo>
                <a:lnTo>
                  <a:pt x="1833" y="185"/>
                </a:lnTo>
                <a:lnTo>
                  <a:pt x="1833" y="185"/>
                </a:lnTo>
                <a:lnTo>
                  <a:pt x="1829" y="185"/>
                </a:lnTo>
                <a:lnTo>
                  <a:pt x="1825" y="187"/>
                </a:lnTo>
                <a:lnTo>
                  <a:pt x="1823" y="191"/>
                </a:lnTo>
                <a:lnTo>
                  <a:pt x="1821" y="195"/>
                </a:lnTo>
                <a:lnTo>
                  <a:pt x="1789" y="195"/>
                </a:lnTo>
                <a:lnTo>
                  <a:pt x="1777" y="195"/>
                </a:lnTo>
                <a:lnTo>
                  <a:pt x="1769" y="195"/>
                </a:lnTo>
                <a:lnTo>
                  <a:pt x="1761" y="195"/>
                </a:lnTo>
                <a:lnTo>
                  <a:pt x="1753" y="195"/>
                </a:lnTo>
                <a:lnTo>
                  <a:pt x="1689" y="195"/>
                </a:lnTo>
                <a:lnTo>
                  <a:pt x="1681" y="195"/>
                </a:lnTo>
                <a:lnTo>
                  <a:pt x="1681" y="195"/>
                </a:lnTo>
                <a:lnTo>
                  <a:pt x="1677" y="195"/>
                </a:lnTo>
                <a:lnTo>
                  <a:pt x="1673" y="199"/>
                </a:lnTo>
                <a:lnTo>
                  <a:pt x="1667" y="199"/>
                </a:lnTo>
                <a:lnTo>
                  <a:pt x="1603" y="199"/>
                </a:lnTo>
                <a:lnTo>
                  <a:pt x="1595" y="199"/>
                </a:lnTo>
                <a:lnTo>
                  <a:pt x="1587" y="199"/>
                </a:lnTo>
                <a:lnTo>
                  <a:pt x="1575" y="199"/>
                </a:lnTo>
                <a:lnTo>
                  <a:pt x="1567" y="199"/>
                </a:lnTo>
                <a:lnTo>
                  <a:pt x="1507" y="199"/>
                </a:lnTo>
                <a:lnTo>
                  <a:pt x="1495" y="199"/>
                </a:lnTo>
                <a:lnTo>
                  <a:pt x="1487" y="199"/>
                </a:lnTo>
                <a:lnTo>
                  <a:pt x="1479" y="199"/>
                </a:lnTo>
                <a:lnTo>
                  <a:pt x="1471" y="199"/>
                </a:lnTo>
                <a:lnTo>
                  <a:pt x="1407" y="199"/>
                </a:lnTo>
                <a:lnTo>
                  <a:pt x="1399" y="199"/>
                </a:lnTo>
                <a:lnTo>
                  <a:pt x="1391" y="199"/>
                </a:lnTo>
                <a:lnTo>
                  <a:pt x="1379" y="199"/>
                </a:lnTo>
                <a:lnTo>
                  <a:pt x="1371" y="199"/>
                </a:lnTo>
                <a:lnTo>
                  <a:pt x="1363" y="199"/>
                </a:lnTo>
                <a:lnTo>
                  <a:pt x="1301" y="199"/>
                </a:lnTo>
                <a:lnTo>
                  <a:pt x="1293" y="199"/>
                </a:lnTo>
                <a:lnTo>
                  <a:pt x="1285" y="199"/>
                </a:lnTo>
                <a:lnTo>
                  <a:pt x="1277" y="199"/>
                </a:lnTo>
                <a:lnTo>
                  <a:pt x="1269" y="199"/>
                </a:lnTo>
                <a:lnTo>
                  <a:pt x="1261" y="199"/>
                </a:lnTo>
                <a:lnTo>
                  <a:pt x="1261" y="199"/>
                </a:lnTo>
                <a:lnTo>
                  <a:pt x="1255" y="201"/>
                </a:lnTo>
                <a:lnTo>
                  <a:pt x="1251" y="205"/>
                </a:lnTo>
                <a:lnTo>
                  <a:pt x="1213" y="205"/>
                </a:lnTo>
                <a:lnTo>
                  <a:pt x="1205" y="205"/>
                </a:lnTo>
                <a:lnTo>
                  <a:pt x="1197" y="205"/>
                </a:lnTo>
                <a:lnTo>
                  <a:pt x="1190" y="205"/>
                </a:lnTo>
                <a:lnTo>
                  <a:pt x="1190" y="205"/>
                </a:lnTo>
                <a:lnTo>
                  <a:pt x="1186" y="205"/>
                </a:lnTo>
                <a:lnTo>
                  <a:pt x="1182" y="207"/>
                </a:lnTo>
                <a:lnTo>
                  <a:pt x="1180" y="211"/>
                </a:lnTo>
                <a:lnTo>
                  <a:pt x="1178" y="215"/>
                </a:lnTo>
                <a:lnTo>
                  <a:pt x="1178" y="215"/>
                </a:lnTo>
                <a:lnTo>
                  <a:pt x="1172" y="220"/>
                </a:lnTo>
                <a:lnTo>
                  <a:pt x="1146" y="220"/>
                </a:lnTo>
                <a:lnTo>
                  <a:pt x="1134" y="220"/>
                </a:lnTo>
                <a:lnTo>
                  <a:pt x="1134" y="220"/>
                </a:lnTo>
                <a:lnTo>
                  <a:pt x="1130" y="222"/>
                </a:lnTo>
                <a:lnTo>
                  <a:pt x="1126" y="224"/>
                </a:lnTo>
                <a:lnTo>
                  <a:pt x="1124" y="226"/>
                </a:lnTo>
                <a:lnTo>
                  <a:pt x="1122" y="230"/>
                </a:lnTo>
                <a:lnTo>
                  <a:pt x="1118" y="230"/>
                </a:lnTo>
                <a:lnTo>
                  <a:pt x="1110" y="230"/>
                </a:lnTo>
                <a:lnTo>
                  <a:pt x="1054" y="230"/>
                </a:lnTo>
                <a:lnTo>
                  <a:pt x="1054" y="230"/>
                </a:lnTo>
                <a:lnTo>
                  <a:pt x="1050" y="232"/>
                </a:lnTo>
                <a:lnTo>
                  <a:pt x="1044" y="236"/>
                </a:lnTo>
                <a:lnTo>
                  <a:pt x="1038" y="236"/>
                </a:lnTo>
                <a:lnTo>
                  <a:pt x="1030" y="236"/>
                </a:lnTo>
                <a:lnTo>
                  <a:pt x="1018" y="236"/>
                </a:lnTo>
                <a:lnTo>
                  <a:pt x="1018" y="236"/>
                </a:lnTo>
                <a:lnTo>
                  <a:pt x="1014" y="236"/>
                </a:lnTo>
                <a:lnTo>
                  <a:pt x="1010" y="240"/>
                </a:lnTo>
                <a:lnTo>
                  <a:pt x="1010" y="240"/>
                </a:lnTo>
                <a:lnTo>
                  <a:pt x="1010" y="240"/>
                </a:lnTo>
                <a:lnTo>
                  <a:pt x="1010" y="240"/>
                </a:lnTo>
                <a:lnTo>
                  <a:pt x="1008" y="244"/>
                </a:lnTo>
                <a:lnTo>
                  <a:pt x="1006" y="248"/>
                </a:lnTo>
                <a:lnTo>
                  <a:pt x="1006" y="248"/>
                </a:lnTo>
                <a:lnTo>
                  <a:pt x="1006" y="248"/>
                </a:lnTo>
                <a:lnTo>
                  <a:pt x="1006" y="252"/>
                </a:lnTo>
                <a:lnTo>
                  <a:pt x="988" y="252"/>
                </a:lnTo>
                <a:lnTo>
                  <a:pt x="976" y="252"/>
                </a:lnTo>
                <a:lnTo>
                  <a:pt x="968" y="252"/>
                </a:lnTo>
                <a:lnTo>
                  <a:pt x="960" y="252"/>
                </a:lnTo>
                <a:lnTo>
                  <a:pt x="952" y="252"/>
                </a:lnTo>
                <a:lnTo>
                  <a:pt x="952" y="252"/>
                </a:lnTo>
                <a:lnTo>
                  <a:pt x="948" y="252"/>
                </a:lnTo>
                <a:lnTo>
                  <a:pt x="948" y="252"/>
                </a:lnTo>
                <a:lnTo>
                  <a:pt x="948" y="252"/>
                </a:lnTo>
                <a:lnTo>
                  <a:pt x="948" y="252"/>
                </a:lnTo>
                <a:lnTo>
                  <a:pt x="946" y="252"/>
                </a:lnTo>
                <a:lnTo>
                  <a:pt x="946" y="252"/>
                </a:lnTo>
                <a:lnTo>
                  <a:pt x="946" y="252"/>
                </a:lnTo>
                <a:lnTo>
                  <a:pt x="946" y="252"/>
                </a:lnTo>
                <a:lnTo>
                  <a:pt x="944" y="254"/>
                </a:lnTo>
                <a:lnTo>
                  <a:pt x="944" y="254"/>
                </a:lnTo>
                <a:lnTo>
                  <a:pt x="944" y="254"/>
                </a:lnTo>
                <a:lnTo>
                  <a:pt x="944" y="254"/>
                </a:lnTo>
                <a:lnTo>
                  <a:pt x="942" y="256"/>
                </a:lnTo>
                <a:lnTo>
                  <a:pt x="942" y="256"/>
                </a:lnTo>
                <a:lnTo>
                  <a:pt x="942" y="256"/>
                </a:lnTo>
                <a:lnTo>
                  <a:pt x="896" y="256"/>
                </a:lnTo>
                <a:lnTo>
                  <a:pt x="888" y="256"/>
                </a:lnTo>
                <a:lnTo>
                  <a:pt x="880" y="256"/>
                </a:lnTo>
                <a:lnTo>
                  <a:pt x="872" y="256"/>
                </a:lnTo>
                <a:lnTo>
                  <a:pt x="860" y="256"/>
                </a:lnTo>
                <a:lnTo>
                  <a:pt x="852" y="256"/>
                </a:lnTo>
                <a:lnTo>
                  <a:pt x="852" y="256"/>
                </a:lnTo>
                <a:lnTo>
                  <a:pt x="848" y="256"/>
                </a:lnTo>
                <a:lnTo>
                  <a:pt x="844" y="260"/>
                </a:lnTo>
                <a:lnTo>
                  <a:pt x="842" y="262"/>
                </a:lnTo>
                <a:lnTo>
                  <a:pt x="840" y="266"/>
                </a:lnTo>
                <a:lnTo>
                  <a:pt x="808" y="266"/>
                </a:lnTo>
                <a:lnTo>
                  <a:pt x="800" y="266"/>
                </a:lnTo>
                <a:lnTo>
                  <a:pt x="792" y="266"/>
                </a:lnTo>
                <a:lnTo>
                  <a:pt x="780" y="266"/>
                </a:lnTo>
                <a:lnTo>
                  <a:pt x="772" y="266"/>
                </a:lnTo>
                <a:lnTo>
                  <a:pt x="712" y="266"/>
                </a:lnTo>
                <a:lnTo>
                  <a:pt x="700" y="266"/>
                </a:lnTo>
                <a:lnTo>
                  <a:pt x="692" y="266"/>
                </a:lnTo>
                <a:lnTo>
                  <a:pt x="684" y="266"/>
                </a:lnTo>
                <a:lnTo>
                  <a:pt x="676" y="266"/>
                </a:lnTo>
                <a:lnTo>
                  <a:pt x="668" y="266"/>
                </a:lnTo>
                <a:lnTo>
                  <a:pt x="614" y="266"/>
                </a:lnTo>
                <a:lnTo>
                  <a:pt x="606" y="266"/>
                </a:lnTo>
                <a:lnTo>
                  <a:pt x="598" y="266"/>
                </a:lnTo>
                <a:lnTo>
                  <a:pt x="590" y="266"/>
                </a:lnTo>
                <a:lnTo>
                  <a:pt x="578" y="266"/>
                </a:lnTo>
                <a:lnTo>
                  <a:pt x="570" y="266"/>
                </a:lnTo>
                <a:lnTo>
                  <a:pt x="510" y="266"/>
                </a:lnTo>
                <a:lnTo>
                  <a:pt x="498" y="266"/>
                </a:lnTo>
                <a:lnTo>
                  <a:pt x="490" y="266"/>
                </a:lnTo>
                <a:lnTo>
                  <a:pt x="482" y="266"/>
                </a:lnTo>
                <a:lnTo>
                  <a:pt x="474" y="266"/>
                </a:lnTo>
                <a:lnTo>
                  <a:pt x="466" y="266"/>
                </a:lnTo>
                <a:lnTo>
                  <a:pt x="466" y="266"/>
                </a:lnTo>
                <a:lnTo>
                  <a:pt x="462" y="268"/>
                </a:lnTo>
                <a:lnTo>
                  <a:pt x="458" y="270"/>
                </a:lnTo>
                <a:lnTo>
                  <a:pt x="456" y="272"/>
                </a:lnTo>
                <a:lnTo>
                  <a:pt x="454" y="276"/>
                </a:lnTo>
                <a:lnTo>
                  <a:pt x="438" y="276"/>
                </a:lnTo>
                <a:lnTo>
                  <a:pt x="430" y="276"/>
                </a:lnTo>
                <a:lnTo>
                  <a:pt x="418" y="276"/>
                </a:lnTo>
                <a:lnTo>
                  <a:pt x="418" y="276"/>
                </a:lnTo>
                <a:lnTo>
                  <a:pt x="414" y="278"/>
                </a:lnTo>
                <a:lnTo>
                  <a:pt x="410" y="280"/>
                </a:lnTo>
                <a:lnTo>
                  <a:pt x="408" y="282"/>
                </a:lnTo>
                <a:lnTo>
                  <a:pt x="406" y="286"/>
                </a:lnTo>
                <a:lnTo>
                  <a:pt x="402" y="286"/>
                </a:lnTo>
                <a:lnTo>
                  <a:pt x="350" y="286"/>
                </a:lnTo>
                <a:lnTo>
                  <a:pt x="338" y="286"/>
                </a:lnTo>
                <a:lnTo>
                  <a:pt x="330" y="286"/>
                </a:lnTo>
                <a:lnTo>
                  <a:pt x="322" y="286"/>
                </a:lnTo>
                <a:lnTo>
                  <a:pt x="314" y="286"/>
                </a:lnTo>
                <a:lnTo>
                  <a:pt x="306" y="286"/>
                </a:lnTo>
                <a:lnTo>
                  <a:pt x="244" y="286"/>
                </a:lnTo>
                <a:lnTo>
                  <a:pt x="236" y="286"/>
                </a:lnTo>
                <a:lnTo>
                  <a:pt x="228" y="286"/>
                </a:lnTo>
                <a:lnTo>
                  <a:pt x="216" y="286"/>
                </a:lnTo>
                <a:lnTo>
                  <a:pt x="208" y="286"/>
                </a:lnTo>
                <a:lnTo>
                  <a:pt x="148" y="286"/>
                </a:lnTo>
                <a:lnTo>
                  <a:pt x="136" y="286"/>
                </a:lnTo>
                <a:lnTo>
                  <a:pt x="128" y="286"/>
                </a:lnTo>
                <a:lnTo>
                  <a:pt x="120" y="286"/>
                </a:lnTo>
                <a:lnTo>
                  <a:pt x="112" y="286"/>
                </a:lnTo>
                <a:lnTo>
                  <a:pt x="100" y="286"/>
                </a:lnTo>
                <a:lnTo>
                  <a:pt x="100" y="286"/>
                </a:lnTo>
                <a:lnTo>
                  <a:pt x="94" y="288"/>
                </a:lnTo>
                <a:lnTo>
                  <a:pt x="90" y="292"/>
                </a:lnTo>
                <a:lnTo>
                  <a:pt x="56" y="292"/>
                </a:lnTo>
                <a:lnTo>
                  <a:pt x="48" y="292"/>
                </a:lnTo>
                <a:lnTo>
                  <a:pt x="40" y="292"/>
                </a:lnTo>
                <a:lnTo>
                  <a:pt x="32" y="292"/>
                </a:lnTo>
                <a:lnTo>
                  <a:pt x="20" y="292"/>
                </a:lnTo>
                <a:lnTo>
                  <a:pt x="12" y="292"/>
                </a:lnTo>
                <a:lnTo>
                  <a:pt x="12" y="292"/>
                </a:lnTo>
                <a:lnTo>
                  <a:pt x="8" y="292"/>
                </a:lnTo>
                <a:lnTo>
                  <a:pt x="4" y="296"/>
                </a:lnTo>
                <a:lnTo>
                  <a:pt x="2" y="298"/>
                </a:lnTo>
                <a:lnTo>
                  <a:pt x="0" y="304"/>
                </a:lnTo>
                <a:lnTo>
                  <a:pt x="0" y="304"/>
                </a:lnTo>
                <a:lnTo>
                  <a:pt x="2" y="308"/>
                </a:lnTo>
                <a:lnTo>
                  <a:pt x="4" y="312"/>
                </a:lnTo>
                <a:lnTo>
                  <a:pt x="8" y="314"/>
                </a:lnTo>
                <a:lnTo>
                  <a:pt x="12" y="316"/>
                </a:lnTo>
                <a:lnTo>
                  <a:pt x="20" y="316"/>
                </a:lnTo>
                <a:lnTo>
                  <a:pt x="32" y="316"/>
                </a:lnTo>
                <a:lnTo>
                  <a:pt x="40" y="316"/>
                </a:lnTo>
                <a:lnTo>
                  <a:pt x="48" y="316"/>
                </a:lnTo>
                <a:lnTo>
                  <a:pt x="56" y="316"/>
                </a:lnTo>
                <a:lnTo>
                  <a:pt x="100" y="316"/>
                </a:lnTo>
                <a:lnTo>
                  <a:pt x="100" y="316"/>
                </a:lnTo>
                <a:lnTo>
                  <a:pt x="106" y="314"/>
                </a:lnTo>
                <a:lnTo>
                  <a:pt x="110" y="310"/>
                </a:lnTo>
                <a:lnTo>
                  <a:pt x="112" y="310"/>
                </a:lnTo>
                <a:lnTo>
                  <a:pt x="120" y="310"/>
                </a:lnTo>
                <a:lnTo>
                  <a:pt x="128" y="310"/>
                </a:lnTo>
                <a:lnTo>
                  <a:pt x="136" y="310"/>
                </a:lnTo>
                <a:lnTo>
                  <a:pt x="148" y="310"/>
                </a:lnTo>
                <a:lnTo>
                  <a:pt x="208" y="310"/>
                </a:lnTo>
                <a:lnTo>
                  <a:pt x="216" y="310"/>
                </a:lnTo>
                <a:lnTo>
                  <a:pt x="228" y="310"/>
                </a:lnTo>
                <a:lnTo>
                  <a:pt x="236" y="310"/>
                </a:lnTo>
                <a:lnTo>
                  <a:pt x="244" y="310"/>
                </a:lnTo>
                <a:lnTo>
                  <a:pt x="306" y="310"/>
                </a:lnTo>
                <a:lnTo>
                  <a:pt x="314" y="310"/>
                </a:lnTo>
                <a:lnTo>
                  <a:pt x="322" y="310"/>
                </a:lnTo>
                <a:lnTo>
                  <a:pt x="330" y="310"/>
                </a:lnTo>
                <a:lnTo>
                  <a:pt x="338" y="310"/>
                </a:lnTo>
                <a:lnTo>
                  <a:pt x="350" y="310"/>
                </a:lnTo>
                <a:lnTo>
                  <a:pt x="402" y="310"/>
                </a:lnTo>
                <a:lnTo>
                  <a:pt x="410" y="310"/>
                </a:lnTo>
                <a:lnTo>
                  <a:pt x="418" y="310"/>
                </a:lnTo>
                <a:lnTo>
                  <a:pt x="418" y="310"/>
                </a:lnTo>
                <a:lnTo>
                  <a:pt x="422" y="310"/>
                </a:lnTo>
                <a:lnTo>
                  <a:pt x="426" y="308"/>
                </a:lnTo>
                <a:lnTo>
                  <a:pt x="428" y="304"/>
                </a:lnTo>
                <a:lnTo>
                  <a:pt x="430" y="300"/>
                </a:lnTo>
                <a:lnTo>
                  <a:pt x="430" y="300"/>
                </a:lnTo>
                <a:lnTo>
                  <a:pt x="438" y="300"/>
                </a:lnTo>
                <a:lnTo>
                  <a:pt x="466" y="300"/>
                </a:lnTo>
                <a:lnTo>
                  <a:pt x="466" y="300"/>
                </a:lnTo>
                <a:lnTo>
                  <a:pt x="470" y="300"/>
                </a:lnTo>
                <a:lnTo>
                  <a:pt x="474" y="298"/>
                </a:lnTo>
                <a:lnTo>
                  <a:pt x="476" y="294"/>
                </a:lnTo>
                <a:lnTo>
                  <a:pt x="478" y="290"/>
                </a:lnTo>
                <a:lnTo>
                  <a:pt x="482" y="290"/>
                </a:lnTo>
                <a:lnTo>
                  <a:pt x="490" y="290"/>
                </a:lnTo>
                <a:lnTo>
                  <a:pt x="498" y="290"/>
                </a:lnTo>
                <a:lnTo>
                  <a:pt x="510" y="290"/>
                </a:lnTo>
                <a:lnTo>
                  <a:pt x="570" y="290"/>
                </a:lnTo>
                <a:lnTo>
                  <a:pt x="578" y="290"/>
                </a:lnTo>
                <a:lnTo>
                  <a:pt x="590" y="290"/>
                </a:lnTo>
                <a:lnTo>
                  <a:pt x="598" y="290"/>
                </a:lnTo>
                <a:lnTo>
                  <a:pt x="606" y="290"/>
                </a:lnTo>
                <a:lnTo>
                  <a:pt x="614" y="290"/>
                </a:lnTo>
                <a:lnTo>
                  <a:pt x="668" y="290"/>
                </a:lnTo>
                <a:lnTo>
                  <a:pt x="676" y="290"/>
                </a:lnTo>
                <a:lnTo>
                  <a:pt x="684" y="290"/>
                </a:lnTo>
                <a:lnTo>
                  <a:pt x="692" y="290"/>
                </a:lnTo>
                <a:lnTo>
                  <a:pt x="700" y="290"/>
                </a:lnTo>
                <a:lnTo>
                  <a:pt x="712" y="290"/>
                </a:lnTo>
                <a:lnTo>
                  <a:pt x="772" y="290"/>
                </a:lnTo>
                <a:lnTo>
                  <a:pt x="780" y="290"/>
                </a:lnTo>
                <a:lnTo>
                  <a:pt x="792" y="290"/>
                </a:lnTo>
                <a:lnTo>
                  <a:pt x="800" y="290"/>
                </a:lnTo>
                <a:lnTo>
                  <a:pt x="808" y="290"/>
                </a:lnTo>
                <a:lnTo>
                  <a:pt x="852" y="290"/>
                </a:lnTo>
                <a:lnTo>
                  <a:pt x="852" y="290"/>
                </a:lnTo>
                <a:lnTo>
                  <a:pt x="856" y="290"/>
                </a:lnTo>
                <a:lnTo>
                  <a:pt x="860" y="288"/>
                </a:lnTo>
                <a:lnTo>
                  <a:pt x="862" y="284"/>
                </a:lnTo>
                <a:lnTo>
                  <a:pt x="864" y="280"/>
                </a:lnTo>
                <a:lnTo>
                  <a:pt x="872" y="280"/>
                </a:lnTo>
                <a:lnTo>
                  <a:pt x="880" y="280"/>
                </a:lnTo>
                <a:lnTo>
                  <a:pt x="888" y="280"/>
                </a:lnTo>
                <a:lnTo>
                  <a:pt x="896" y="280"/>
                </a:lnTo>
                <a:lnTo>
                  <a:pt x="952" y="280"/>
                </a:lnTo>
                <a:lnTo>
                  <a:pt x="952" y="280"/>
                </a:lnTo>
                <a:lnTo>
                  <a:pt x="956" y="278"/>
                </a:lnTo>
                <a:lnTo>
                  <a:pt x="960" y="276"/>
                </a:lnTo>
                <a:lnTo>
                  <a:pt x="968" y="276"/>
                </a:lnTo>
                <a:lnTo>
                  <a:pt x="976" y="276"/>
                </a:lnTo>
                <a:lnTo>
                  <a:pt x="988" y="276"/>
                </a:lnTo>
                <a:lnTo>
                  <a:pt x="1018" y="276"/>
                </a:lnTo>
                <a:lnTo>
                  <a:pt x="1018" y="276"/>
                </a:lnTo>
                <a:lnTo>
                  <a:pt x="1024" y="274"/>
                </a:lnTo>
                <a:lnTo>
                  <a:pt x="1028" y="272"/>
                </a:lnTo>
                <a:lnTo>
                  <a:pt x="1030" y="268"/>
                </a:lnTo>
                <a:lnTo>
                  <a:pt x="1030" y="264"/>
                </a:lnTo>
                <a:lnTo>
                  <a:pt x="1030" y="260"/>
                </a:lnTo>
                <a:lnTo>
                  <a:pt x="1038" y="260"/>
                </a:lnTo>
                <a:lnTo>
                  <a:pt x="1046" y="260"/>
                </a:lnTo>
                <a:lnTo>
                  <a:pt x="1054" y="260"/>
                </a:lnTo>
                <a:lnTo>
                  <a:pt x="1054" y="260"/>
                </a:lnTo>
                <a:lnTo>
                  <a:pt x="1060" y="258"/>
                </a:lnTo>
                <a:lnTo>
                  <a:pt x="1064" y="254"/>
                </a:lnTo>
                <a:lnTo>
                  <a:pt x="1110" y="254"/>
                </a:lnTo>
                <a:lnTo>
                  <a:pt x="1118" y="254"/>
                </a:lnTo>
                <a:lnTo>
                  <a:pt x="1126" y="254"/>
                </a:lnTo>
                <a:lnTo>
                  <a:pt x="1134" y="254"/>
                </a:lnTo>
                <a:lnTo>
                  <a:pt x="1134" y="254"/>
                </a:lnTo>
                <a:lnTo>
                  <a:pt x="1138" y="254"/>
                </a:lnTo>
                <a:lnTo>
                  <a:pt x="1142" y="252"/>
                </a:lnTo>
                <a:lnTo>
                  <a:pt x="1144" y="248"/>
                </a:lnTo>
                <a:lnTo>
                  <a:pt x="1146" y="244"/>
                </a:lnTo>
                <a:lnTo>
                  <a:pt x="1146" y="244"/>
                </a:lnTo>
                <a:lnTo>
                  <a:pt x="1182" y="244"/>
                </a:lnTo>
                <a:lnTo>
                  <a:pt x="1182" y="244"/>
                </a:lnTo>
                <a:lnTo>
                  <a:pt x="1188" y="244"/>
                </a:lnTo>
                <a:lnTo>
                  <a:pt x="1191" y="240"/>
                </a:lnTo>
                <a:lnTo>
                  <a:pt x="1191" y="240"/>
                </a:lnTo>
                <a:lnTo>
                  <a:pt x="1191" y="240"/>
                </a:lnTo>
                <a:lnTo>
                  <a:pt x="1191" y="240"/>
                </a:lnTo>
                <a:lnTo>
                  <a:pt x="1195" y="238"/>
                </a:lnTo>
                <a:lnTo>
                  <a:pt x="1195" y="238"/>
                </a:lnTo>
                <a:lnTo>
                  <a:pt x="1195" y="238"/>
                </a:lnTo>
                <a:lnTo>
                  <a:pt x="1195" y="238"/>
                </a:lnTo>
                <a:lnTo>
                  <a:pt x="1197" y="236"/>
                </a:lnTo>
                <a:lnTo>
                  <a:pt x="1197" y="236"/>
                </a:lnTo>
                <a:lnTo>
                  <a:pt x="1199" y="236"/>
                </a:lnTo>
                <a:lnTo>
                  <a:pt x="1199" y="236"/>
                </a:lnTo>
                <a:lnTo>
                  <a:pt x="1199" y="232"/>
                </a:lnTo>
                <a:lnTo>
                  <a:pt x="1199" y="232"/>
                </a:lnTo>
                <a:lnTo>
                  <a:pt x="1201" y="232"/>
                </a:lnTo>
                <a:lnTo>
                  <a:pt x="1201" y="232"/>
                </a:lnTo>
                <a:lnTo>
                  <a:pt x="1201" y="230"/>
                </a:lnTo>
                <a:lnTo>
                  <a:pt x="1205" y="230"/>
                </a:lnTo>
                <a:lnTo>
                  <a:pt x="1213" y="230"/>
                </a:lnTo>
                <a:lnTo>
                  <a:pt x="1261" y="230"/>
                </a:lnTo>
                <a:lnTo>
                  <a:pt x="1261" y="230"/>
                </a:lnTo>
                <a:lnTo>
                  <a:pt x="1267" y="228"/>
                </a:lnTo>
                <a:lnTo>
                  <a:pt x="1271" y="224"/>
                </a:lnTo>
                <a:lnTo>
                  <a:pt x="1277" y="224"/>
                </a:lnTo>
                <a:lnTo>
                  <a:pt x="1285" y="224"/>
                </a:lnTo>
                <a:lnTo>
                  <a:pt x="1293" y="224"/>
                </a:lnTo>
                <a:lnTo>
                  <a:pt x="1301" y="224"/>
                </a:lnTo>
                <a:lnTo>
                  <a:pt x="1363" y="224"/>
                </a:lnTo>
                <a:lnTo>
                  <a:pt x="1371" y="224"/>
                </a:lnTo>
                <a:lnTo>
                  <a:pt x="1379" y="224"/>
                </a:lnTo>
                <a:lnTo>
                  <a:pt x="1391" y="224"/>
                </a:lnTo>
                <a:lnTo>
                  <a:pt x="1399" y="224"/>
                </a:lnTo>
                <a:lnTo>
                  <a:pt x="1407" y="224"/>
                </a:lnTo>
                <a:lnTo>
                  <a:pt x="1471" y="224"/>
                </a:lnTo>
                <a:lnTo>
                  <a:pt x="1479" y="224"/>
                </a:lnTo>
                <a:lnTo>
                  <a:pt x="1487" y="224"/>
                </a:lnTo>
                <a:lnTo>
                  <a:pt x="1495" y="224"/>
                </a:lnTo>
                <a:lnTo>
                  <a:pt x="1507" y="224"/>
                </a:lnTo>
                <a:lnTo>
                  <a:pt x="1567" y="224"/>
                </a:lnTo>
                <a:lnTo>
                  <a:pt x="1575" y="224"/>
                </a:lnTo>
                <a:lnTo>
                  <a:pt x="1587" y="224"/>
                </a:lnTo>
                <a:lnTo>
                  <a:pt x="1595" y="224"/>
                </a:lnTo>
                <a:lnTo>
                  <a:pt x="1603" y="224"/>
                </a:lnTo>
                <a:lnTo>
                  <a:pt x="1667" y="224"/>
                </a:lnTo>
                <a:lnTo>
                  <a:pt x="1675" y="224"/>
                </a:lnTo>
                <a:lnTo>
                  <a:pt x="1681" y="224"/>
                </a:lnTo>
                <a:lnTo>
                  <a:pt x="1681" y="224"/>
                </a:lnTo>
                <a:lnTo>
                  <a:pt x="1687" y="222"/>
                </a:lnTo>
                <a:lnTo>
                  <a:pt x="1691" y="220"/>
                </a:lnTo>
                <a:lnTo>
                  <a:pt x="1753" y="220"/>
                </a:lnTo>
                <a:lnTo>
                  <a:pt x="1761" y="220"/>
                </a:lnTo>
                <a:lnTo>
                  <a:pt x="1769" y="220"/>
                </a:lnTo>
                <a:lnTo>
                  <a:pt x="1777" y="220"/>
                </a:lnTo>
                <a:lnTo>
                  <a:pt x="1789" y="220"/>
                </a:lnTo>
                <a:lnTo>
                  <a:pt x="1833" y="220"/>
                </a:lnTo>
                <a:lnTo>
                  <a:pt x="1833" y="220"/>
                </a:lnTo>
                <a:lnTo>
                  <a:pt x="1837" y="217"/>
                </a:lnTo>
                <a:lnTo>
                  <a:pt x="1841" y="215"/>
                </a:lnTo>
                <a:lnTo>
                  <a:pt x="1843" y="213"/>
                </a:lnTo>
                <a:lnTo>
                  <a:pt x="1845" y="209"/>
                </a:lnTo>
                <a:lnTo>
                  <a:pt x="1849" y="209"/>
                </a:lnTo>
                <a:lnTo>
                  <a:pt x="1857" y="209"/>
                </a:lnTo>
                <a:lnTo>
                  <a:pt x="1869" y="209"/>
                </a:lnTo>
                <a:lnTo>
                  <a:pt x="1869" y="209"/>
                </a:lnTo>
                <a:lnTo>
                  <a:pt x="1875" y="207"/>
                </a:lnTo>
                <a:lnTo>
                  <a:pt x="1879" y="203"/>
                </a:lnTo>
                <a:lnTo>
                  <a:pt x="1929" y="203"/>
                </a:lnTo>
                <a:lnTo>
                  <a:pt x="1937" y="203"/>
                </a:lnTo>
                <a:lnTo>
                  <a:pt x="1949" y="203"/>
                </a:lnTo>
                <a:lnTo>
                  <a:pt x="1957" y="203"/>
                </a:lnTo>
                <a:lnTo>
                  <a:pt x="1965" y="203"/>
                </a:lnTo>
                <a:lnTo>
                  <a:pt x="2027" y="203"/>
                </a:lnTo>
                <a:lnTo>
                  <a:pt x="2035" y="203"/>
                </a:lnTo>
                <a:lnTo>
                  <a:pt x="2043" y="203"/>
                </a:lnTo>
                <a:lnTo>
                  <a:pt x="2051" y="203"/>
                </a:lnTo>
                <a:lnTo>
                  <a:pt x="2059" y="203"/>
                </a:lnTo>
                <a:lnTo>
                  <a:pt x="2107" y="203"/>
                </a:lnTo>
                <a:lnTo>
                  <a:pt x="2107" y="203"/>
                </a:lnTo>
                <a:lnTo>
                  <a:pt x="2111" y="203"/>
                </a:lnTo>
                <a:lnTo>
                  <a:pt x="2115" y="201"/>
                </a:lnTo>
                <a:lnTo>
                  <a:pt x="2117" y="197"/>
                </a:lnTo>
                <a:lnTo>
                  <a:pt x="2119" y="193"/>
                </a:lnTo>
                <a:lnTo>
                  <a:pt x="2123" y="193"/>
                </a:lnTo>
                <a:lnTo>
                  <a:pt x="2123" y="193"/>
                </a:lnTo>
                <a:lnTo>
                  <a:pt x="2129" y="191"/>
                </a:lnTo>
                <a:lnTo>
                  <a:pt x="2133" y="187"/>
                </a:lnTo>
                <a:lnTo>
                  <a:pt x="2139" y="187"/>
                </a:lnTo>
                <a:lnTo>
                  <a:pt x="2187" y="187"/>
                </a:lnTo>
                <a:lnTo>
                  <a:pt x="2187" y="187"/>
                </a:lnTo>
                <a:lnTo>
                  <a:pt x="2191" y="187"/>
                </a:lnTo>
                <a:lnTo>
                  <a:pt x="2195" y="185"/>
                </a:lnTo>
                <a:lnTo>
                  <a:pt x="2197" y="181"/>
                </a:lnTo>
                <a:lnTo>
                  <a:pt x="2199" y="177"/>
                </a:lnTo>
                <a:lnTo>
                  <a:pt x="2203" y="177"/>
                </a:lnTo>
                <a:lnTo>
                  <a:pt x="2211" y="177"/>
                </a:lnTo>
                <a:lnTo>
                  <a:pt x="2219" y="177"/>
                </a:lnTo>
                <a:lnTo>
                  <a:pt x="2231" y="177"/>
                </a:lnTo>
                <a:lnTo>
                  <a:pt x="2291" y="177"/>
                </a:lnTo>
                <a:lnTo>
                  <a:pt x="2299" y="177"/>
                </a:lnTo>
                <a:lnTo>
                  <a:pt x="2311" y="177"/>
                </a:lnTo>
                <a:lnTo>
                  <a:pt x="2319" y="177"/>
                </a:lnTo>
                <a:lnTo>
                  <a:pt x="2327" y="177"/>
                </a:lnTo>
                <a:lnTo>
                  <a:pt x="2385" y="177"/>
                </a:lnTo>
                <a:lnTo>
                  <a:pt x="2389" y="177"/>
                </a:lnTo>
                <a:lnTo>
                  <a:pt x="2397" y="177"/>
                </a:lnTo>
                <a:lnTo>
                  <a:pt x="2397" y="177"/>
                </a:lnTo>
                <a:lnTo>
                  <a:pt x="2403" y="177"/>
                </a:lnTo>
                <a:lnTo>
                  <a:pt x="2407" y="173"/>
                </a:lnTo>
                <a:lnTo>
                  <a:pt x="2413" y="173"/>
                </a:lnTo>
                <a:lnTo>
                  <a:pt x="2461" y="173"/>
                </a:lnTo>
                <a:lnTo>
                  <a:pt x="2461" y="173"/>
                </a:lnTo>
                <a:lnTo>
                  <a:pt x="2467" y="171"/>
                </a:lnTo>
                <a:lnTo>
                  <a:pt x="2471" y="167"/>
                </a:lnTo>
                <a:lnTo>
                  <a:pt x="2477" y="167"/>
                </a:lnTo>
                <a:lnTo>
                  <a:pt x="2485" y="167"/>
                </a:lnTo>
                <a:lnTo>
                  <a:pt x="2493" y="167"/>
                </a:lnTo>
                <a:lnTo>
                  <a:pt x="2505" y="167"/>
                </a:lnTo>
                <a:lnTo>
                  <a:pt x="2549" y="167"/>
                </a:lnTo>
                <a:lnTo>
                  <a:pt x="2549" y="167"/>
                </a:lnTo>
                <a:lnTo>
                  <a:pt x="2553" y="167"/>
                </a:lnTo>
                <a:lnTo>
                  <a:pt x="2557" y="165"/>
                </a:lnTo>
                <a:lnTo>
                  <a:pt x="2559" y="161"/>
                </a:lnTo>
                <a:lnTo>
                  <a:pt x="2561" y="157"/>
                </a:lnTo>
                <a:lnTo>
                  <a:pt x="2565" y="157"/>
                </a:lnTo>
                <a:lnTo>
                  <a:pt x="2573" y="157"/>
                </a:lnTo>
                <a:lnTo>
                  <a:pt x="2585" y="157"/>
                </a:lnTo>
                <a:lnTo>
                  <a:pt x="2593" y="157"/>
                </a:lnTo>
                <a:lnTo>
                  <a:pt x="2649" y="157"/>
                </a:lnTo>
                <a:lnTo>
                  <a:pt x="2653" y="157"/>
                </a:lnTo>
                <a:lnTo>
                  <a:pt x="2661" y="157"/>
                </a:lnTo>
                <a:lnTo>
                  <a:pt x="2673" y="157"/>
                </a:lnTo>
                <a:lnTo>
                  <a:pt x="2673" y="157"/>
                </a:lnTo>
                <a:lnTo>
                  <a:pt x="2677" y="157"/>
                </a:lnTo>
                <a:lnTo>
                  <a:pt x="2681" y="153"/>
                </a:lnTo>
                <a:lnTo>
                  <a:pt x="2723" y="153"/>
                </a:lnTo>
                <a:lnTo>
                  <a:pt x="2723" y="153"/>
                </a:lnTo>
                <a:lnTo>
                  <a:pt x="2729" y="151"/>
                </a:lnTo>
                <a:lnTo>
                  <a:pt x="2731" y="149"/>
                </a:lnTo>
                <a:lnTo>
                  <a:pt x="2735" y="147"/>
                </a:lnTo>
                <a:lnTo>
                  <a:pt x="2735" y="143"/>
                </a:lnTo>
                <a:lnTo>
                  <a:pt x="2739" y="143"/>
                </a:lnTo>
                <a:lnTo>
                  <a:pt x="2751" y="143"/>
                </a:lnTo>
                <a:lnTo>
                  <a:pt x="2759" y="143"/>
                </a:lnTo>
                <a:lnTo>
                  <a:pt x="2767" y="143"/>
                </a:lnTo>
                <a:lnTo>
                  <a:pt x="2831" y="143"/>
                </a:lnTo>
                <a:lnTo>
                  <a:pt x="2839" y="143"/>
                </a:lnTo>
                <a:lnTo>
                  <a:pt x="2847" y="143"/>
                </a:lnTo>
                <a:lnTo>
                  <a:pt x="2847" y="143"/>
                </a:lnTo>
                <a:lnTo>
                  <a:pt x="2853" y="141"/>
                </a:lnTo>
                <a:lnTo>
                  <a:pt x="2857" y="137"/>
                </a:lnTo>
                <a:lnTo>
                  <a:pt x="2899" y="137"/>
                </a:lnTo>
                <a:lnTo>
                  <a:pt x="2899" y="137"/>
                </a:lnTo>
                <a:lnTo>
                  <a:pt x="2903" y="137"/>
                </a:lnTo>
                <a:lnTo>
                  <a:pt x="2907" y="135"/>
                </a:lnTo>
                <a:lnTo>
                  <a:pt x="2909" y="131"/>
                </a:lnTo>
                <a:lnTo>
                  <a:pt x="2911" y="127"/>
                </a:lnTo>
                <a:lnTo>
                  <a:pt x="2911" y="127"/>
                </a:lnTo>
                <a:lnTo>
                  <a:pt x="2919" y="127"/>
                </a:lnTo>
                <a:lnTo>
                  <a:pt x="2927" y="127"/>
                </a:lnTo>
                <a:lnTo>
                  <a:pt x="2935" y="127"/>
                </a:lnTo>
                <a:lnTo>
                  <a:pt x="2947" y="127"/>
                </a:lnTo>
                <a:lnTo>
                  <a:pt x="3007" y="127"/>
                </a:lnTo>
                <a:lnTo>
                  <a:pt x="3015" y="127"/>
                </a:lnTo>
                <a:lnTo>
                  <a:pt x="3027" y="127"/>
                </a:lnTo>
                <a:lnTo>
                  <a:pt x="3035" y="127"/>
                </a:lnTo>
                <a:lnTo>
                  <a:pt x="3043" y="127"/>
                </a:lnTo>
                <a:lnTo>
                  <a:pt x="3089" y="127"/>
                </a:lnTo>
                <a:lnTo>
                  <a:pt x="3089" y="127"/>
                </a:lnTo>
                <a:lnTo>
                  <a:pt x="3097" y="125"/>
                </a:lnTo>
                <a:lnTo>
                  <a:pt x="3101" y="119"/>
                </a:lnTo>
                <a:lnTo>
                  <a:pt x="3101" y="119"/>
                </a:lnTo>
                <a:lnTo>
                  <a:pt x="3101" y="119"/>
                </a:lnTo>
                <a:lnTo>
                  <a:pt x="3101" y="119"/>
                </a:lnTo>
                <a:lnTo>
                  <a:pt x="3103" y="117"/>
                </a:lnTo>
                <a:lnTo>
                  <a:pt x="3103" y="117"/>
                </a:lnTo>
                <a:lnTo>
                  <a:pt x="3103" y="117"/>
                </a:lnTo>
                <a:lnTo>
                  <a:pt x="3103" y="117"/>
                </a:lnTo>
                <a:lnTo>
                  <a:pt x="3103" y="117"/>
                </a:lnTo>
                <a:lnTo>
                  <a:pt x="3105" y="117"/>
                </a:lnTo>
                <a:lnTo>
                  <a:pt x="3113" y="117"/>
                </a:lnTo>
                <a:lnTo>
                  <a:pt x="3121" y="117"/>
                </a:lnTo>
                <a:lnTo>
                  <a:pt x="3121" y="117"/>
                </a:lnTo>
                <a:lnTo>
                  <a:pt x="3125" y="117"/>
                </a:lnTo>
                <a:lnTo>
                  <a:pt x="3125" y="117"/>
                </a:lnTo>
                <a:lnTo>
                  <a:pt x="3127" y="115"/>
                </a:lnTo>
                <a:lnTo>
                  <a:pt x="3127" y="115"/>
                </a:lnTo>
                <a:lnTo>
                  <a:pt x="3129" y="115"/>
                </a:lnTo>
                <a:lnTo>
                  <a:pt x="3129" y="115"/>
                </a:lnTo>
                <a:lnTo>
                  <a:pt x="3129" y="113"/>
                </a:lnTo>
                <a:lnTo>
                  <a:pt x="3129" y="113"/>
                </a:lnTo>
                <a:lnTo>
                  <a:pt x="3131" y="111"/>
                </a:lnTo>
                <a:lnTo>
                  <a:pt x="3131" y="111"/>
                </a:lnTo>
                <a:lnTo>
                  <a:pt x="3133" y="111"/>
                </a:lnTo>
                <a:lnTo>
                  <a:pt x="3133" y="111"/>
                </a:lnTo>
                <a:lnTo>
                  <a:pt x="3133" y="107"/>
                </a:lnTo>
                <a:lnTo>
                  <a:pt x="3133" y="107"/>
                </a:lnTo>
                <a:lnTo>
                  <a:pt x="3133" y="107"/>
                </a:lnTo>
                <a:lnTo>
                  <a:pt x="3173" y="107"/>
                </a:lnTo>
                <a:lnTo>
                  <a:pt x="3185" y="107"/>
                </a:lnTo>
                <a:lnTo>
                  <a:pt x="3193" y="107"/>
                </a:lnTo>
                <a:lnTo>
                  <a:pt x="3201" y="107"/>
                </a:lnTo>
                <a:lnTo>
                  <a:pt x="3209" y="107"/>
                </a:lnTo>
                <a:lnTo>
                  <a:pt x="3253" y="107"/>
                </a:lnTo>
                <a:lnTo>
                  <a:pt x="3253" y="107"/>
                </a:lnTo>
                <a:lnTo>
                  <a:pt x="3257" y="105"/>
                </a:lnTo>
                <a:lnTo>
                  <a:pt x="3261" y="103"/>
                </a:lnTo>
                <a:lnTo>
                  <a:pt x="3263" y="99"/>
                </a:lnTo>
                <a:lnTo>
                  <a:pt x="3265" y="95"/>
                </a:lnTo>
                <a:lnTo>
                  <a:pt x="3265" y="91"/>
                </a:lnTo>
                <a:lnTo>
                  <a:pt x="3273" y="91"/>
                </a:lnTo>
                <a:lnTo>
                  <a:pt x="3281" y="91"/>
                </a:lnTo>
                <a:lnTo>
                  <a:pt x="3289" y="91"/>
                </a:lnTo>
                <a:lnTo>
                  <a:pt x="3353" y="91"/>
                </a:lnTo>
                <a:lnTo>
                  <a:pt x="3361" y="91"/>
                </a:lnTo>
                <a:lnTo>
                  <a:pt x="3369" y="91"/>
                </a:lnTo>
                <a:lnTo>
                  <a:pt x="3377" y="91"/>
                </a:lnTo>
                <a:lnTo>
                  <a:pt x="3389" y="91"/>
                </a:lnTo>
                <a:lnTo>
                  <a:pt x="3439" y="91"/>
                </a:lnTo>
                <a:lnTo>
                  <a:pt x="3447" y="91"/>
                </a:lnTo>
                <a:lnTo>
                  <a:pt x="3455" y="91"/>
                </a:lnTo>
                <a:lnTo>
                  <a:pt x="3467" y="91"/>
                </a:lnTo>
                <a:lnTo>
                  <a:pt x="3475" y="91"/>
                </a:lnTo>
                <a:lnTo>
                  <a:pt x="3483" y="91"/>
                </a:lnTo>
                <a:lnTo>
                  <a:pt x="3487" y="91"/>
                </a:lnTo>
                <a:lnTo>
                  <a:pt x="3539" y="91"/>
                </a:lnTo>
                <a:lnTo>
                  <a:pt x="3547" y="91"/>
                </a:lnTo>
                <a:lnTo>
                  <a:pt x="3555" y="91"/>
                </a:lnTo>
                <a:lnTo>
                  <a:pt x="3563" y="91"/>
                </a:lnTo>
                <a:lnTo>
                  <a:pt x="3571" y="91"/>
                </a:lnTo>
                <a:lnTo>
                  <a:pt x="3579" y="91"/>
                </a:lnTo>
                <a:lnTo>
                  <a:pt x="3586" y="91"/>
                </a:lnTo>
                <a:lnTo>
                  <a:pt x="3626" y="91"/>
                </a:lnTo>
                <a:lnTo>
                  <a:pt x="3626" y="91"/>
                </a:lnTo>
                <a:lnTo>
                  <a:pt x="3632" y="91"/>
                </a:lnTo>
                <a:lnTo>
                  <a:pt x="3636" y="87"/>
                </a:lnTo>
                <a:lnTo>
                  <a:pt x="3642" y="87"/>
                </a:lnTo>
                <a:lnTo>
                  <a:pt x="3650" y="87"/>
                </a:lnTo>
                <a:lnTo>
                  <a:pt x="3658" y="87"/>
                </a:lnTo>
                <a:lnTo>
                  <a:pt x="3670" y="87"/>
                </a:lnTo>
                <a:lnTo>
                  <a:pt x="3726" y="87"/>
                </a:lnTo>
                <a:lnTo>
                  <a:pt x="3730" y="87"/>
                </a:lnTo>
                <a:lnTo>
                  <a:pt x="3738" y="87"/>
                </a:lnTo>
                <a:lnTo>
                  <a:pt x="3748" y="87"/>
                </a:lnTo>
                <a:lnTo>
                  <a:pt x="3756" y="87"/>
                </a:lnTo>
                <a:lnTo>
                  <a:pt x="3764" y="87"/>
                </a:lnTo>
                <a:lnTo>
                  <a:pt x="3772" y="87"/>
                </a:lnTo>
                <a:lnTo>
                  <a:pt x="3772" y="87"/>
                </a:lnTo>
                <a:lnTo>
                  <a:pt x="3772" y="87"/>
                </a:lnTo>
                <a:lnTo>
                  <a:pt x="3772" y="87"/>
                </a:lnTo>
                <a:lnTo>
                  <a:pt x="3774" y="87"/>
                </a:lnTo>
                <a:lnTo>
                  <a:pt x="3824" y="87"/>
                </a:lnTo>
                <a:lnTo>
                  <a:pt x="3828" y="87"/>
                </a:lnTo>
                <a:lnTo>
                  <a:pt x="3836" y="87"/>
                </a:lnTo>
                <a:lnTo>
                  <a:pt x="3844" y="87"/>
                </a:lnTo>
                <a:lnTo>
                  <a:pt x="3852" y="87"/>
                </a:lnTo>
                <a:lnTo>
                  <a:pt x="3864" y="87"/>
                </a:lnTo>
                <a:lnTo>
                  <a:pt x="3872" y="87"/>
                </a:lnTo>
                <a:lnTo>
                  <a:pt x="3872" y="87"/>
                </a:lnTo>
                <a:lnTo>
                  <a:pt x="3872" y="87"/>
                </a:lnTo>
                <a:lnTo>
                  <a:pt x="3872" y="87"/>
                </a:lnTo>
                <a:lnTo>
                  <a:pt x="3872" y="87"/>
                </a:lnTo>
                <a:lnTo>
                  <a:pt x="3924" y="87"/>
                </a:lnTo>
                <a:lnTo>
                  <a:pt x="3924" y="87"/>
                </a:lnTo>
                <a:lnTo>
                  <a:pt x="3924" y="87"/>
                </a:lnTo>
                <a:lnTo>
                  <a:pt x="3924" y="87"/>
                </a:lnTo>
                <a:lnTo>
                  <a:pt x="3924" y="87"/>
                </a:lnTo>
                <a:lnTo>
                  <a:pt x="3932" y="87"/>
                </a:lnTo>
                <a:lnTo>
                  <a:pt x="3932" y="87"/>
                </a:lnTo>
                <a:lnTo>
                  <a:pt x="3936" y="85"/>
                </a:lnTo>
                <a:lnTo>
                  <a:pt x="3940" y="83"/>
                </a:lnTo>
                <a:lnTo>
                  <a:pt x="3942" y="81"/>
                </a:lnTo>
                <a:lnTo>
                  <a:pt x="3944" y="77"/>
                </a:lnTo>
                <a:lnTo>
                  <a:pt x="3944" y="77"/>
                </a:lnTo>
                <a:lnTo>
                  <a:pt x="3952" y="77"/>
                </a:lnTo>
                <a:lnTo>
                  <a:pt x="3960" y="77"/>
                </a:lnTo>
                <a:lnTo>
                  <a:pt x="4012" y="77"/>
                </a:lnTo>
                <a:lnTo>
                  <a:pt x="4012" y="77"/>
                </a:lnTo>
                <a:lnTo>
                  <a:pt x="4012" y="77"/>
                </a:lnTo>
                <a:lnTo>
                  <a:pt x="4012" y="77"/>
                </a:lnTo>
                <a:lnTo>
                  <a:pt x="4012" y="77"/>
                </a:lnTo>
                <a:lnTo>
                  <a:pt x="4020" y="77"/>
                </a:lnTo>
                <a:lnTo>
                  <a:pt x="4032" y="77"/>
                </a:lnTo>
                <a:lnTo>
                  <a:pt x="4040" y="77"/>
                </a:lnTo>
                <a:lnTo>
                  <a:pt x="4048" y="77"/>
                </a:lnTo>
                <a:lnTo>
                  <a:pt x="4056" y="77"/>
                </a:lnTo>
                <a:lnTo>
                  <a:pt x="4060" y="77"/>
                </a:lnTo>
                <a:lnTo>
                  <a:pt x="4110" y="77"/>
                </a:lnTo>
                <a:lnTo>
                  <a:pt x="4118" y="77"/>
                </a:lnTo>
                <a:lnTo>
                  <a:pt x="4126" y="77"/>
                </a:lnTo>
                <a:lnTo>
                  <a:pt x="4134" y="77"/>
                </a:lnTo>
                <a:lnTo>
                  <a:pt x="4146" y="77"/>
                </a:lnTo>
                <a:lnTo>
                  <a:pt x="4154" y="77"/>
                </a:lnTo>
                <a:lnTo>
                  <a:pt x="4158" y="77"/>
                </a:lnTo>
                <a:lnTo>
                  <a:pt x="4198" y="77"/>
                </a:lnTo>
                <a:lnTo>
                  <a:pt x="4198" y="77"/>
                </a:lnTo>
                <a:lnTo>
                  <a:pt x="4204" y="75"/>
                </a:lnTo>
                <a:lnTo>
                  <a:pt x="4208" y="71"/>
                </a:lnTo>
                <a:lnTo>
                  <a:pt x="4208" y="71"/>
                </a:lnTo>
                <a:lnTo>
                  <a:pt x="4208" y="71"/>
                </a:lnTo>
                <a:lnTo>
                  <a:pt x="4208" y="71"/>
                </a:lnTo>
                <a:lnTo>
                  <a:pt x="4212" y="69"/>
                </a:lnTo>
                <a:lnTo>
                  <a:pt x="4212" y="69"/>
                </a:lnTo>
                <a:lnTo>
                  <a:pt x="4212" y="69"/>
                </a:lnTo>
                <a:lnTo>
                  <a:pt x="4212" y="69"/>
                </a:lnTo>
                <a:lnTo>
                  <a:pt x="4216" y="67"/>
                </a:lnTo>
                <a:lnTo>
                  <a:pt x="4216" y="67"/>
                </a:lnTo>
                <a:lnTo>
                  <a:pt x="4216" y="67"/>
                </a:lnTo>
                <a:lnTo>
                  <a:pt x="4216" y="67"/>
                </a:lnTo>
                <a:lnTo>
                  <a:pt x="4218" y="63"/>
                </a:lnTo>
                <a:lnTo>
                  <a:pt x="4218" y="63"/>
                </a:lnTo>
                <a:lnTo>
                  <a:pt x="4218" y="63"/>
                </a:lnTo>
                <a:lnTo>
                  <a:pt x="4218" y="63"/>
                </a:lnTo>
                <a:lnTo>
                  <a:pt x="4218" y="61"/>
                </a:lnTo>
                <a:lnTo>
                  <a:pt x="4226" y="61"/>
                </a:lnTo>
                <a:lnTo>
                  <a:pt x="4234" y="61"/>
                </a:lnTo>
                <a:lnTo>
                  <a:pt x="4286" y="61"/>
                </a:lnTo>
                <a:lnTo>
                  <a:pt x="4286" y="61"/>
                </a:lnTo>
                <a:lnTo>
                  <a:pt x="4286" y="61"/>
                </a:lnTo>
                <a:lnTo>
                  <a:pt x="4286" y="61"/>
                </a:lnTo>
                <a:lnTo>
                  <a:pt x="4290" y="61"/>
                </a:lnTo>
                <a:lnTo>
                  <a:pt x="4294" y="57"/>
                </a:lnTo>
                <a:lnTo>
                  <a:pt x="4294" y="57"/>
                </a:lnTo>
                <a:lnTo>
                  <a:pt x="4296" y="55"/>
                </a:lnTo>
                <a:lnTo>
                  <a:pt x="4306" y="55"/>
                </a:lnTo>
                <a:lnTo>
                  <a:pt x="4314" y="55"/>
                </a:lnTo>
                <a:lnTo>
                  <a:pt x="4322" y="55"/>
                </a:lnTo>
                <a:lnTo>
                  <a:pt x="4362" y="55"/>
                </a:lnTo>
                <a:lnTo>
                  <a:pt x="4362" y="55"/>
                </a:lnTo>
                <a:lnTo>
                  <a:pt x="4366" y="55"/>
                </a:lnTo>
                <a:lnTo>
                  <a:pt x="4370" y="53"/>
                </a:lnTo>
                <a:lnTo>
                  <a:pt x="4372" y="49"/>
                </a:lnTo>
                <a:lnTo>
                  <a:pt x="4374" y="45"/>
                </a:lnTo>
                <a:lnTo>
                  <a:pt x="4374" y="45"/>
                </a:lnTo>
                <a:lnTo>
                  <a:pt x="4386" y="45"/>
                </a:lnTo>
                <a:lnTo>
                  <a:pt x="4394" y="45"/>
                </a:lnTo>
                <a:lnTo>
                  <a:pt x="4402" y="45"/>
                </a:lnTo>
                <a:lnTo>
                  <a:pt x="4410" y="45"/>
                </a:lnTo>
                <a:lnTo>
                  <a:pt x="4448" y="45"/>
                </a:lnTo>
                <a:lnTo>
                  <a:pt x="4448" y="45"/>
                </a:lnTo>
                <a:lnTo>
                  <a:pt x="4454" y="45"/>
                </a:lnTo>
                <a:lnTo>
                  <a:pt x="4458" y="41"/>
                </a:lnTo>
                <a:lnTo>
                  <a:pt x="4464" y="41"/>
                </a:lnTo>
                <a:lnTo>
                  <a:pt x="4472" y="41"/>
                </a:lnTo>
                <a:lnTo>
                  <a:pt x="4480" y="41"/>
                </a:lnTo>
                <a:lnTo>
                  <a:pt x="4488" y="41"/>
                </a:lnTo>
                <a:lnTo>
                  <a:pt x="4496" y="41"/>
                </a:lnTo>
                <a:lnTo>
                  <a:pt x="4552" y="41"/>
                </a:lnTo>
                <a:lnTo>
                  <a:pt x="4560" y="41"/>
                </a:lnTo>
                <a:lnTo>
                  <a:pt x="4568" y="41"/>
                </a:lnTo>
                <a:lnTo>
                  <a:pt x="4576" y="41"/>
                </a:lnTo>
                <a:lnTo>
                  <a:pt x="4576" y="41"/>
                </a:lnTo>
                <a:lnTo>
                  <a:pt x="4580" y="39"/>
                </a:lnTo>
                <a:lnTo>
                  <a:pt x="4584" y="37"/>
                </a:lnTo>
                <a:lnTo>
                  <a:pt x="4586" y="35"/>
                </a:lnTo>
                <a:lnTo>
                  <a:pt x="4588" y="31"/>
                </a:lnTo>
                <a:lnTo>
                  <a:pt x="4624" y="31"/>
                </a:lnTo>
                <a:lnTo>
                  <a:pt x="4624" y="31"/>
                </a:lnTo>
                <a:lnTo>
                  <a:pt x="4630" y="29"/>
                </a:lnTo>
                <a:lnTo>
                  <a:pt x="4634" y="25"/>
                </a:lnTo>
                <a:lnTo>
                  <a:pt x="4640" y="25"/>
                </a:lnTo>
                <a:lnTo>
                  <a:pt x="4648" y="25"/>
                </a:lnTo>
                <a:lnTo>
                  <a:pt x="4656" y="25"/>
                </a:lnTo>
                <a:lnTo>
                  <a:pt x="4668" y="25"/>
                </a:lnTo>
                <a:lnTo>
                  <a:pt x="4724" y="25"/>
                </a:lnTo>
                <a:lnTo>
                  <a:pt x="4728" y="25"/>
                </a:lnTo>
                <a:lnTo>
                  <a:pt x="4736" y="25"/>
                </a:lnTo>
                <a:lnTo>
                  <a:pt x="4748" y="25"/>
                </a:lnTo>
                <a:lnTo>
                  <a:pt x="4756" y="25"/>
                </a:lnTo>
                <a:lnTo>
                  <a:pt x="4764" y="25"/>
                </a:lnTo>
                <a:lnTo>
                  <a:pt x="4772" y="25"/>
                </a:lnTo>
                <a:lnTo>
                  <a:pt x="4772" y="25"/>
                </a:lnTo>
                <a:lnTo>
                  <a:pt x="4776" y="25"/>
                </a:lnTo>
                <a:lnTo>
                  <a:pt x="4780" y="23"/>
                </a:lnTo>
                <a:lnTo>
                  <a:pt x="4782" y="18"/>
                </a:lnTo>
                <a:lnTo>
                  <a:pt x="4784" y="12"/>
                </a:lnTo>
                <a:lnTo>
                  <a:pt x="4784" y="12"/>
                </a:lnTo>
                <a:lnTo>
                  <a:pt x="4782" y="8"/>
                </a:lnTo>
                <a:lnTo>
                  <a:pt x="4780" y="4"/>
                </a:lnTo>
                <a:lnTo>
                  <a:pt x="4776" y="2"/>
                </a:lnTo>
                <a:lnTo>
                  <a:pt x="4772" y="0"/>
                </a:lnTo>
                <a:lnTo>
                  <a:pt x="4772" y="0"/>
                </a:lnTo>
                <a:close/>
              </a:path>
            </a:pathLst>
          </a:custGeom>
          <a:solidFill>
            <a:srgbClr val="5690CC"/>
          </a:solidFill>
          <a:ln w="19050">
            <a:solidFill>
              <a:srgbClr val="5690CC"/>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16" name="Freeform 6"/>
          <p:cNvSpPr>
            <a:spLocks/>
          </p:cNvSpPr>
          <p:nvPr/>
        </p:nvSpPr>
        <p:spPr bwMode="auto">
          <a:xfrm>
            <a:off x="3375216" y="5794135"/>
            <a:ext cx="3482006" cy="353783"/>
          </a:xfrm>
          <a:custGeom>
            <a:avLst/>
            <a:gdLst>
              <a:gd name="T0" fmla="*/ 52 w 4768"/>
              <a:gd name="T1" fmla="*/ 352 h 368"/>
              <a:gd name="T2" fmla="*/ 132 w 4768"/>
              <a:gd name="T3" fmla="*/ 348 h 368"/>
              <a:gd name="T4" fmla="*/ 212 w 4768"/>
              <a:gd name="T5" fmla="*/ 342 h 368"/>
              <a:gd name="T6" fmla="*/ 276 w 4768"/>
              <a:gd name="T7" fmla="*/ 322 h 368"/>
              <a:gd name="T8" fmla="*/ 354 w 4768"/>
              <a:gd name="T9" fmla="*/ 312 h 368"/>
              <a:gd name="T10" fmla="*/ 442 w 4768"/>
              <a:gd name="T11" fmla="*/ 312 h 368"/>
              <a:gd name="T12" fmla="*/ 522 w 4768"/>
              <a:gd name="T13" fmla="*/ 306 h 368"/>
              <a:gd name="T14" fmla="*/ 594 w 4768"/>
              <a:gd name="T15" fmla="*/ 292 h 368"/>
              <a:gd name="T16" fmla="*/ 680 w 4768"/>
              <a:gd name="T17" fmla="*/ 292 h 368"/>
              <a:gd name="T18" fmla="*/ 760 w 4768"/>
              <a:gd name="T19" fmla="*/ 286 h 368"/>
              <a:gd name="T20" fmla="*/ 848 w 4768"/>
              <a:gd name="T21" fmla="*/ 286 h 368"/>
              <a:gd name="T22" fmla="*/ 928 w 4768"/>
              <a:gd name="T23" fmla="*/ 281 h 368"/>
              <a:gd name="T24" fmla="*/ 1006 w 4768"/>
              <a:gd name="T25" fmla="*/ 271 h 368"/>
              <a:gd name="T26" fmla="*/ 1094 w 4768"/>
              <a:gd name="T27" fmla="*/ 271 h 368"/>
              <a:gd name="T28" fmla="*/ 1186 w 4768"/>
              <a:gd name="T29" fmla="*/ 271 h 368"/>
              <a:gd name="T30" fmla="*/ 1273 w 4768"/>
              <a:gd name="T31" fmla="*/ 271 h 368"/>
              <a:gd name="T32" fmla="*/ 1359 w 4768"/>
              <a:gd name="T33" fmla="*/ 271 h 368"/>
              <a:gd name="T34" fmla="*/ 1439 w 4768"/>
              <a:gd name="T35" fmla="*/ 265 h 368"/>
              <a:gd name="T36" fmla="*/ 1511 w 4768"/>
              <a:gd name="T37" fmla="*/ 245 h 368"/>
              <a:gd name="T38" fmla="*/ 1563 w 4768"/>
              <a:gd name="T39" fmla="*/ 215 h 368"/>
              <a:gd name="T40" fmla="*/ 1651 w 4768"/>
              <a:gd name="T41" fmla="*/ 215 h 368"/>
              <a:gd name="T42" fmla="*/ 1729 w 4768"/>
              <a:gd name="T43" fmla="*/ 199 h 368"/>
              <a:gd name="T44" fmla="*/ 1821 w 4768"/>
              <a:gd name="T45" fmla="*/ 199 h 368"/>
              <a:gd name="T46" fmla="*/ 1897 w 4768"/>
              <a:gd name="T47" fmla="*/ 195 h 368"/>
              <a:gd name="T48" fmla="*/ 1989 w 4768"/>
              <a:gd name="T49" fmla="*/ 195 h 368"/>
              <a:gd name="T50" fmla="*/ 2055 w 4768"/>
              <a:gd name="T51" fmla="*/ 179 h 368"/>
              <a:gd name="T52" fmla="*/ 2135 w 4768"/>
              <a:gd name="T53" fmla="*/ 173 h 368"/>
              <a:gd name="T54" fmla="*/ 2227 w 4768"/>
              <a:gd name="T55" fmla="*/ 173 h 368"/>
              <a:gd name="T56" fmla="*/ 2315 w 4768"/>
              <a:gd name="T57" fmla="*/ 173 h 368"/>
              <a:gd name="T58" fmla="*/ 2393 w 4768"/>
              <a:gd name="T59" fmla="*/ 169 h 368"/>
              <a:gd name="T60" fmla="*/ 2473 w 4768"/>
              <a:gd name="T61" fmla="*/ 159 h 368"/>
              <a:gd name="T62" fmla="*/ 2561 w 4768"/>
              <a:gd name="T63" fmla="*/ 159 h 368"/>
              <a:gd name="T64" fmla="*/ 2649 w 4768"/>
              <a:gd name="T65" fmla="*/ 159 h 368"/>
              <a:gd name="T66" fmla="*/ 2735 w 4768"/>
              <a:gd name="T67" fmla="*/ 159 h 368"/>
              <a:gd name="T68" fmla="*/ 2815 w 4768"/>
              <a:gd name="T69" fmla="*/ 153 h 368"/>
              <a:gd name="T70" fmla="*/ 2887 w 4768"/>
              <a:gd name="T71" fmla="*/ 139 h 368"/>
              <a:gd name="T72" fmla="*/ 2967 w 4768"/>
              <a:gd name="T73" fmla="*/ 123 h 368"/>
              <a:gd name="T74" fmla="*/ 3047 w 4768"/>
              <a:gd name="T75" fmla="*/ 119 h 368"/>
              <a:gd name="T76" fmla="*/ 3117 w 4768"/>
              <a:gd name="T77" fmla="*/ 103 h 368"/>
              <a:gd name="T78" fmla="*/ 3205 w 4768"/>
              <a:gd name="T79" fmla="*/ 103 h 368"/>
              <a:gd name="T80" fmla="*/ 3277 w 4768"/>
              <a:gd name="T81" fmla="*/ 87 h 368"/>
              <a:gd name="T82" fmla="*/ 3365 w 4768"/>
              <a:gd name="T83" fmla="*/ 87 h 368"/>
              <a:gd name="T84" fmla="*/ 3443 w 4768"/>
              <a:gd name="T85" fmla="*/ 82 h 368"/>
              <a:gd name="T86" fmla="*/ 3531 w 4768"/>
              <a:gd name="T87" fmla="*/ 82 h 368"/>
              <a:gd name="T88" fmla="*/ 3610 w 4768"/>
              <a:gd name="T89" fmla="*/ 72 h 368"/>
              <a:gd name="T90" fmla="*/ 3690 w 4768"/>
              <a:gd name="T91" fmla="*/ 66 h 368"/>
              <a:gd name="T92" fmla="*/ 3780 w 4768"/>
              <a:gd name="T93" fmla="*/ 66 h 368"/>
              <a:gd name="T94" fmla="*/ 3868 w 4768"/>
              <a:gd name="T95" fmla="*/ 66 h 368"/>
              <a:gd name="T96" fmla="*/ 3948 w 4768"/>
              <a:gd name="T97" fmla="*/ 62 h 368"/>
              <a:gd name="T98" fmla="*/ 4008 w 4768"/>
              <a:gd name="T99" fmla="*/ 36 h 368"/>
              <a:gd name="T100" fmla="*/ 4086 w 4768"/>
              <a:gd name="T101" fmla="*/ 30 h 368"/>
              <a:gd name="T102" fmla="*/ 4166 w 4768"/>
              <a:gd name="T103" fmla="*/ 26 h 368"/>
              <a:gd name="T104" fmla="*/ 4254 w 4768"/>
              <a:gd name="T105" fmla="*/ 26 h 368"/>
              <a:gd name="T106" fmla="*/ 4346 w 4768"/>
              <a:gd name="T107" fmla="*/ 26 h 368"/>
              <a:gd name="T108" fmla="*/ 4432 w 4768"/>
              <a:gd name="T109" fmla="*/ 26 h 368"/>
              <a:gd name="T110" fmla="*/ 4520 w 4768"/>
              <a:gd name="T111" fmla="*/ 26 h 368"/>
              <a:gd name="T112" fmla="*/ 4592 w 4768"/>
              <a:gd name="T113" fmla="*/ 0 h 368"/>
              <a:gd name="T114" fmla="*/ 4680 w 4768"/>
              <a:gd name="T115" fmla="*/ 0 h 368"/>
              <a:gd name="T116" fmla="*/ 4768 w 4768"/>
              <a:gd name="T11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8" h="368">
                <a:moveTo>
                  <a:pt x="0" y="368"/>
                </a:moveTo>
                <a:lnTo>
                  <a:pt x="0" y="368"/>
                </a:lnTo>
                <a:lnTo>
                  <a:pt x="8" y="368"/>
                </a:lnTo>
                <a:lnTo>
                  <a:pt x="8" y="362"/>
                </a:lnTo>
                <a:lnTo>
                  <a:pt x="16" y="362"/>
                </a:lnTo>
                <a:lnTo>
                  <a:pt x="28" y="362"/>
                </a:lnTo>
                <a:lnTo>
                  <a:pt x="28" y="352"/>
                </a:lnTo>
                <a:lnTo>
                  <a:pt x="36" y="352"/>
                </a:lnTo>
                <a:lnTo>
                  <a:pt x="44" y="352"/>
                </a:lnTo>
                <a:lnTo>
                  <a:pt x="52" y="352"/>
                </a:lnTo>
                <a:lnTo>
                  <a:pt x="64" y="352"/>
                </a:lnTo>
                <a:lnTo>
                  <a:pt x="72" y="352"/>
                </a:lnTo>
                <a:lnTo>
                  <a:pt x="80" y="352"/>
                </a:lnTo>
                <a:lnTo>
                  <a:pt x="88" y="352"/>
                </a:lnTo>
                <a:lnTo>
                  <a:pt x="96" y="352"/>
                </a:lnTo>
                <a:lnTo>
                  <a:pt x="108" y="352"/>
                </a:lnTo>
                <a:lnTo>
                  <a:pt x="116" y="352"/>
                </a:lnTo>
                <a:lnTo>
                  <a:pt x="124" y="352"/>
                </a:lnTo>
                <a:lnTo>
                  <a:pt x="132" y="352"/>
                </a:lnTo>
                <a:lnTo>
                  <a:pt x="132" y="348"/>
                </a:lnTo>
                <a:lnTo>
                  <a:pt x="144" y="348"/>
                </a:lnTo>
                <a:lnTo>
                  <a:pt x="144" y="342"/>
                </a:lnTo>
                <a:lnTo>
                  <a:pt x="152" y="342"/>
                </a:lnTo>
                <a:lnTo>
                  <a:pt x="160" y="342"/>
                </a:lnTo>
                <a:lnTo>
                  <a:pt x="168" y="342"/>
                </a:lnTo>
                <a:lnTo>
                  <a:pt x="176" y="342"/>
                </a:lnTo>
                <a:lnTo>
                  <a:pt x="188" y="342"/>
                </a:lnTo>
                <a:lnTo>
                  <a:pt x="196" y="342"/>
                </a:lnTo>
                <a:lnTo>
                  <a:pt x="204" y="342"/>
                </a:lnTo>
                <a:lnTo>
                  <a:pt x="212" y="342"/>
                </a:lnTo>
                <a:lnTo>
                  <a:pt x="224" y="342"/>
                </a:lnTo>
                <a:lnTo>
                  <a:pt x="232" y="342"/>
                </a:lnTo>
                <a:lnTo>
                  <a:pt x="240" y="342"/>
                </a:lnTo>
                <a:lnTo>
                  <a:pt x="240" y="332"/>
                </a:lnTo>
                <a:lnTo>
                  <a:pt x="248" y="332"/>
                </a:lnTo>
                <a:lnTo>
                  <a:pt x="248" y="328"/>
                </a:lnTo>
                <a:lnTo>
                  <a:pt x="256" y="328"/>
                </a:lnTo>
                <a:lnTo>
                  <a:pt x="268" y="328"/>
                </a:lnTo>
                <a:lnTo>
                  <a:pt x="268" y="322"/>
                </a:lnTo>
                <a:lnTo>
                  <a:pt x="276" y="322"/>
                </a:lnTo>
                <a:lnTo>
                  <a:pt x="284" y="322"/>
                </a:lnTo>
                <a:lnTo>
                  <a:pt x="292" y="322"/>
                </a:lnTo>
                <a:lnTo>
                  <a:pt x="302" y="322"/>
                </a:lnTo>
                <a:lnTo>
                  <a:pt x="310" y="322"/>
                </a:lnTo>
                <a:lnTo>
                  <a:pt x="318" y="322"/>
                </a:lnTo>
                <a:lnTo>
                  <a:pt x="326" y="322"/>
                </a:lnTo>
                <a:lnTo>
                  <a:pt x="334" y="322"/>
                </a:lnTo>
                <a:lnTo>
                  <a:pt x="346" y="322"/>
                </a:lnTo>
                <a:lnTo>
                  <a:pt x="346" y="312"/>
                </a:lnTo>
                <a:lnTo>
                  <a:pt x="354" y="312"/>
                </a:lnTo>
                <a:lnTo>
                  <a:pt x="362" y="312"/>
                </a:lnTo>
                <a:lnTo>
                  <a:pt x="370" y="312"/>
                </a:lnTo>
                <a:lnTo>
                  <a:pt x="382" y="312"/>
                </a:lnTo>
                <a:lnTo>
                  <a:pt x="390" y="312"/>
                </a:lnTo>
                <a:lnTo>
                  <a:pt x="398" y="312"/>
                </a:lnTo>
                <a:lnTo>
                  <a:pt x="406" y="312"/>
                </a:lnTo>
                <a:lnTo>
                  <a:pt x="414" y="312"/>
                </a:lnTo>
                <a:lnTo>
                  <a:pt x="426" y="312"/>
                </a:lnTo>
                <a:lnTo>
                  <a:pt x="434" y="312"/>
                </a:lnTo>
                <a:lnTo>
                  <a:pt x="442" y="312"/>
                </a:lnTo>
                <a:lnTo>
                  <a:pt x="450" y="312"/>
                </a:lnTo>
                <a:lnTo>
                  <a:pt x="462" y="312"/>
                </a:lnTo>
                <a:lnTo>
                  <a:pt x="470" y="312"/>
                </a:lnTo>
                <a:lnTo>
                  <a:pt x="478" y="312"/>
                </a:lnTo>
                <a:lnTo>
                  <a:pt x="478" y="306"/>
                </a:lnTo>
                <a:lnTo>
                  <a:pt x="486" y="306"/>
                </a:lnTo>
                <a:lnTo>
                  <a:pt x="494" y="306"/>
                </a:lnTo>
                <a:lnTo>
                  <a:pt x="506" y="306"/>
                </a:lnTo>
                <a:lnTo>
                  <a:pt x="514" y="306"/>
                </a:lnTo>
                <a:lnTo>
                  <a:pt x="522" y="306"/>
                </a:lnTo>
                <a:lnTo>
                  <a:pt x="530" y="306"/>
                </a:lnTo>
                <a:lnTo>
                  <a:pt x="538" y="306"/>
                </a:lnTo>
                <a:lnTo>
                  <a:pt x="550" y="306"/>
                </a:lnTo>
                <a:lnTo>
                  <a:pt x="558" y="306"/>
                </a:lnTo>
                <a:lnTo>
                  <a:pt x="566" y="306"/>
                </a:lnTo>
                <a:lnTo>
                  <a:pt x="566" y="302"/>
                </a:lnTo>
                <a:lnTo>
                  <a:pt x="574" y="302"/>
                </a:lnTo>
                <a:lnTo>
                  <a:pt x="586" y="302"/>
                </a:lnTo>
                <a:lnTo>
                  <a:pt x="594" y="302"/>
                </a:lnTo>
                <a:lnTo>
                  <a:pt x="594" y="292"/>
                </a:lnTo>
                <a:lnTo>
                  <a:pt x="602" y="292"/>
                </a:lnTo>
                <a:lnTo>
                  <a:pt x="610" y="292"/>
                </a:lnTo>
                <a:lnTo>
                  <a:pt x="618" y="292"/>
                </a:lnTo>
                <a:lnTo>
                  <a:pt x="630" y="292"/>
                </a:lnTo>
                <a:lnTo>
                  <a:pt x="638" y="292"/>
                </a:lnTo>
                <a:lnTo>
                  <a:pt x="644" y="292"/>
                </a:lnTo>
                <a:lnTo>
                  <a:pt x="652" y="292"/>
                </a:lnTo>
                <a:lnTo>
                  <a:pt x="664" y="292"/>
                </a:lnTo>
                <a:lnTo>
                  <a:pt x="672" y="292"/>
                </a:lnTo>
                <a:lnTo>
                  <a:pt x="680" y="292"/>
                </a:lnTo>
                <a:lnTo>
                  <a:pt x="680" y="286"/>
                </a:lnTo>
                <a:lnTo>
                  <a:pt x="688" y="286"/>
                </a:lnTo>
                <a:lnTo>
                  <a:pt x="696" y="286"/>
                </a:lnTo>
                <a:lnTo>
                  <a:pt x="708" y="286"/>
                </a:lnTo>
                <a:lnTo>
                  <a:pt x="716" y="286"/>
                </a:lnTo>
                <a:lnTo>
                  <a:pt x="724" y="286"/>
                </a:lnTo>
                <a:lnTo>
                  <a:pt x="732" y="286"/>
                </a:lnTo>
                <a:lnTo>
                  <a:pt x="744" y="286"/>
                </a:lnTo>
                <a:lnTo>
                  <a:pt x="752" y="286"/>
                </a:lnTo>
                <a:lnTo>
                  <a:pt x="760" y="286"/>
                </a:lnTo>
                <a:lnTo>
                  <a:pt x="768" y="286"/>
                </a:lnTo>
                <a:lnTo>
                  <a:pt x="776" y="286"/>
                </a:lnTo>
                <a:lnTo>
                  <a:pt x="788" y="286"/>
                </a:lnTo>
                <a:lnTo>
                  <a:pt x="796" y="286"/>
                </a:lnTo>
                <a:lnTo>
                  <a:pt x="804" y="286"/>
                </a:lnTo>
                <a:lnTo>
                  <a:pt x="812" y="286"/>
                </a:lnTo>
                <a:lnTo>
                  <a:pt x="824" y="286"/>
                </a:lnTo>
                <a:lnTo>
                  <a:pt x="832" y="286"/>
                </a:lnTo>
                <a:lnTo>
                  <a:pt x="840" y="286"/>
                </a:lnTo>
                <a:lnTo>
                  <a:pt x="848" y="286"/>
                </a:lnTo>
                <a:lnTo>
                  <a:pt x="856" y="286"/>
                </a:lnTo>
                <a:lnTo>
                  <a:pt x="868" y="286"/>
                </a:lnTo>
                <a:lnTo>
                  <a:pt x="876" y="286"/>
                </a:lnTo>
                <a:lnTo>
                  <a:pt x="876" y="281"/>
                </a:lnTo>
                <a:lnTo>
                  <a:pt x="884" y="281"/>
                </a:lnTo>
                <a:lnTo>
                  <a:pt x="892" y="281"/>
                </a:lnTo>
                <a:lnTo>
                  <a:pt x="904" y="281"/>
                </a:lnTo>
                <a:lnTo>
                  <a:pt x="912" y="281"/>
                </a:lnTo>
                <a:lnTo>
                  <a:pt x="920" y="281"/>
                </a:lnTo>
                <a:lnTo>
                  <a:pt x="928" y="281"/>
                </a:lnTo>
                <a:lnTo>
                  <a:pt x="936" y="281"/>
                </a:lnTo>
                <a:lnTo>
                  <a:pt x="948" y="281"/>
                </a:lnTo>
                <a:lnTo>
                  <a:pt x="956" y="281"/>
                </a:lnTo>
                <a:lnTo>
                  <a:pt x="964" y="281"/>
                </a:lnTo>
                <a:lnTo>
                  <a:pt x="964" y="271"/>
                </a:lnTo>
                <a:lnTo>
                  <a:pt x="972" y="271"/>
                </a:lnTo>
                <a:lnTo>
                  <a:pt x="984" y="271"/>
                </a:lnTo>
                <a:lnTo>
                  <a:pt x="990" y="271"/>
                </a:lnTo>
                <a:lnTo>
                  <a:pt x="998" y="271"/>
                </a:lnTo>
                <a:lnTo>
                  <a:pt x="1006" y="271"/>
                </a:lnTo>
                <a:lnTo>
                  <a:pt x="1014" y="271"/>
                </a:lnTo>
                <a:lnTo>
                  <a:pt x="1026" y="271"/>
                </a:lnTo>
                <a:lnTo>
                  <a:pt x="1034" y="271"/>
                </a:lnTo>
                <a:lnTo>
                  <a:pt x="1042" y="271"/>
                </a:lnTo>
                <a:lnTo>
                  <a:pt x="1050" y="271"/>
                </a:lnTo>
                <a:lnTo>
                  <a:pt x="1062" y="271"/>
                </a:lnTo>
                <a:lnTo>
                  <a:pt x="1070" y="271"/>
                </a:lnTo>
                <a:lnTo>
                  <a:pt x="1078" y="271"/>
                </a:lnTo>
                <a:lnTo>
                  <a:pt x="1086" y="271"/>
                </a:lnTo>
                <a:lnTo>
                  <a:pt x="1094" y="271"/>
                </a:lnTo>
                <a:lnTo>
                  <a:pt x="1106" y="271"/>
                </a:lnTo>
                <a:lnTo>
                  <a:pt x="1114" y="271"/>
                </a:lnTo>
                <a:lnTo>
                  <a:pt x="1122" y="271"/>
                </a:lnTo>
                <a:lnTo>
                  <a:pt x="1130" y="271"/>
                </a:lnTo>
                <a:lnTo>
                  <a:pt x="1142" y="271"/>
                </a:lnTo>
                <a:lnTo>
                  <a:pt x="1150" y="271"/>
                </a:lnTo>
                <a:lnTo>
                  <a:pt x="1158" y="271"/>
                </a:lnTo>
                <a:lnTo>
                  <a:pt x="1166" y="271"/>
                </a:lnTo>
                <a:lnTo>
                  <a:pt x="1174" y="271"/>
                </a:lnTo>
                <a:lnTo>
                  <a:pt x="1186" y="271"/>
                </a:lnTo>
                <a:lnTo>
                  <a:pt x="1193" y="271"/>
                </a:lnTo>
                <a:lnTo>
                  <a:pt x="1201" y="271"/>
                </a:lnTo>
                <a:lnTo>
                  <a:pt x="1209" y="271"/>
                </a:lnTo>
                <a:lnTo>
                  <a:pt x="1217" y="271"/>
                </a:lnTo>
                <a:lnTo>
                  <a:pt x="1229" y="271"/>
                </a:lnTo>
                <a:lnTo>
                  <a:pt x="1237" y="271"/>
                </a:lnTo>
                <a:lnTo>
                  <a:pt x="1245" y="271"/>
                </a:lnTo>
                <a:lnTo>
                  <a:pt x="1253" y="271"/>
                </a:lnTo>
                <a:lnTo>
                  <a:pt x="1265" y="271"/>
                </a:lnTo>
                <a:lnTo>
                  <a:pt x="1273" y="271"/>
                </a:lnTo>
                <a:lnTo>
                  <a:pt x="1281" y="271"/>
                </a:lnTo>
                <a:lnTo>
                  <a:pt x="1289" y="271"/>
                </a:lnTo>
                <a:lnTo>
                  <a:pt x="1297" y="271"/>
                </a:lnTo>
                <a:lnTo>
                  <a:pt x="1309" y="271"/>
                </a:lnTo>
                <a:lnTo>
                  <a:pt x="1317" y="271"/>
                </a:lnTo>
                <a:lnTo>
                  <a:pt x="1325" y="271"/>
                </a:lnTo>
                <a:lnTo>
                  <a:pt x="1331" y="271"/>
                </a:lnTo>
                <a:lnTo>
                  <a:pt x="1343" y="271"/>
                </a:lnTo>
                <a:lnTo>
                  <a:pt x="1351" y="271"/>
                </a:lnTo>
                <a:lnTo>
                  <a:pt x="1359" y="271"/>
                </a:lnTo>
                <a:lnTo>
                  <a:pt x="1367" y="271"/>
                </a:lnTo>
                <a:lnTo>
                  <a:pt x="1367" y="265"/>
                </a:lnTo>
                <a:lnTo>
                  <a:pt x="1375" y="265"/>
                </a:lnTo>
                <a:lnTo>
                  <a:pt x="1387" y="265"/>
                </a:lnTo>
                <a:lnTo>
                  <a:pt x="1395" y="265"/>
                </a:lnTo>
                <a:lnTo>
                  <a:pt x="1403" y="265"/>
                </a:lnTo>
                <a:lnTo>
                  <a:pt x="1411" y="265"/>
                </a:lnTo>
                <a:lnTo>
                  <a:pt x="1423" y="265"/>
                </a:lnTo>
                <a:lnTo>
                  <a:pt x="1431" y="265"/>
                </a:lnTo>
                <a:lnTo>
                  <a:pt x="1439" y="265"/>
                </a:lnTo>
                <a:lnTo>
                  <a:pt x="1447" y="265"/>
                </a:lnTo>
                <a:lnTo>
                  <a:pt x="1455" y="265"/>
                </a:lnTo>
                <a:lnTo>
                  <a:pt x="1467" y="265"/>
                </a:lnTo>
                <a:lnTo>
                  <a:pt x="1467" y="255"/>
                </a:lnTo>
                <a:lnTo>
                  <a:pt x="1475" y="255"/>
                </a:lnTo>
                <a:lnTo>
                  <a:pt x="1483" y="255"/>
                </a:lnTo>
                <a:lnTo>
                  <a:pt x="1491" y="255"/>
                </a:lnTo>
                <a:lnTo>
                  <a:pt x="1491" y="245"/>
                </a:lnTo>
                <a:lnTo>
                  <a:pt x="1503" y="245"/>
                </a:lnTo>
                <a:lnTo>
                  <a:pt x="1511" y="245"/>
                </a:lnTo>
                <a:lnTo>
                  <a:pt x="1511" y="235"/>
                </a:lnTo>
                <a:lnTo>
                  <a:pt x="1519" y="235"/>
                </a:lnTo>
                <a:lnTo>
                  <a:pt x="1527" y="235"/>
                </a:lnTo>
                <a:lnTo>
                  <a:pt x="1535" y="235"/>
                </a:lnTo>
                <a:lnTo>
                  <a:pt x="1535" y="229"/>
                </a:lnTo>
                <a:lnTo>
                  <a:pt x="1547" y="229"/>
                </a:lnTo>
                <a:lnTo>
                  <a:pt x="1547" y="225"/>
                </a:lnTo>
                <a:lnTo>
                  <a:pt x="1555" y="225"/>
                </a:lnTo>
                <a:lnTo>
                  <a:pt x="1563" y="225"/>
                </a:lnTo>
                <a:lnTo>
                  <a:pt x="1563" y="215"/>
                </a:lnTo>
                <a:lnTo>
                  <a:pt x="1571" y="215"/>
                </a:lnTo>
                <a:lnTo>
                  <a:pt x="1583" y="215"/>
                </a:lnTo>
                <a:lnTo>
                  <a:pt x="1591" y="215"/>
                </a:lnTo>
                <a:lnTo>
                  <a:pt x="1599" y="215"/>
                </a:lnTo>
                <a:lnTo>
                  <a:pt x="1607" y="215"/>
                </a:lnTo>
                <a:lnTo>
                  <a:pt x="1615" y="215"/>
                </a:lnTo>
                <a:lnTo>
                  <a:pt x="1627" y="215"/>
                </a:lnTo>
                <a:lnTo>
                  <a:pt x="1635" y="215"/>
                </a:lnTo>
                <a:lnTo>
                  <a:pt x="1643" y="215"/>
                </a:lnTo>
                <a:lnTo>
                  <a:pt x="1651" y="215"/>
                </a:lnTo>
                <a:lnTo>
                  <a:pt x="1663" y="215"/>
                </a:lnTo>
                <a:lnTo>
                  <a:pt x="1663" y="199"/>
                </a:lnTo>
                <a:lnTo>
                  <a:pt x="1671" y="199"/>
                </a:lnTo>
                <a:lnTo>
                  <a:pt x="1677" y="199"/>
                </a:lnTo>
                <a:lnTo>
                  <a:pt x="1685" y="199"/>
                </a:lnTo>
                <a:lnTo>
                  <a:pt x="1693" y="199"/>
                </a:lnTo>
                <a:lnTo>
                  <a:pt x="1705" y="199"/>
                </a:lnTo>
                <a:lnTo>
                  <a:pt x="1713" y="199"/>
                </a:lnTo>
                <a:lnTo>
                  <a:pt x="1721" y="199"/>
                </a:lnTo>
                <a:lnTo>
                  <a:pt x="1729" y="199"/>
                </a:lnTo>
                <a:lnTo>
                  <a:pt x="1741" y="199"/>
                </a:lnTo>
                <a:lnTo>
                  <a:pt x="1749" y="199"/>
                </a:lnTo>
                <a:lnTo>
                  <a:pt x="1757" y="199"/>
                </a:lnTo>
                <a:lnTo>
                  <a:pt x="1765" y="199"/>
                </a:lnTo>
                <a:lnTo>
                  <a:pt x="1773" y="199"/>
                </a:lnTo>
                <a:lnTo>
                  <a:pt x="1785" y="199"/>
                </a:lnTo>
                <a:lnTo>
                  <a:pt x="1793" y="199"/>
                </a:lnTo>
                <a:lnTo>
                  <a:pt x="1801" y="199"/>
                </a:lnTo>
                <a:lnTo>
                  <a:pt x="1809" y="199"/>
                </a:lnTo>
                <a:lnTo>
                  <a:pt x="1821" y="199"/>
                </a:lnTo>
                <a:lnTo>
                  <a:pt x="1829" y="199"/>
                </a:lnTo>
                <a:lnTo>
                  <a:pt x="1837" y="199"/>
                </a:lnTo>
                <a:lnTo>
                  <a:pt x="1845" y="199"/>
                </a:lnTo>
                <a:lnTo>
                  <a:pt x="1853" y="199"/>
                </a:lnTo>
                <a:lnTo>
                  <a:pt x="1865" y="199"/>
                </a:lnTo>
                <a:lnTo>
                  <a:pt x="1873" y="199"/>
                </a:lnTo>
                <a:lnTo>
                  <a:pt x="1873" y="195"/>
                </a:lnTo>
                <a:lnTo>
                  <a:pt x="1881" y="195"/>
                </a:lnTo>
                <a:lnTo>
                  <a:pt x="1889" y="195"/>
                </a:lnTo>
                <a:lnTo>
                  <a:pt x="1897" y="195"/>
                </a:lnTo>
                <a:lnTo>
                  <a:pt x="1909" y="195"/>
                </a:lnTo>
                <a:lnTo>
                  <a:pt x="1917" y="195"/>
                </a:lnTo>
                <a:lnTo>
                  <a:pt x="1925" y="195"/>
                </a:lnTo>
                <a:lnTo>
                  <a:pt x="1933" y="195"/>
                </a:lnTo>
                <a:lnTo>
                  <a:pt x="1945" y="195"/>
                </a:lnTo>
                <a:lnTo>
                  <a:pt x="1953" y="195"/>
                </a:lnTo>
                <a:lnTo>
                  <a:pt x="1961" y="195"/>
                </a:lnTo>
                <a:lnTo>
                  <a:pt x="1969" y="195"/>
                </a:lnTo>
                <a:lnTo>
                  <a:pt x="1977" y="195"/>
                </a:lnTo>
                <a:lnTo>
                  <a:pt x="1989" y="195"/>
                </a:lnTo>
                <a:lnTo>
                  <a:pt x="1997" y="195"/>
                </a:lnTo>
                <a:lnTo>
                  <a:pt x="2005" y="195"/>
                </a:lnTo>
                <a:lnTo>
                  <a:pt x="2013" y="195"/>
                </a:lnTo>
                <a:lnTo>
                  <a:pt x="2023" y="195"/>
                </a:lnTo>
                <a:lnTo>
                  <a:pt x="2031" y="195"/>
                </a:lnTo>
                <a:lnTo>
                  <a:pt x="2039" y="195"/>
                </a:lnTo>
                <a:lnTo>
                  <a:pt x="2039" y="189"/>
                </a:lnTo>
                <a:lnTo>
                  <a:pt x="2047" y="189"/>
                </a:lnTo>
                <a:lnTo>
                  <a:pt x="2047" y="179"/>
                </a:lnTo>
                <a:lnTo>
                  <a:pt x="2055" y="179"/>
                </a:lnTo>
                <a:lnTo>
                  <a:pt x="2067" y="179"/>
                </a:lnTo>
                <a:lnTo>
                  <a:pt x="2075" y="179"/>
                </a:lnTo>
                <a:lnTo>
                  <a:pt x="2083" y="179"/>
                </a:lnTo>
                <a:lnTo>
                  <a:pt x="2091" y="179"/>
                </a:lnTo>
                <a:lnTo>
                  <a:pt x="2103" y="179"/>
                </a:lnTo>
                <a:lnTo>
                  <a:pt x="2103" y="173"/>
                </a:lnTo>
                <a:lnTo>
                  <a:pt x="2111" y="173"/>
                </a:lnTo>
                <a:lnTo>
                  <a:pt x="2119" y="173"/>
                </a:lnTo>
                <a:lnTo>
                  <a:pt x="2127" y="173"/>
                </a:lnTo>
                <a:lnTo>
                  <a:pt x="2135" y="173"/>
                </a:lnTo>
                <a:lnTo>
                  <a:pt x="2147" y="173"/>
                </a:lnTo>
                <a:lnTo>
                  <a:pt x="2155" y="173"/>
                </a:lnTo>
                <a:lnTo>
                  <a:pt x="2163" y="173"/>
                </a:lnTo>
                <a:lnTo>
                  <a:pt x="2171" y="173"/>
                </a:lnTo>
                <a:lnTo>
                  <a:pt x="2183" y="173"/>
                </a:lnTo>
                <a:lnTo>
                  <a:pt x="2191" y="173"/>
                </a:lnTo>
                <a:lnTo>
                  <a:pt x="2199" y="173"/>
                </a:lnTo>
                <a:lnTo>
                  <a:pt x="2207" y="173"/>
                </a:lnTo>
                <a:lnTo>
                  <a:pt x="2215" y="173"/>
                </a:lnTo>
                <a:lnTo>
                  <a:pt x="2227" y="173"/>
                </a:lnTo>
                <a:lnTo>
                  <a:pt x="2235" y="173"/>
                </a:lnTo>
                <a:lnTo>
                  <a:pt x="2243" y="173"/>
                </a:lnTo>
                <a:lnTo>
                  <a:pt x="2251" y="173"/>
                </a:lnTo>
                <a:lnTo>
                  <a:pt x="2263" y="173"/>
                </a:lnTo>
                <a:lnTo>
                  <a:pt x="2271" y="173"/>
                </a:lnTo>
                <a:lnTo>
                  <a:pt x="2279" y="173"/>
                </a:lnTo>
                <a:lnTo>
                  <a:pt x="2287" y="173"/>
                </a:lnTo>
                <a:lnTo>
                  <a:pt x="2295" y="173"/>
                </a:lnTo>
                <a:lnTo>
                  <a:pt x="2307" y="173"/>
                </a:lnTo>
                <a:lnTo>
                  <a:pt x="2315" y="173"/>
                </a:lnTo>
                <a:lnTo>
                  <a:pt x="2323" y="173"/>
                </a:lnTo>
                <a:lnTo>
                  <a:pt x="2331" y="173"/>
                </a:lnTo>
                <a:lnTo>
                  <a:pt x="2343" y="173"/>
                </a:lnTo>
                <a:lnTo>
                  <a:pt x="2351" y="173"/>
                </a:lnTo>
                <a:lnTo>
                  <a:pt x="2359" y="173"/>
                </a:lnTo>
                <a:lnTo>
                  <a:pt x="2359" y="169"/>
                </a:lnTo>
                <a:lnTo>
                  <a:pt x="2365" y="169"/>
                </a:lnTo>
                <a:lnTo>
                  <a:pt x="2373" y="169"/>
                </a:lnTo>
                <a:lnTo>
                  <a:pt x="2385" y="169"/>
                </a:lnTo>
                <a:lnTo>
                  <a:pt x="2393" y="169"/>
                </a:lnTo>
                <a:lnTo>
                  <a:pt x="2401" y="169"/>
                </a:lnTo>
                <a:lnTo>
                  <a:pt x="2409" y="169"/>
                </a:lnTo>
                <a:lnTo>
                  <a:pt x="2421" y="169"/>
                </a:lnTo>
                <a:lnTo>
                  <a:pt x="2429" y="169"/>
                </a:lnTo>
                <a:lnTo>
                  <a:pt x="2437" y="169"/>
                </a:lnTo>
                <a:lnTo>
                  <a:pt x="2445" y="169"/>
                </a:lnTo>
                <a:lnTo>
                  <a:pt x="2445" y="159"/>
                </a:lnTo>
                <a:lnTo>
                  <a:pt x="2453" y="159"/>
                </a:lnTo>
                <a:lnTo>
                  <a:pt x="2465" y="159"/>
                </a:lnTo>
                <a:lnTo>
                  <a:pt x="2473" y="159"/>
                </a:lnTo>
                <a:lnTo>
                  <a:pt x="2481" y="159"/>
                </a:lnTo>
                <a:lnTo>
                  <a:pt x="2489" y="159"/>
                </a:lnTo>
                <a:lnTo>
                  <a:pt x="2501" y="159"/>
                </a:lnTo>
                <a:lnTo>
                  <a:pt x="2509" y="159"/>
                </a:lnTo>
                <a:lnTo>
                  <a:pt x="2517" y="159"/>
                </a:lnTo>
                <a:lnTo>
                  <a:pt x="2525" y="159"/>
                </a:lnTo>
                <a:lnTo>
                  <a:pt x="2533" y="159"/>
                </a:lnTo>
                <a:lnTo>
                  <a:pt x="2545" y="159"/>
                </a:lnTo>
                <a:lnTo>
                  <a:pt x="2553" y="159"/>
                </a:lnTo>
                <a:lnTo>
                  <a:pt x="2561" y="159"/>
                </a:lnTo>
                <a:lnTo>
                  <a:pt x="2569" y="159"/>
                </a:lnTo>
                <a:lnTo>
                  <a:pt x="2581" y="159"/>
                </a:lnTo>
                <a:lnTo>
                  <a:pt x="2589" y="159"/>
                </a:lnTo>
                <a:lnTo>
                  <a:pt x="2597" y="159"/>
                </a:lnTo>
                <a:lnTo>
                  <a:pt x="2605" y="159"/>
                </a:lnTo>
                <a:lnTo>
                  <a:pt x="2613" y="159"/>
                </a:lnTo>
                <a:lnTo>
                  <a:pt x="2625" y="159"/>
                </a:lnTo>
                <a:lnTo>
                  <a:pt x="2633" y="159"/>
                </a:lnTo>
                <a:lnTo>
                  <a:pt x="2641" y="159"/>
                </a:lnTo>
                <a:lnTo>
                  <a:pt x="2649" y="159"/>
                </a:lnTo>
                <a:lnTo>
                  <a:pt x="2657" y="159"/>
                </a:lnTo>
                <a:lnTo>
                  <a:pt x="2669" y="159"/>
                </a:lnTo>
                <a:lnTo>
                  <a:pt x="2677" y="159"/>
                </a:lnTo>
                <a:lnTo>
                  <a:pt x="2685" y="159"/>
                </a:lnTo>
                <a:lnTo>
                  <a:pt x="2693" y="159"/>
                </a:lnTo>
                <a:lnTo>
                  <a:pt x="2705" y="159"/>
                </a:lnTo>
                <a:lnTo>
                  <a:pt x="2711" y="159"/>
                </a:lnTo>
                <a:lnTo>
                  <a:pt x="2719" y="159"/>
                </a:lnTo>
                <a:lnTo>
                  <a:pt x="2727" y="159"/>
                </a:lnTo>
                <a:lnTo>
                  <a:pt x="2735" y="159"/>
                </a:lnTo>
                <a:lnTo>
                  <a:pt x="2747" y="159"/>
                </a:lnTo>
                <a:lnTo>
                  <a:pt x="2755" y="159"/>
                </a:lnTo>
                <a:lnTo>
                  <a:pt x="2763" y="159"/>
                </a:lnTo>
                <a:lnTo>
                  <a:pt x="2771" y="159"/>
                </a:lnTo>
                <a:lnTo>
                  <a:pt x="2783" y="159"/>
                </a:lnTo>
                <a:lnTo>
                  <a:pt x="2791" y="159"/>
                </a:lnTo>
                <a:lnTo>
                  <a:pt x="2799" y="159"/>
                </a:lnTo>
                <a:lnTo>
                  <a:pt x="2799" y="153"/>
                </a:lnTo>
                <a:lnTo>
                  <a:pt x="2807" y="153"/>
                </a:lnTo>
                <a:lnTo>
                  <a:pt x="2815" y="153"/>
                </a:lnTo>
                <a:lnTo>
                  <a:pt x="2815" y="143"/>
                </a:lnTo>
                <a:lnTo>
                  <a:pt x="2827" y="143"/>
                </a:lnTo>
                <a:lnTo>
                  <a:pt x="2835" y="143"/>
                </a:lnTo>
                <a:lnTo>
                  <a:pt x="2843" y="143"/>
                </a:lnTo>
                <a:lnTo>
                  <a:pt x="2851" y="143"/>
                </a:lnTo>
                <a:lnTo>
                  <a:pt x="2863" y="143"/>
                </a:lnTo>
                <a:lnTo>
                  <a:pt x="2871" y="143"/>
                </a:lnTo>
                <a:lnTo>
                  <a:pt x="2879" y="143"/>
                </a:lnTo>
                <a:lnTo>
                  <a:pt x="2887" y="143"/>
                </a:lnTo>
                <a:lnTo>
                  <a:pt x="2887" y="139"/>
                </a:lnTo>
                <a:lnTo>
                  <a:pt x="2895" y="139"/>
                </a:lnTo>
                <a:lnTo>
                  <a:pt x="2907" y="139"/>
                </a:lnTo>
                <a:lnTo>
                  <a:pt x="2915" y="139"/>
                </a:lnTo>
                <a:lnTo>
                  <a:pt x="2923" y="139"/>
                </a:lnTo>
                <a:lnTo>
                  <a:pt x="2931" y="139"/>
                </a:lnTo>
                <a:lnTo>
                  <a:pt x="2931" y="123"/>
                </a:lnTo>
                <a:lnTo>
                  <a:pt x="2943" y="123"/>
                </a:lnTo>
                <a:lnTo>
                  <a:pt x="2951" y="123"/>
                </a:lnTo>
                <a:lnTo>
                  <a:pt x="2959" y="123"/>
                </a:lnTo>
                <a:lnTo>
                  <a:pt x="2967" y="123"/>
                </a:lnTo>
                <a:lnTo>
                  <a:pt x="2975" y="123"/>
                </a:lnTo>
                <a:lnTo>
                  <a:pt x="2987" y="123"/>
                </a:lnTo>
                <a:lnTo>
                  <a:pt x="2995" y="123"/>
                </a:lnTo>
                <a:lnTo>
                  <a:pt x="3003" y="123"/>
                </a:lnTo>
                <a:lnTo>
                  <a:pt x="3011" y="123"/>
                </a:lnTo>
                <a:lnTo>
                  <a:pt x="3011" y="119"/>
                </a:lnTo>
                <a:lnTo>
                  <a:pt x="3023" y="119"/>
                </a:lnTo>
                <a:lnTo>
                  <a:pt x="3031" y="119"/>
                </a:lnTo>
                <a:lnTo>
                  <a:pt x="3039" y="119"/>
                </a:lnTo>
                <a:lnTo>
                  <a:pt x="3047" y="119"/>
                </a:lnTo>
                <a:lnTo>
                  <a:pt x="3053" y="119"/>
                </a:lnTo>
                <a:lnTo>
                  <a:pt x="3065" y="119"/>
                </a:lnTo>
                <a:lnTo>
                  <a:pt x="3073" y="119"/>
                </a:lnTo>
                <a:lnTo>
                  <a:pt x="3081" y="119"/>
                </a:lnTo>
                <a:lnTo>
                  <a:pt x="3089" y="119"/>
                </a:lnTo>
                <a:lnTo>
                  <a:pt x="3089" y="113"/>
                </a:lnTo>
                <a:lnTo>
                  <a:pt x="3101" y="113"/>
                </a:lnTo>
                <a:lnTo>
                  <a:pt x="3109" y="113"/>
                </a:lnTo>
                <a:lnTo>
                  <a:pt x="3117" y="113"/>
                </a:lnTo>
                <a:lnTo>
                  <a:pt x="3117" y="103"/>
                </a:lnTo>
                <a:lnTo>
                  <a:pt x="3125" y="103"/>
                </a:lnTo>
                <a:lnTo>
                  <a:pt x="3133" y="103"/>
                </a:lnTo>
                <a:lnTo>
                  <a:pt x="3145" y="103"/>
                </a:lnTo>
                <a:lnTo>
                  <a:pt x="3153" y="103"/>
                </a:lnTo>
                <a:lnTo>
                  <a:pt x="3161" y="103"/>
                </a:lnTo>
                <a:lnTo>
                  <a:pt x="3169" y="103"/>
                </a:lnTo>
                <a:lnTo>
                  <a:pt x="3181" y="103"/>
                </a:lnTo>
                <a:lnTo>
                  <a:pt x="3189" y="103"/>
                </a:lnTo>
                <a:lnTo>
                  <a:pt x="3197" y="103"/>
                </a:lnTo>
                <a:lnTo>
                  <a:pt x="3205" y="103"/>
                </a:lnTo>
                <a:lnTo>
                  <a:pt x="3205" y="97"/>
                </a:lnTo>
                <a:lnTo>
                  <a:pt x="3213" y="97"/>
                </a:lnTo>
                <a:lnTo>
                  <a:pt x="3225" y="97"/>
                </a:lnTo>
                <a:lnTo>
                  <a:pt x="3233" y="97"/>
                </a:lnTo>
                <a:lnTo>
                  <a:pt x="3241" y="97"/>
                </a:lnTo>
                <a:lnTo>
                  <a:pt x="3241" y="87"/>
                </a:lnTo>
                <a:lnTo>
                  <a:pt x="3249" y="87"/>
                </a:lnTo>
                <a:lnTo>
                  <a:pt x="3261" y="87"/>
                </a:lnTo>
                <a:lnTo>
                  <a:pt x="3269" y="87"/>
                </a:lnTo>
                <a:lnTo>
                  <a:pt x="3277" y="87"/>
                </a:lnTo>
                <a:lnTo>
                  <a:pt x="3285" y="87"/>
                </a:lnTo>
                <a:lnTo>
                  <a:pt x="3293" y="87"/>
                </a:lnTo>
                <a:lnTo>
                  <a:pt x="3305" y="87"/>
                </a:lnTo>
                <a:lnTo>
                  <a:pt x="3313" y="87"/>
                </a:lnTo>
                <a:lnTo>
                  <a:pt x="3321" y="87"/>
                </a:lnTo>
                <a:lnTo>
                  <a:pt x="3329" y="87"/>
                </a:lnTo>
                <a:lnTo>
                  <a:pt x="3337" y="87"/>
                </a:lnTo>
                <a:lnTo>
                  <a:pt x="3349" y="87"/>
                </a:lnTo>
                <a:lnTo>
                  <a:pt x="3357" y="87"/>
                </a:lnTo>
                <a:lnTo>
                  <a:pt x="3365" y="87"/>
                </a:lnTo>
                <a:lnTo>
                  <a:pt x="3373" y="87"/>
                </a:lnTo>
                <a:lnTo>
                  <a:pt x="3385" y="87"/>
                </a:lnTo>
                <a:lnTo>
                  <a:pt x="3393" y="87"/>
                </a:lnTo>
                <a:lnTo>
                  <a:pt x="3399" y="87"/>
                </a:lnTo>
                <a:lnTo>
                  <a:pt x="3407" y="87"/>
                </a:lnTo>
                <a:lnTo>
                  <a:pt x="3415" y="87"/>
                </a:lnTo>
                <a:lnTo>
                  <a:pt x="3427" y="87"/>
                </a:lnTo>
                <a:lnTo>
                  <a:pt x="3435" y="87"/>
                </a:lnTo>
                <a:lnTo>
                  <a:pt x="3443" y="87"/>
                </a:lnTo>
                <a:lnTo>
                  <a:pt x="3443" y="82"/>
                </a:lnTo>
                <a:lnTo>
                  <a:pt x="3451" y="82"/>
                </a:lnTo>
                <a:lnTo>
                  <a:pt x="3463" y="82"/>
                </a:lnTo>
                <a:lnTo>
                  <a:pt x="3471" y="82"/>
                </a:lnTo>
                <a:lnTo>
                  <a:pt x="3479" y="82"/>
                </a:lnTo>
                <a:lnTo>
                  <a:pt x="3487" y="82"/>
                </a:lnTo>
                <a:lnTo>
                  <a:pt x="3495" y="82"/>
                </a:lnTo>
                <a:lnTo>
                  <a:pt x="3507" y="82"/>
                </a:lnTo>
                <a:lnTo>
                  <a:pt x="3515" y="82"/>
                </a:lnTo>
                <a:lnTo>
                  <a:pt x="3523" y="82"/>
                </a:lnTo>
                <a:lnTo>
                  <a:pt x="3531" y="82"/>
                </a:lnTo>
                <a:lnTo>
                  <a:pt x="3531" y="72"/>
                </a:lnTo>
                <a:lnTo>
                  <a:pt x="3543" y="72"/>
                </a:lnTo>
                <a:lnTo>
                  <a:pt x="3551" y="72"/>
                </a:lnTo>
                <a:lnTo>
                  <a:pt x="3559" y="72"/>
                </a:lnTo>
                <a:lnTo>
                  <a:pt x="3567" y="72"/>
                </a:lnTo>
                <a:lnTo>
                  <a:pt x="3575" y="72"/>
                </a:lnTo>
                <a:lnTo>
                  <a:pt x="3586" y="72"/>
                </a:lnTo>
                <a:lnTo>
                  <a:pt x="3594" y="72"/>
                </a:lnTo>
                <a:lnTo>
                  <a:pt x="3602" y="72"/>
                </a:lnTo>
                <a:lnTo>
                  <a:pt x="3610" y="72"/>
                </a:lnTo>
                <a:lnTo>
                  <a:pt x="3622" y="72"/>
                </a:lnTo>
                <a:lnTo>
                  <a:pt x="3630" y="72"/>
                </a:lnTo>
                <a:lnTo>
                  <a:pt x="3638" y="72"/>
                </a:lnTo>
                <a:lnTo>
                  <a:pt x="3646" y="72"/>
                </a:lnTo>
                <a:lnTo>
                  <a:pt x="3654" y="72"/>
                </a:lnTo>
                <a:lnTo>
                  <a:pt x="3666" y="72"/>
                </a:lnTo>
                <a:lnTo>
                  <a:pt x="3674" y="72"/>
                </a:lnTo>
                <a:lnTo>
                  <a:pt x="3682" y="72"/>
                </a:lnTo>
                <a:lnTo>
                  <a:pt x="3690" y="72"/>
                </a:lnTo>
                <a:lnTo>
                  <a:pt x="3690" y="66"/>
                </a:lnTo>
                <a:lnTo>
                  <a:pt x="3702" y="66"/>
                </a:lnTo>
                <a:lnTo>
                  <a:pt x="3710" y="66"/>
                </a:lnTo>
                <a:lnTo>
                  <a:pt x="3718" y="66"/>
                </a:lnTo>
                <a:lnTo>
                  <a:pt x="3726" y="66"/>
                </a:lnTo>
                <a:lnTo>
                  <a:pt x="3734" y="66"/>
                </a:lnTo>
                <a:lnTo>
                  <a:pt x="3744" y="66"/>
                </a:lnTo>
                <a:lnTo>
                  <a:pt x="3752" y="66"/>
                </a:lnTo>
                <a:lnTo>
                  <a:pt x="3760" y="66"/>
                </a:lnTo>
                <a:lnTo>
                  <a:pt x="3768" y="66"/>
                </a:lnTo>
                <a:lnTo>
                  <a:pt x="3780" y="66"/>
                </a:lnTo>
                <a:lnTo>
                  <a:pt x="3788" y="66"/>
                </a:lnTo>
                <a:lnTo>
                  <a:pt x="3796" y="66"/>
                </a:lnTo>
                <a:lnTo>
                  <a:pt x="3804" y="66"/>
                </a:lnTo>
                <a:lnTo>
                  <a:pt x="3812" y="66"/>
                </a:lnTo>
                <a:lnTo>
                  <a:pt x="3824" y="66"/>
                </a:lnTo>
                <a:lnTo>
                  <a:pt x="3832" y="66"/>
                </a:lnTo>
                <a:lnTo>
                  <a:pt x="3840" y="66"/>
                </a:lnTo>
                <a:lnTo>
                  <a:pt x="3848" y="66"/>
                </a:lnTo>
                <a:lnTo>
                  <a:pt x="3860" y="66"/>
                </a:lnTo>
                <a:lnTo>
                  <a:pt x="3868" y="66"/>
                </a:lnTo>
                <a:lnTo>
                  <a:pt x="3876" y="66"/>
                </a:lnTo>
                <a:lnTo>
                  <a:pt x="3884" y="66"/>
                </a:lnTo>
                <a:lnTo>
                  <a:pt x="3892" y="66"/>
                </a:lnTo>
                <a:lnTo>
                  <a:pt x="3904" y="66"/>
                </a:lnTo>
                <a:lnTo>
                  <a:pt x="3912" y="66"/>
                </a:lnTo>
                <a:lnTo>
                  <a:pt x="3920" y="66"/>
                </a:lnTo>
                <a:lnTo>
                  <a:pt x="3920" y="62"/>
                </a:lnTo>
                <a:lnTo>
                  <a:pt x="3928" y="62"/>
                </a:lnTo>
                <a:lnTo>
                  <a:pt x="3940" y="62"/>
                </a:lnTo>
                <a:lnTo>
                  <a:pt x="3948" y="62"/>
                </a:lnTo>
                <a:lnTo>
                  <a:pt x="3956" y="62"/>
                </a:lnTo>
                <a:lnTo>
                  <a:pt x="3956" y="52"/>
                </a:lnTo>
                <a:lnTo>
                  <a:pt x="3964" y="52"/>
                </a:lnTo>
                <a:lnTo>
                  <a:pt x="3964" y="46"/>
                </a:lnTo>
                <a:lnTo>
                  <a:pt x="3972" y="46"/>
                </a:lnTo>
                <a:lnTo>
                  <a:pt x="3984" y="46"/>
                </a:lnTo>
                <a:lnTo>
                  <a:pt x="3992" y="46"/>
                </a:lnTo>
                <a:lnTo>
                  <a:pt x="4000" y="46"/>
                </a:lnTo>
                <a:lnTo>
                  <a:pt x="4008" y="46"/>
                </a:lnTo>
                <a:lnTo>
                  <a:pt x="4008" y="36"/>
                </a:lnTo>
                <a:lnTo>
                  <a:pt x="4016" y="36"/>
                </a:lnTo>
                <a:lnTo>
                  <a:pt x="4028" y="36"/>
                </a:lnTo>
                <a:lnTo>
                  <a:pt x="4036" y="36"/>
                </a:lnTo>
                <a:lnTo>
                  <a:pt x="4036" y="30"/>
                </a:lnTo>
                <a:lnTo>
                  <a:pt x="4044" y="30"/>
                </a:lnTo>
                <a:lnTo>
                  <a:pt x="4052" y="30"/>
                </a:lnTo>
                <a:lnTo>
                  <a:pt x="4064" y="30"/>
                </a:lnTo>
                <a:lnTo>
                  <a:pt x="4072" y="30"/>
                </a:lnTo>
                <a:lnTo>
                  <a:pt x="4080" y="30"/>
                </a:lnTo>
                <a:lnTo>
                  <a:pt x="4086" y="30"/>
                </a:lnTo>
                <a:lnTo>
                  <a:pt x="4086" y="26"/>
                </a:lnTo>
                <a:lnTo>
                  <a:pt x="4094" y="26"/>
                </a:lnTo>
                <a:lnTo>
                  <a:pt x="4106" y="26"/>
                </a:lnTo>
                <a:lnTo>
                  <a:pt x="4114" y="26"/>
                </a:lnTo>
                <a:lnTo>
                  <a:pt x="4122" y="26"/>
                </a:lnTo>
                <a:lnTo>
                  <a:pt x="4130" y="26"/>
                </a:lnTo>
                <a:lnTo>
                  <a:pt x="4142" y="26"/>
                </a:lnTo>
                <a:lnTo>
                  <a:pt x="4150" y="26"/>
                </a:lnTo>
                <a:lnTo>
                  <a:pt x="4158" y="26"/>
                </a:lnTo>
                <a:lnTo>
                  <a:pt x="4166" y="26"/>
                </a:lnTo>
                <a:lnTo>
                  <a:pt x="4174" y="26"/>
                </a:lnTo>
                <a:lnTo>
                  <a:pt x="4186" y="26"/>
                </a:lnTo>
                <a:lnTo>
                  <a:pt x="4194" y="26"/>
                </a:lnTo>
                <a:lnTo>
                  <a:pt x="4202" y="26"/>
                </a:lnTo>
                <a:lnTo>
                  <a:pt x="4210" y="26"/>
                </a:lnTo>
                <a:lnTo>
                  <a:pt x="4222" y="26"/>
                </a:lnTo>
                <a:lnTo>
                  <a:pt x="4230" y="26"/>
                </a:lnTo>
                <a:lnTo>
                  <a:pt x="4238" y="26"/>
                </a:lnTo>
                <a:lnTo>
                  <a:pt x="4246" y="26"/>
                </a:lnTo>
                <a:lnTo>
                  <a:pt x="4254" y="26"/>
                </a:lnTo>
                <a:lnTo>
                  <a:pt x="4266" y="26"/>
                </a:lnTo>
                <a:lnTo>
                  <a:pt x="4274" y="26"/>
                </a:lnTo>
                <a:lnTo>
                  <a:pt x="4282" y="26"/>
                </a:lnTo>
                <a:lnTo>
                  <a:pt x="4290" y="26"/>
                </a:lnTo>
                <a:lnTo>
                  <a:pt x="4302" y="26"/>
                </a:lnTo>
                <a:lnTo>
                  <a:pt x="4310" y="26"/>
                </a:lnTo>
                <a:lnTo>
                  <a:pt x="4318" y="26"/>
                </a:lnTo>
                <a:lnTo>
                  <a:pt x="4326" y="26"/>
                </a:lnTo>
                <a:lnTo>
                  <a:pt x="4334" y="26"/>
                </a:lnTo>
                <a:lnTo>
                  <a:pt x="4346" y="26"/>
                </a:lnTo>
                <a:lnTo>
                  <a:pt x="4354" y="26"/>
                </a:lnTo>
                <a:lnTo>
                  <a:pt x="4362" y="26"/>
                </a:lnTo>
                <a:lnTo>
                  <a:pt x="4370" y="26"/>
                </a:lnTo>
                <a:lnTo>
                  <a:pt x="4382" y="26"/>
                </a:lnTo>
                <a:lnTo>
                  <a:pt x="4390" y="26"/>
                </a:lnTo>
                <a:lnTo>
                  <a:pt x="4398" y="26"/>
                </a:lnTo>
                <a:lnTo>
                  <a:pt x="4406" y="26"/>
                </a:lnTo>
                <a:lnTo>
                  <a:pt x="4414" y="26"/>
                </a:lnTo>
                <a:lnTo>
                  <a:pt x="4426" y="26"/>
                </a:lnTo>
                <a:lnTo>
                  <a:pt x="4432" y="26"/>
                </a:lnTo>
                <a:lnTo>
                  <a:pt x="4440" y="26"/>
                </a:lnTo>
                <a:lnTo>
                  <a:pt x="4448" y="26"/>
                </a:lnTo>
                <a:lnTo>
                  <a:pt x="4460" y="26"/>
                </a:lnTo>
                <a:lnTo>
                  <a:pt x="4468" y="26"/>
                </a:lnTo>
                <a:lnTo>
                  <a:pt x="4476" y="26"/>
                </a:lnTo>
                <a:lnTo>
                  <a:pt x="4484" y="26"/>
                </a:lnTo>
                <a:lnTo>
                  <a:pt x="4492" y="26"/>
                </a:lnTo>
                <a:lnTo>
                  <a:pt x="4504" y="26"/>
                </a:lnTo>
                <a:lnTo>
                  <a:pt x="4512" y="26"/>
                </a:lnTo>
                <a:lnTo>
                  <a:pt x="4520" y="26"/>
                </a:lnTo>
                <a:lnTo>
                  <a:pt x="4520" y="10"/>
                </a:lnTo>
                <a:lnTo>
                  <a:pt x="4528" y="10"/>
                </a:lnTo>
                <a:lnTo>
                  <a:pt x="4540" y="10"/>
                </a:lnTo>
                <a:lnTo>
                  <a:pt x="4548" y="10"/>
                </a:lnTo>
                <a:lnTo>
                  <a:pt x="4556" y="10"/>
                </a:lnTo>
                <a:lnTo>
                  <a:pt x="4564" y="10"/>
                </a:lnTo>
                <a:lnTo>
                  <a:pt x="4572" y="10"/>
                </a:lnTo>
                <a:lnTo>
                  <a:pt x="4572" y="0"/>
                </a:lnTo>
                <a:lnTo>
                  <a:pt x="4584" y="0"/>
                </a:lnTo>
                <a:lnTo>
                  <a:pt x="4592" y="0"/>
                </a:lnTo>
                <a:lnTo>
                  <a:pt x="4600" y="0"/>
                </a:lnTo>
                <a:lnTo>
                  <a:pt x="4608" y="0"/>
                </a:lnTo>
                <a:lnTo>
                  <a:pt x="4620" y="0"/>
                </a:lnTo>
                <a:lnTo>
                  <a:pt x="4628" y="0"/>
                </a:lnTo>
                <a:lnTo>
                  <a:pt x="4636" y="0"/>
                </a:lnTo>
                <a:lnTo>
                  <a:pt x="4644" y="0"/>
                </a:lnTo>
                <a:lnTo>
                  <a:pt x="4652" y="0"/>
                </a:lnTo>
                <a:lnTo>
                  <a:pt x="4664" y="0"/>
                </a:lnTo>
                <a:lnTo>
                  <a:pt x="4672" y="0"/>
                </a:lnTo>
                <a:lnTo>
                  <a:pt x="4680" y="0"/>
                </a:lnTo>
                <a:lnTo>
                  <a:pt x="4688" y="0"/>
                </a:lnTo>
                <a:lnTo>
                  <a:pt x="4700" y="0"/>
                </a:lnTo>
                <a:lnTo>
                  <a:pt x="4708" y="0"/>
                </a:lnTo>
                <a:lnTo>
                  <a:pt x="4716" y="0"/>
                </a:lnTo>
                <a:lnTo>
                  <a:pt x="4724" y="0"/>
                </a:lnTo>
                <a:lnTo>
                  <a:pt x="4732" y="0"/>
                </a:lnTo>
                <a:lnTo>
                  <a:pt x="4744" y="0"/>
                </a:lnTo>
                <a:lnTo>
                  <a:pt x="4752" y="0"/>
                </a:lnTo>
                <a:lnTo>
                  <a:pt x="4760" y="0"/>
                </a:lnTo>
                <a:lnTo>
                  <a:pt x="4768" y="0"/>
                </a:lnTo>
              </a:path>
            </a:pathLst>
          </a:custGeom>
          <a:noFill/>
          <a:ln w="38100">
            <a:solidFill>
              <a:srgbClr val="78B34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TextBox 117"/>
          <p:cNvSpPr txBox="1"/>
          <p:nvPr/>
        </p:nvSpPr>
        <p:spPr>
          <a:xfrm>
            <a:off x="0" y="990600"/>
            <a:ext cx="4827576" cy="369332"/>
          </a:xfrm>
          <a:prstGeom prst="rect">
            <a:avLst/>
          </a:prstGeom>
          <a:noFill/>
        </p:spPr>
        <p:txBody>
          <a:bodyPr wrap="none" rtlCol="0">
            <a:spAutoFit/>
          </a:bodyPr>
          <a:lstStyle/>
          <a:p>
            <a:r>
              <a:rPr lang="en-US" b="1" dirty="0" smtClean="0">
                <a:solidFill>
                  <a:schemeClr val="tx2"/>
                </a:solidFill>
              </a:rPr>
              <a:t>Myocardial Infarction or Stent Thrombosis</a:t>
            </a:r>
            <a:endParaRPr lang="en-US" b="1" dirty="0">
              <a:solidFill>
                <a:schemeClr val="tx2"/>
              </a:solidFill>
            </a:endParaRPr>
          </a:p>
        </p:txBody>
      </p:sp>
      <p:sp>
        <p:nvSpPr>
          <p:cNvPr id="119" name="TextBox 118"/>
          <p:cNvSpPr txBox="1"/>
          <p:nvPr/>
        </p:nvSpPr>
        <p:spPr>
          <a:xfrm>
            <a:off x="4914900" y="990600"/>
            <a:ext cx="3352413" cy="369332"/>
          </a:xfrm>
          <a:prstGeom prst="rect">
            <a:avLst/>
          </a:prstGeom>
          <a:noFill/>
        </p:spPr>
        <p:txBody>
          <a:bodyPr wrap="none" rtlCol="0">
            <a:spAutoFit/>
          </a:bodyPr>
          <a:lstStyle/>
          <a:p>
            <a:r>
              <a:rPr lang="en-US" b="1" dirty="0" smtClean="0">
                <a:solidFill>
                  <a:schemeClr val="tx2"/>
                </a:solidFill>
              </a:rPr>
              <a:t>Death, MI or Stroke (MACCE)</a:t>
            </a:r>
            <a:endParaRPr lang="en-US" b="1" dirty="0">
              <a:solidFill>
                <a:schemeClr val="tx2"/>
              </a:solidFill>
            </a:endParaRPr>
          </a:p>
        </p:txBody>
      </p:sp>
      <p:sp>
        <p:nvSpPr>
          <p:cNvPr id="120" name="TextBox 119"/>
          <p:cNvSpPr txBox="1"/>
          <p:nvPr/>
        </p:nvSpPr>
        <p:spPr>
          <a:xfrm>
            <a:off x="990600" y="4572000"/>
            <a:ext cx="2438400" cy="1200329"/>
          </a:xfrm>
          <a:prstGeom prst="rect">
            <a:avLst/>
          </a:prstGeom>
          <a:noFill/>
        </p:spPr>
        <p:txBody>
          <a:bodyPr wrap="square" rtlCol="0">
            <a:spAutoFit/>
          </a:bodyPr>
          <a:lstStyle/>
          <a:p>
            <a:r>
              <a:rPr lang="en-US" b="1" dirty="0" smtClean="0">
                <a:solidFill>
                  <a:schemeClr val="tx2"/>
                </a:solidFill>
              </a:rPr>
              <a:t>GUSTO </a:t>
            </a:r>
          </a:p>
          <a:p>
            <a:r>
              <a:rPr lang="en-US" b="1" dirty="0" smtClean="0">
                <a:solidFill>
                  <a:schemeClr val="tx2"/>
                </a:solidFill>
              </a:rPr>
              <a:t>Moderate/</a:t>
            </a:r>
          </a:p>
          <a:p>
            <a:r>
              <a:rPr lang="en-US" b="1" dirty="0" smtClean="0">
                <a:solidFill>
                  <a:schemeClr val="tx2"/>
                </a:solidFill>
              </a:rPr>
              <a:t>Severe </a:t>
            </a:r>
          </a:p>
          <a:p>
            <a:r>
              <a:rPr lang="en-US" b="1" dirty="0" smtClean="0">
                <a:solidFill>
                  <a:schemeClr val="tx2"/>
                </a:solidFill>
              </a:rPr>
              <a:t>Bleeding</a:t>
            </a:r>
            <a:endParaRPr lang="en-US" b="1" dirty="0">
              <a:solidFill>
                <a:schemeClr val="tx2"/>
              </a:solidFill>
            </a:endParaRPr>
          </a:p>
        </p:txBody>
      </p:sp>
      <p:cxnSp>
        <p:nvCxnSpPr>
          <p:cNvPr id="123" name="Straight Connector 122"/>
          <p:cNvCxnSpPr/>
          <p:nvPr/>
        </p:nvCxnSpPr>
        <p:spPr>
          <a:xfrm>
            <a:off x="228600" y="4038600"/>
            <a:ext cx="8839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46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wipe(left)">
                                      <p:cBhvr>
                                        <p:cTn id="7" dur="500"/>
                                        <p:tgtEl>
                                          <p:spTgt spid="1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Effect transition="in" filter="wipe(left)">
                                      <p:cBhvr>
                                        <p:cTn id="10" dur="500"/>
                                        <p:tgtEl>
                                          <p:spTgt spid="17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5"/>
                                        </p:tgtEl>
                                        <p:attrNameLst>
                                          <p:attrName>style.visibility</p:attrName>
                                        </p:attrNameLst>
                                      </p:cBhvr>
                                      <p:to>
                                        <p:strVal val="visible"/>
                                      </p:to>
                                    </p:set>
                                    <p:animEffect transition="in" filter="wipe(left)">
                                      <p:cBhvr>
                                        <p:cTn id="13" dur="500"/>
                                        <p:tgtEl>
                                          <p:spTgt spid="2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wipe(left)">
                                      <p:cBhvr>
                                        <p:cTn id="18" dur="500"/>
                                        <p:tgtEl>
                                          <p:spTgt spid="11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0"/>
                                        </p:tgtEl>
                                        <p:attrNameLst>
                                          <p:attrName>style.visibility</p:attrName>
                                        </p:attrNameLst>
                                      </p:cBhvr>
                                      <p:to>
                                        <p:strVal val="visible"/>
                                      </p:to>
                                    </p:set>
                                    <p:animEffect transition="in" filter="wipe(left)">
                                      <p:cBhvr>
                                        <p:cTn id="21" dur="500"/>
                                        <p:tgtEl>
                                          <p:spTgt spid="18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6"/>
                                        </p:tgtEl>
                                        <p:attrNameLst>
                                          <p:attrName>style.visibility</p:attrName>
                                        </p:attrNameLst>
                                      </p:cBhvr>
                                      <p:to>
                                        <p:strVal val="visible"/>
                                      </p:to>
                                    </p:set>
                                    <p:animEffect transition="in" filter="wipe(left)">
                                      <p:cBhvr>
                                        <p:cTn id="24" dur="500"/>
                                        <p:tgtEl>
                                          <p:spTgt spid="21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fade">
                                      <p:cBhvr>
                                        <p:cTn id="31" dur="500"/>
                                        <p:tgtEl>
                                          <p:spTgt spid="1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fade">
                                      <p:cBhvr>
                                        <p:cTn id="34"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116" grpId="0" animBg="1"/>
      <p:bldP spid="117" grpId="0" animBg="1"/>
      <p:bldP spid="145" grpId="0" animBg="1"/>
      <p:bldP spid="179" grpId="0" animBg="1"/>
      <p:bldP spid="180" grpId="0" animBg="1"/>
      <p:bldP spid="181" grpId="0" animBg="1"/>
      <p:bldP spid="215" grpId="0" animBg="1"/>
      <p:bldP spid="2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90600"/>
          </a:xfrm>
        </p:spPr>
        <p:txBody>
          <a:bodyPr/>
          <a:lstStyle/>
          <a:p>
            <a:r>
              <a:rPr lang="en-US" sz="2800" b="1" dirty="0" smtClean="0">
                <a:solidFill>
                  <a:schemeClr val="tx2"/>
                </a:solidFill>
                <a:latin typeface="Arial"/>
                <a:cs typeface="Arial"/>
              </a:rPr>
              <a:t>Continued </a:t>
            </a:r>
            <a:r>
              <a:rPr lang="en-US" sz="2800" b="1" dirty="0">
                <a:solidFill>
                  <a:schemeClr val="tx2"/>
                </a:solidFill>
                <a:latin typeface="Arial"/>
                <a:cs typeface="Arial"/>
              </a:rPr>
              <a:t>Thienopyridine vs. </a:t>
            </a:r>
            <a:r>
              <a:rPr lang="en-US" sz="2800" b="1" dirty="0" smtClean="0">
                <a:solidFill>
                  <a:schemeClr val="tx2"/>
                </a:solidFill>
                <a:latin typeface="Arial"/>
                <a:cs typeface="Arial"/>
              </a:rPr>
              <a:t>Placebo High vs. Low DAPT Score</a:t>
            </a:r>
            <a:endParaRPr lang="en-US" sz="2800" dirty="0">
              <a:solidFill>
                <a:schemeClr val="tx2"/>
              </a:solidFill>
            </a:endParaRPr>
          </a:p>
        </p:txBody>
      </p:sp>
      <p:sp>
        <p:nvSpPr>
          <p:cNvPr id="5" name="Slide Number Placeholder 4"/>
          <p:cNvSpPr>
            <a:spLocks noGrp="1"/>
          </p:cNvSpPr>
          <p:nvPr>
            <p:ph type="sldNum" sz="quarter" idx="12"/>
          </p:nvPr>
        </p:nvSpPr>
        <p:spPr>
          <a:xfrm>
            <a:off x="6705599" y="6705600"/>
            <a:ext cx="2474068" cy="162172"/>
          </a:xfrm>
        </p:spPr>
        <p:txBody>
          <a:bodyPr/>
          <a:lstStyle/>
          <a:p>
            <a:pPr>
              <a:defRPr/>
            </a:pPr>
            <a:fld id="{A5A2FC5B-AA30-48AE-A899-C193B7C62746}" type="slidenum">
              <a:rPr lang="en-US" smtClean="0"/>
              <a:pPr>
                <a:defRPr/>
              </a:pPr>
              <a:t>16</a:t>
            </a:fld>
            <a:endParaRPr lang="en-US" dirty="0"/>
          </a:p>
        </p:txBody>
      </p:sp>
      <p:sp>
        <p:nvSpPr>
          <p:cNvPr id="7" name="TextBox 6"/>
          <p:cNvSpPr txBox="1"/>
          <p:nvPr/>
        </p:nvSpPr>
        <p:spPr>
          <a:xfrm>
            <a:off x="1371600" y="1371600"/>
            <a:ext cx="1855551"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Myocardial Infarction</a:t>
            </a:r>
          </a:p>
          <a:p>
            <a:pPr algn="ctr"/>
            <a:r>
              <a:rPr lang="en-US" sz="1400" b="1" dirty="0" smtClean="0"/>
              <a:t>or Stent Thrombosis</a:t>
            </a:r>
            <a:endParaRPr lang="en-US" sz="1400" b="1" dirty="0"/>
          </a:p>
        </p:txBody>
      </p:sp>
      <p:sp>
        <p:nvSpPr>
          <p:cNvPr id="8" name="TextBox 7"/>
          <p:cNvSpPr txBox="1"/>
          <p:nvPr/>
        </p:nvSpPr>
        <p:spPr>
          <a:xfrm>
            <a:off x="3158068" y="1371600"/>
            <a:ext cx="1855551"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GUSTO Moderate </a:t>
            </a:r>
          </a:p>
          <a:p>
            <a:pPr algn="ctr"/>
            <a:r>
              <a:rPr lang="en-US" sz="1400" b="1" dirty="0"/>
              <a:t>o</a:t>
            </a:r>
            <a:r>
              <a:rPr lang="en-US" sz="1400" b="1" dirty="0" smtClean="0"/>
              <a:t>r Severe Bleed</a:t>
            </a:r>
            <a:endParaRPr lang="en-US" sz="1400" b="1" dirty="0"/>
          </a:p>
        </p:txBody>
      </p:sp>
      <p:sp>
        <p:nvSpPr>
          <p:cNvPr id="9" name="TextBox 8"/>
          <p:cNvSpPr txBox="1"/>
          <p:nvPr/>
        </p:nvSpPr>
        <p:spPr>
          <a:xfrm>
            <a:off x="4765183" y="1371600"/>
            <a:ext cx="2245217"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Net Adverse</a:t>
            </a:r>
          </a:p>
          <a:p>
            <a:pPr algn="ctr"/>
            <a:r>
              <a:rPr lang="en-US" sz="1400" b="1" dirty="0" smtClean="0"/>
              <a:t>Events</a:t>
            </a:r>
            <a:endParaRPr lang="en-US" sz="1400" b="1" dirty="0"/>
          </a:p>
        </p:txBody>
      </p:sp>
      <p:cxnSp>
        <p:nvCxnSpPr>
          <p:cNvPr id="10" name="Straight Connector 9"/>
          <p:cNvCxnSpPr/>
          <p:nvPr/>
        </p:nvCxnSpPr>
        <p:spPr>
          <a:xfrm>
            <a:off x="1371600" y="3810000"/>
            <a:ext cx="7239000"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770361" y="2438400"/>
            <a:ext cx="858541" cy="307777"/>
          </a:xfrm>
          <a:prstGeom prst="rect">
            <a:avLst/>
          </a:prstGeom>
          <a:noFill/>
        </p:spPr>
        <p:txBody>
          <a:bodyPr wrap="none" rtlCol="0">
            <a:spAutoFit/>
          </a:bodyPr>
          <a:lstStyle/>
          <a:p>
            <a:r>
              <a:rPr lang="en-US" sz="1400" b="1" dirty="0" smtClean="0"/>
              <a:t>P&lt;0.001</a:t>
            </a:r>
            <a:endParaRPr lang="en-US" sz="1400" b="1" dirty="0"/>
          </a:p>
        </p:txBody>
      </p:sp>
      <p:sp>
        <p:nvSpPr>
          <p:cNvPr id="23" name="TextBox 22"/>
          <p:cNvSpPr txBox="1"/>
          <p:nvPr/>
        </p:nvSpPr>
        <p:spPr>
          <a:xfrm>
            <a:off x="3720175" y="2438400"/>
            <a:ext cx="758691" cy="307777"/>
          </a:xfrm>
          <a:prstGeom prst="rect">
            <a:avLst/>
          </a:prstGeom>
          <a:noFill/>
        </p:spPr>
        <p:txBody>
          <a:bodyPr wrap="none" rtlCol="0">
            <a:spAutoFit/>
          </a:bodyPr>
          <a:lstStyle/>
          <a:p>
            <a:r>
              <a:rPr lang="en-US" sz="1400" b="1" dirty="0" smtClean="0"/>
              <a:t>P=0.02</a:t>
            </a:r>
            <a:endParaRPr lang="en-US" sz="1400" b="1" dirty="0"/>
          </a:p>
        </p:txBody>
      </p:sp>
      <p:sp>
        <p:nvSpPr>
          <p:cNvPr id="24" name="TextBox 23"/>
          <p:cNvSpPr txBox="1"/>
          <p:nvPr/>
        </p:nvSpPr>
        <p:spPr>
          <a:xfrm>
            <a:off x="7239000" y="2438400"/>
            <a:ext cx="758691" cy="307777"/>
          </a:xfrm>
          <a:prstGeom prst="rect">
            <a:avLst/>
          </a:prstGeom>
          <a:noFill/>
        </p:spPr>
        <p:txBody>
          <a:bodyPr wrap="none" rtlCol="0">
            <a:spAutoFit/>
          </a:bodyPr>
          <a:lstStyle/>
          <a:p>
            <a:r>
              <a:rPr lang="en-US" sz="1400" b="1" dirty="0" smtClean="0"/>
              <a:t>P=0.14</a:t>
            </a:r>
            <a:endParaRPr lang="en-US" sz="1400" b="1" dirty="0"/>
          </a:p>
        </p:txBody>
      </p:sp>
      <p:sp>
        <p:nvSpPr>
          <p:cNvPr id="26" name="TextBox 25"/>
          <p:cNvSpPr txBox="1"/>
          <p:nvPr/>
        </p:nvSpPr>
        <p:spPr>
          <a:xfrm>
            <a:off x="136060" y="6353983"/>
            <a:ext cx="8931740" cy="338554"/>
          </a:xfrm>
          <a:prstGeom prst="rect">
            <a:avLst/>
          </a:prstGeom>
          <a:noFill/>
        </p:spPr>
        <p:txBody>
          <a:bodyPr wrap="none" rtlCol="0">
            <a:spAutoFit/>
          </a:bodyPr>
          <a:lstStyle/>
          <a:p>
            <a:r>
              <a:rPr lang="en-US" sz="1600" b="1" dirty="0"/>
              <a:t>P values are for comparison of risk differences across DAPT Score category (</a:t>
            </a:r>
            <a:r>
              <a:rPr lang="en-US" sz="1600" b="1" dirty="0" smtClean="0"/>
              <a:t>interaction).</a:t>
            </a:r>
            <a:endParaRPr lang="en-US" sz="1600" b="1" dirty="0"/>
          </a:p>
        </p:txBody>
      </p:sp>
      <p:sp>
        <p:nvSpPr>
          <p:cNvPr id="27" name="TextBox 26"/>
          <p:cNvSpPr txBox="1"/>
          <p:nvPr/>
        </p:nvSpPr>
        <p:spPr>
          <a:xfrm>
            <a:off x="-37877" y="1524000"/>
            <a:ext cx="738664" cy="4535475"/>
          </a:xfrm>
          <a:prstGeom prst="rect">
            <a:avLst/>
          </a:prstGeom>
          <a:noFill/>
        </p:spPr>
        <p:txBody>
          <a:bodyPr vert="vert270" wrap="square" rtlCol="0">
            <a:spAutoFit/>
          </a:bodyPr>
          <a:lstStyle/>
          <a:p>
            <a:pPr algn="ctr"/>
            <a:r>
              <a:rPr lang="en-US" b="1" dirty="0" smtClean="0">
                <a:latin typeface="+mn-lt"/>
              </a:rPr>
              <a:t>Risk Difference </a:t>
            </a:r>
          </a:p>
          <a:p>
            <a:pPr algn="ctr"/>
            <a:r>
              <a:rPr lang="en-US" b="1" dirty="0" smtClean="0">
                <a:latin typeface="+mn-lt"/>
              </a:rPr>
              <a:t>(Continued Thienopyridine – Placebo</a:t>
            </a:r>
            <a:r>
              <a:rPr lang="en-US" b="1" dirty="0">
                <a:latin typeface="+mn-lt"/>
              </a:rPr>
              <a:t>), </a:t>
            </a:r>
            <a:r>
              <a:rPr lang="en-US" b="1" dirty="0" smtClean="0">
                <a:latin typeface="+mn-lt"/>
              </a:rPr>
              <a:t>12-30M</a:t>
            </a:r>
            <a:endParaRPr lang="en-US" b="1" dirty="0">
              <a:latin typeface="+mn-lt"/>
            </a:endParaRPr>
          </a:p>
        </p:txBody>
      </p:sp>
      <p:graphicFrame>
        <p:nvGraphicFramePr>
          <p:cNvPr id="14" name="Chart 13"/>
          <p:cNvGraphicFramePr>
            <a:graphicFrameLocks/>
          </p:cNvGraphicFramePr>
          <p:nvPr>
            <p:extLst>
              <p:ext uri="{D42A27DB-BD31-4B8C-83A1-F6EECF244321}">
                <p14:modId xmlns:p14="http://schemas.microsoft.com/office/powerpoint/2010/main" val="2429568269"/>
              </p:ext>
            </p:extLst>
          </p:nvPr>
        </p:nvGraphicFramePr>
        <p:xfrm>
          <a:off x="685800" y="1371600"/>
          <a:ext cx="8305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441583" y="1371600"/>
            <a:ext cx="2245217"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Mortality</a:t>
            </a:r>
            <a:endParaRPr lang="en-US" sz="1400" b="1" dirty="0"/>
          </a:p>
        </p:txBody>
      </p:sp>
      <p:sp>
        <p:nvSpPr>
          <p:cNvPr id="19" name="TextBox 18"/>
          <p:cNvSpPr txBox="1"/>
          <p:nvPr/>
        </p:nvSpPr>
        <p:spPr>
          <a:xfrm>
            <a:off x="5410200" y="2438400"/>
            <a:ext cx="858541" cy="307777"/>
          </a:xfrm>
          <a:prstGeom prst="rect">
            <a:avLst/>
          </a:prstGeom>
          <a:noFill/>
        </p:spPr>
        <p:txBody>
          <a:bodyPr wrap="none" rtlCol="0">
            <a:spAutoFit/>
          </a:bodyPr>
          <a:lstStyle/>
          <a:p>
            <a:r>
              <a:rPr lang="en-US" sz="1400" b="1" dirty="0" smtClean="0"/>
              <a:t>P&lt;0.001</a:t>
            </a:r>
            <a:endParaRPr lang="en-US" sz="1400" b="1" dirty="0"/>
          </a:p>
        </p:txBody>
      </p:sp>
    </p:spTree>
    <p:extLst>
      <p:ext uri="{BB962C8B-B14F-4D97-AF65-F5344CB8AC3E}">
        <p14:creationId xmlns:p14="http://schemas.microsoft.com/office/powerpoint/2010/main" val="40608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17</a:t>
            </a:fld>
            <a:endParaRPr lang="en-US" dirty="0"/>
          </a:p>
        </p:txBody>
      </p:sp>
      <p:sp>
        <p:nvSpPr>
          <p:cNvPr id="18" name="Title 1"/>
          <p:cNvSpPr>
            <a:spLocks noGrp="1"/>
          </p:cNvSpPr>
          <p:nvPr>
            <p:ph type="title"/>
          </p:nvPr>
        </p:nvSpPr>
        <p:spPr>
          <a:xfrm>
            <a:off x="152399" y="0"/>
            <a:ext cx="8001001" cy="990600"/>
          </a:xfrm>
        </p:spPr>
        <p:txBody>
          <a:bodyPr/>
          <a:lstStyle/>
          <a:p>
            <a:r>
              <a:rPr lang="en-US" b="1" dirty="0" smtClean="0">
                <a:solidFill>
                  <a:schemeClr val="tx2"/>
                </a:solidFill>
                <a:latin typeface="Arial"/>
                <a:cs typeface="Arial"/>
              </a:rPr>
              <a:t>Continued </a:t>
            </a:r>
            <a:r>
              <a:rPr lang="en-US" b="1" dirty="0">
                <a:solidFill>
                  <a:schemeClr val="tx2"/>
                </a:solidFill>
                <a:latin typeface="Arial"/>
                <a:cs typeface="Arial"/>
              </a:rPr>
              <a:t>Thienopyridine vs. Placebo, </a:t>
            </a:r>
            <a:r>
              <a:rPr lang="en-US" b="1" dirty="0" smtClean="0">
                <a:solidFill>
                  <a:schemeClr val="tx2"/>
                </a:solidFill>
                <a:latin typeface="Arial"/>
                <a:cs typeface="Arial"/>
              </a:rPr>
              <a:t/>
            </a:r>
            <a:br>
              <a:rPr lang="en-US" b="1" dirty="0" smtClean="0">
                <a:solidFill>
                  <a:schemeClr val="tx2"/>
                </a:solidFill>
                <a:latin typeface="Arial"/>
                <a:cs typeface="Arial"/>
              </a:rPr>
            </a:br>
            <a:r>
              <a:rPr lang="en-US" b="1" dirty="0" smtClean="0">
                <a:solidFill>
                  <a:schemeClr val="tx2"/>
                </a:solidFill>
                <a:latin typeface="Arial"/>
                <a:cs typeface="Arial"/>
              </a:rPr>
              <a:t>by DAPT Score, Excluding PES</a:t>
            </a:r>
            <a:endParaRPr lang="en-US" dirty="0">
              <a:solidFill>
                <a:schemeClr val="tx2"/>
              </a:solidFill>
            </a:endParaRPr>
          </a:p>
        </p:txBody>
      </p:sp>
      <p:cxnSp>
        <p:nvCxnSpPr>
          <p:cNvPr id="23" name="Straight Connector 22"/>
          <p:cNvCxnSpPr/>
          <p:nvPr/>
        </p:nvCxnSpPr>
        <p:spPr>
          <a:xfrm>
            <a:off x="1371600" y="3810000"/>
            <a:ext cx="7239000"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7877" y="1524000"/>
            <a:ext cx="738664" cy="4535475"/>
          </a:xfrm>
          <a:prstGeom prst="rect">
            <a:avLst/>
          </a:prstGeom>
          <a:noFill/>
        </p:spPr>
        <p:txBody>
          <a:bodyPr vert="vert270" wrap="square" rtlCol="0">
            <a:spAutoFit/>
          </a:bodyPr>
          <a:lstStyle/>
          <a:p>
            <a:pPr algn="ctr"/>
            <a:r>
              <a:rPr lang="en-US" b="1" dirty="0" smtClean="0">
                <a:latin typeface="+mn-lt"/>
              </a:rPr>
              <a:t>Risk Difference </a:t>
            </a:r>
          </a:p>
          <a:p>
            <a:pPr algn="ctr"/>
            <a:r>
              <a:rPr lang="en-US" b="1" dirty="0" smtClean="0">
                <a:latin typeface="+mn-lt"/>
              </a:rPr>
              <a:t>(Continued Thienopyridine – Placebo</a:t>
            </a:r>
            <a:r>
              <a:rPr lang="en-US" b="1" dirty="0">
                <a:latin typeface="+mn-lt"/>
              </a:rPr>
              <a:t>), </a:t>
            </a:r>
            <a:r>
              <a:rPr lang="en-US" b="1" dirty="0" smtClean="0">
                <a:latin typeface="+mn-lt"/>
              </a:rPr>
              <a:t>12-30M</a:t>
            </a:r>
            <a:endParaRPr lang="en-US" b="1" dirty="0">
              <a:latin typeface="+mn-lt"/>
            </a:endParaRPr>
          </a:p>
        </p:txBody>
      </p:sp>
      <p:sp>
        <p:nvSpPr>
          <p:cNvPr id="25" name="TextBox 24"/>
          <p:cNvSpPr txBox="1"/>
          <p:nvPr/>
        </p:nvSpPr>
        <p:spPr>
          <a:xfrm>
            <a:off x="136060" y="6353983"/>
            <a:ext cx="8931740" cy="338554"/>
          </a:xfrm>
          <a:prstGeom prst="rect">
            <a:avLst/>
          </a:prstGeom>
          <a:noFill/>
        </p:spPr>
        <p:txBody>
          <a:bodyPr wrap="none" rtlCol="0">
            <a:spAutoFit/>
          </a:bodyPr>
          <a:lstStyle/>
          <a:p>
            <a:r>
              <a:rPr lang="en-US" sz="1600" b="1" dirty="0"/>
              <a:t>P values are for comparison of risk differences across DAPT Score category (</a:t>
            </a:r>
            <a:r>
              <a:rPr lang="en-US" sz="1600" b="1" dirty="0" smtClean="0"/>
              <a:t>interaction).</a:t>
            </a:r>
            <a:endParaRPr lang="en-US" sz="1600" b="1" dirty="0"/>
          </a:p>
        </p:txBody>
      </p:sp>
      <p:sp>
        <p:nvSpPr>
          <p:cNvPr id="22" name="TextBox 21"/>
          <p:cNvSpPr txBox="1"/>
          <p:nvPr/>
        </p:nvSpPr>
        <p:spPr>
          <a:xfrm>
            <a:off x="1371600" y="1371600"/>
            <a:ext cx="1855551"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Myocardial Infarction</a:t>
            </a:r>
          </a:p>
          <a:p>
            <a:pPr algn="ctr"/>
            <a:r>
              <a:rPr lang="en-US" sz="1400" b="1" dirty="0" smtClean="0"/>
              <a:t>or Stent Thrombosis</a:t>
            </a:r>
            <a:endParaRPr lang="en-US" sz="1400" b="1" dirty="0"/>
          </a:p>
        </p:txBody>
      </p:sp>
      <p:sp>
        <p:nvSpPr>
          <p:cNvPr id="26" name="TextBox 25"/>
          <p:cNvSpPr txBox="1"/>
          <p:nvPr/>
        </p:nvSpPr>
        <p:spPr>
          <a:xfrm>
            <a:off x="3158068" y="1371600"/>
            <a:ext cx="1855551"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GUSTO Moderate </a:t>
            </a:r>
          </a:p>
          <a:p>
            <a:pPr algn="ctr"/>
            <a:r>
              <a:rPr lang="en-US" sz="1400" b="1" dirty="0"/>
              <a:t>o</a:t>
            </a:r>
            <a:r>
              <a:rPr lang="en-US" sz="1400" b="1" dirty="0" smtClean="0"/>
              <a:t>r Severe Bleed</a:t>
            </a:r>
            <a:endParaRPr lang="en-US" sz="1400" b="1" dirty="0"/>
          </a:p>
        </p:txBody>
      </p:sp>
      <p:sp>
        <p:nvSpPr>
          <p:cNvPr id="27" name="TextBox 26"/>
          <p:cNvSpPr txBox="1"/>
          <p:nvPr/>
        </p:nvSpPr>
        <p:spPr>
          <a:xfrm>
            <a:off x="4765183" y="1371600"/>
            <a:ext cx="2245217"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Net Adverse</a:t>
            </a:r>
          </a:p>
          <a:p>
            <a:pPr algn="ctr"/>
            <a:r>
              <a:rPr lang="en-US" sz="1400" b="1" dirty="0" smtClean="0"/>
              <a:t>Events</a:t>
            </a:r>
            <a:endParaRPr lang="en-US" sz="1400" b="1" dirty="0"/>
          </a:p>
        </p:txBody>
      </p:sp>
      <p:sp>
        <p:nvSpPr>
          <p:cNvPr id="28" name="TextBox 27"/>
          <p:cNvSpPr txBox="1"/>
          <p:nvPr/>
        </p:nvSpPr>
        <p:spPr>
          <a:xfrm>
            <a:off x="1828800" y="2438400"/>
            <a:ext cx="758691" cy="307777"/>
          </a:xfrm>
          <a:prstGeom prst="rect">
            <a:avLst/>
          </a:prstGeom>
          <a:noFill/>
        </p:spPr>
        <p:txBody>
          <a:bodyPr wrap="none" rtlCol="0">
            <a:spAutoFit/>
          </a:bodyPr>
          <a:lstStyle/>
          <a:p>
            <a:r>
              <a:rPr lang="en-US" sz="1400" b="1" dirty="0" smtClean="0"/>
              <a:t>P=0.06</a:t>
            </a:r>
            <a:endParaRPr lang="en-US" sz="1400" b="1" dirty="0"/>
          </a:p>
        </p:txBody>
      </p:sp>
      <p:sp>
        <p:nvSpPr>
          <p:cNvPr id="29" name="TextBox 28"/>
          <p:cNvSpPr txBox="1"/>
          <p:nvPr/>
        </p:nvSpPr>
        <p:spPr>
          <a:xfrm>
            <a:off x="3720175" y="2438400"/>
            <a:ext cx="758691" cy="307777"/>
          </a:xfrm>
          <a:prstGeom prst="rect">
            <a:avLst/>
          </a:prstGeom>
          <a:noFill/>
        </p:spPr>
        <p:txBody>
          <a:bodyPr wrap="none" rtlCol="0">
            <a:spAutoFit/>
          </a:bodyPr>
          <a:lstStyle/>
          <a:p>
            <a:r>
              <a:rPr lang="en-US" sz="1400" b="1" dirty="0" smtClean="0"/>
              <a:t>P=0.07</a:t>
            </a:r>
            <a:endParaRPr lang="en-US" sz="1400" b="1" dirty="0"/>
          </a:p>
        </p:txBody>
      </p:sp>
      <p:sp>
        <p:nvSpPr>
          <p:cNvPr id="30" name="TextBox 29"/>
          <p:cNvSpPr txBox="1"/>
          <p:nvPr/>
        </p:nvSpPr>
        <p:spPr>
          <a:xfrm>
            <a:off x="7239253" y="2438400"/>
            <a:ext cx="758691" cy="307777"/>
          </a:xfrm>
          <a:prstGeom prst="rect">
            <a:avLst/>
          </a:prstGeom>
          <a:noFill/>
        </p:spPr>
        <p:txBody>
          <a:bodyPr wrap="none" rtlCol="0">
            <a:spAutoFit/>
          </a:bodyPr>
          <a:lstStyle/>
          <a:p>
            <a:r>
              <a:rPr lang="en-US" sz="1400" b="1" dirty="0" smtClean="0"/>
              <a:t>P=0.17</a:t>
            </a:r>
            <a:endParaRPr lang="en-US" sz="1400" b="1" dirty="0"/>
          </a:p>
        </p:txBody>
      </p:sp>
      <p:sp>
        <p:nvSpPr>
          <p:cNvPr id="31" name="TextBox 30"/>
          <p:cNvSpPr txBox="1"/>
          <p:nvPr/>
        </p:nvSpPr>
        <p:spPr>
          <a:xfrm>
            <a:off x="6441583" y="1371600"/>
            <a:ext cx="2245217" cy="96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t>Mortality</a:t>
            </a:r>
            <a:endParaRPr lang="en-US" sz="1400" b="1" dirty="0"/>
          </a:p>
        </p:txBody>
      </p:sp>
      <p:sp>
        <p:nvSpPr>
          <p:cNvPr id="32" name="TextBox 31"/>
          <p:cNvSpPr txBox="1"/>
          <p:nvPr/>
        </p:nvSpPr>
        <p:spPr>
          <a:xfrm>
            <a:off x="5410200" y="2438400"/>
            <a:ext cx="858541" cy="307777"/>
          </a:xfrm>
          <a:prstGeom prst="rect">
            <a:avLst/>
          </a:prstGeom>
          <a:noFill/>
        </p:spPr>
        <p:txBody>
          <a:bodyPr wrap="none" rtlCol="0">
            <a:spAutoFit/>
          </a:bodyPr>
          <a:lstStyle/>
          <a:p>
            <a:r>
              <a:rPr lang="en-US" sz="1400" b="1" dirty="0" smtClean="0"/>
              <a:t>P=0.003</a:t>
            </a:r>
            <a:endParaRPr lang="en-US" sz="1400" b="1" dirty="0"/>
          </a:p>
        </p:txBody>
      </p:sp>
      <p:graphicFrame>
        <p:nvGraphicFramePr>
          <p:cNvPr id="33" name="Chart 32"/>
          <p:cNvGraphicFramePr>
            <a:graphicFrameLocks/>
          </p:cNvGraphicFramePr>
          <p:nvPr>
            <p:extLst>
              <p:ext uri="{D42A27DB-BD31-4B8C-83A1-F6EECF244321}">
                <p14:modId xmlns:p14="http://schemas.microsoft.com/office/powerpoint/2010/main" val="1077203475"/>
              </p:ext>
            </p:extLst>
          </p:nvPr>
        </p:nvGraphicFramePr>
        <p:xfrm>
          <a:off x="702734" y="1371599"/>
          <a:ext cx="8212666" cy="4876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575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solidFill>
                  <a:schemeClr val="tx2"/>
                </a:solidFill>
                <a:latin typeface="Arial" panose="020B0604020202020204" pitchFamily="34" charset="0"/>
                <a:cs typeface="Arial" panose="020B0604020202020204" pitchFamily="34" charset="0"/>
              </a:rPr>
              <a:t>Limitations</a:t>
            </a:r>
            <a:endParaRPr lang="en-US" sz="3400" b="1" dirty="0">
              <a:solidFill>
                <a:schemeClr val="tx2"/>
              </a:solidFill>
              <a:latin typeface="Arial" panose="020B0604020202020204" pitchFamily="34" charset="0"/>
              <a:cs typeface="Arial" panose="020B0604020202020204" pitchFamily="34" charset="0"/>
            </a:endParaRPr>
          </a:p>
        </p:txBody>
      </p:sp>
      <p:sp>
        <p:nvSpPr>
          <p:cNvPr id="33795" name="Content Placeholder 2"/>
          <p:cNvSpPr>
            <a:spLocks noGrp="1"/>
          </p:cNvSpPr>
          <p:nvPr>
            <p:ph idx="1"/>
          </p:nvPr>
        </p:nvSpPr>
        <p:spPr>
          <a:xfrm>
            <a:off x="304800" y="990600"/>
            <a:ext cx="8434387" cy="4953000"/>
          </a:xfrm>
        </p:spPr>
        <p:txBody>
          <a:bodyPr/>
          <a:lstStyle/>
          <a:p>
            <a:pPr marL="342900" lvl="1" indent="-342900">
              <a:spcBef>
                <a:spcPts val="500"/>
              </a:spcBef>
              <a:spcAft>
                <a:spcPts val="1200"/>
              </a:spcAft>
            </a:pPr>
            <a:r>
              <a:rPr lang="en-US" altLang="en-US" sz="2000" dirty="0" smtClean="0">
                <a:latin typeface="Arial" charset="0"/>
                <a:cs typeface="Arial" charset="0"/>
              </a:rPr>
              <a:t>Modest discrimination of ischemic and bleeding models</a:t>
            </a:r>
          </a:p>
          <a:p>
            <a:pPr marL="742950" lvl="2" indent="-342900">
              <a:spcBef>
                <a:spcPts val="500"/>
              </a:spcBef>
              <a:spcAft>
                <a:spcPts val="1200"/>
              </a:spcAft>
            </a:pPr>
            <a:r>
              <a:rPr lang="en-US" altLang="en-US" sz="2000" dirty="0" smtClean="0">
                <a:latin typeface="Arial" charset="0"/>
                <a:cs typeface="Arial" charset="0"/>
              </a:rPr>
              <a:t>Greater than values observed in many validation cohorts for the CH</a:t>
            </a:r>
            <a:r>
              <a:rPr lang="en-US" altLang="en-US" sz="2000" baseline="-25000" dirty="0" smtClean="0">
                <a:latin typeface="Arial" charset="0"/>
                <a:cs typeface="Arial" charset="0"/>
              </a:rPr>
              <a:t>2</a:t>
            </a:r>
            <a:r>
              <a:rPr lang="en-US" altLang="en-US" sz="2000" dirty="0" smtClean="0">
                <a:latin typeface="Arial" charset="0"/>
                <a:cs typeface="Arial" charset="0"/>
              </a:rPr>
              <a:t>AD</a:t>
            </a:r>
            <a:r>
              <a:rPr lang="en-US" altLang="en-US" sz="2000" baseline="-25000" dirty="0" smtClean="0">
                <a:latin typeface="Arial" charset="0"/>
                <a:cs typeface="Arial" charset="0"/>
              </a:rPr>
              <a:t>2</a:t>
            </a:r>
            <a:r>
              <a:rPr lang="en-US" altLang="en-US" sz="2000" dirty="0" smtClean="0">
                <a:latin typeface="Arial" charset="0"/>
                <a:cs typeface="Arial" charset="0"/>
              </a:rPr>
              <a:t>-VASC or HAS-BLED Scores*</a:t>
            </a:r>
          </a:p>
          <a:p>
            <a:pPr marL="742950" lvl="2" indent="-342900">
              <a:spcBef>
                <a:spcPts val="500"/>
              </a:spcBef>
              <a:spcAft>
                <a:spcPts val="1200"/>
              </a:spcAft>
            </a:pPr>
            <a:r>
              <a:rPr lang="en-US" altLang="en-US" sz="2000" dirty="0" smtClean="0">
                <a:latin typeface="Arial" charset="0"/>
                <a:cs typeface="Arial" charset="0"/>
              </a:rPr>
              <a:t>In PROTECT, high DAPT score patients had higher ischemic risk (</a:t>
            </a:r>
            <a:r>
              <a:rPr lang="en-US" sz="2000" dirty="0" smtClean="0"/>
              <a:t>HR 2.01, p = 0.002) AND trend toward lower bleeding risk (HR 0.69, p = 0.31), compared with low DAPT score patients</a:t>
            </a:r>
          </a:p>
          <a:p>
            <a:pPr marL="0" indent="-400050">
              <a:spcBef>
                <a:spcPts val="500"/>
              </a:spcBef>
              <a:spcAft>
                <a:spcPts val="1200"/>
              </a:spcAft>
            </a:pPr>
            <a:r>
              <a:rPr lang="en-US" altLang="en-US" i="1" dirty="0" smtClean="0">
                <a:latin typeface="Arial" charset="0"/>
                <a:cs typeface="Arial" charset="0"/>
              </a:rPr>
              <a:t>Post hoc </a:t>
            </a:r>
            <a:r>
              <a:rPr lang="en-US" altLang="en-US" dirty="0" smtClean="0">
                <a:latin typeface="Arial" charset="0"/>
                <a:cs typeface="Arial" charset="0"/>
              </a:rPr>
              <a:t>analysis, not powered to examine differences in individual outcomes between subgroups</a:t>
            </a:r>
          </a:p>
          <a:p>
            <a:pPr marL="342900" lvl="1" indent="-342900">
              <a:spcBef>
                <a:spcPts val="500"/>
              </a:spcBef>
              <a:spcAft>
                <a:spcPts val="1200"/>
              </a:spcAft>
            </a:pPr>
            <a:r>
              <a:rPr lang="en-US" altLang="en-US" sz="2000" dirty="0" smtClean="0">
                <a:latin typeface="Arial" charset="0"/>
                <a:cs typeface="Arial" charset="0"/>
              </a:rPr>
              <a:t>Limited </a:t>
            </a:r>
            <a:r>
              <a:rPr lang="en-US" altLang="en-US" sz="2000" dirty="0">
                <a:latin typeface="Arial" charset="0"/>
                <a:cs typeface="Arial" charset="0"/>
              </a:rPr>
              <a:t>ability to identify </a:t>
            </a:r>
            <a:r>
              <a:rPr lang="en-US" altLang="en-US" sz="2000" dirty="0" smtClean="0">
                <a:latin typeface="Arial" charset="0"/>
                <a:cs typeface="Arial" charset="0"/>
              </a:rPr>
              <a:t>rare or unmeasured predictors </a:t>
            </a:r>
            <a:r>
              <a:rPr lang="en-US" altLang="en-US" sz="2000" dirty="0">
                <a:latin typeface="Arial" charset="0"/>
                <a:cs typeface="Arial" charset="0"/>
              </a:rPr>
              <a:t>of </a:t>
            </a:r>
            <a:r>
              <a:rPr lang="en-US" altLang="en-US" sz="2000" dirty="0" smtClean="0">
                <a:latin typeface="Arial" charset="0"/>
                <a:cs typeface="Arial" charset="0"/>
              </a:rPr>
              <a:t>events</a:t>
            </a:r>
          </a:p>
          <a:p>
            <a:pPr marL="342900" lvl="1" indent="-342900">
              <a:spcBef>
                <a:spcPts val="500"/>
              </a:spcBef>
              <a:spcAft>
                <a:spcPts val="1200"/>
              </a:spcAft>
            </a:pPr>
            <a:r>
              <a:rPr lang="en-US" altLang="en-US" sz="2000" dirty="0" smtClean="0">
                <a:latin typeface="Arial" charset="0"/>
                <a:cs typeface="Arial" charset="0"/>
              </a:rPr>
              <a:t>Models not evaluated </a:t>
            </a:r>
            <a:r>
              <a:rPr lang="en-US" altLang="en-US" sz="2000" dirty="0">
                <a:latin typeface="Arial" charset="0"/>
                <a:cs typeface="Arial" charset="0"/>
              </a:rPr>
              <a:t>in patients receiving ticagrelor or other antiplatelet combinations </a:t>
            </a:r>
            <a:endParaRPr lang="en-US" altLang="en-US" sz="2000" dirty="0" smtClean="0">
              <a:latin typeface="Arial" charset="0"/>
              <a:cs typeface="Arial" charset="0"/>
            </a:endParaRPr>
          </a:p>
        </p:txBody>
      </p:sp>
      <p:sp>
        <p:nvSpPr>
          <p:cNvPr id="3379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66DD5024-3267-4C68-8654-71704D8FB344}" type="slidenum">
              <a:rPr lang="en-US" altLang="en-US" sz="900" smtClean="0">
                <a:solidFill>
                  <a:srgbClr val="FFFFFF"/>
                </a:solidFill>
              </a:rPr>
              <a:pPr eaLnBrk="1" fontAlgn="base" hangingPunct="1">
                <a:spcBef>
                  <a:spcPct val="0"/>
                </a:spcBef>
                <a:spcAft>
                  <a:spcPct val="0"/>
                </a:spcAft>
                <a:buClrTx/>
                <a:buFontTx/>
                <a:buNone/>
              </a:pPr>
              <a:t>18</a:t>
            </a:fld>
            <a:endParaRPr lang="en-US" altLang="en-US" sz="900" smtClean="0">
              <a:solidFill>
                <a:srgbClr val="FFFFFF"/>
              </a:solidFill>
            </a:endParaRPr>
          </a:p>
        </p:txBody>
      </p:sp>
      <p:sp>
        <p:nvSpPr>
          <p:cNvPr id="5" name="TextBox 4"/>
          <p:cNvSpPr txBox="1"/>
          <p:nvPr/>
        </p:nvSpPr>
        <p:spPr>
          <a:xfrm>
            <a:off x="381000" y="6019800"/>
            <a:ext cx="4281343" cy="646331"/>
          </a:xfrm>
          <a:prstGeom prst="rect">
            <a:avLst/>
          </a:prstGeom>
          <a:noFill/>
        </p:spPr>
        <p:txBody>
          <a:bodyPr wrap="none" rtlCol="0">
            <a:spAutoFit/>
          </a:bodyPr>
          <a:lstStyle/>
          <a:p>
            <a:r>
              <a:rPr lang="en-US" i="1" dirty="0" smtClean="0"/>
              <a:t>*Lip et al.  Chest. 2010;137(2):263-272.</a:t>
            </a:r>
          </a:p>
          <a:p>
            <a:r>
              <a:rPr lang="en-US" i="1" dirty="0" smtClean="0"/>
              <a:t>Lip et al.  JACC  2011:57(2):173-180.</a:t>
            </a:r>
            <a:endParaRPr lang="en-US" i="1"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solidFill>
                  <a:schemeClr val="tx2"/>
                </a:solidFill>
                <a:latin typeface="Arial" panose="020B0604020202020204" pitchFamily="34" charset="0"/>
                <a:cs typeface="Arial" panose="020B0604020202020204" pitchFamily="34" charset="0"/>
              </a:rPr>
              <a:t>Conclusions </a:t>
            </a:r>
            <a:endParaRPr lang="en-US" sz="3400" b="1" dirty="0">
              <a:solidFill>
                <a:schemeClr val="tx2"/>
              </a:solidFill>
              <a:latin typeface="Arial" panose="020B0604020202020204" pitchFamily="34" charset="0"/>
              <a:cs typeface="Arial" panose="020B0604020202020204" pitchFamily="34" charset="0"/>
            </a:endParaRP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8E4AB094-7460-454E-8BFC-083517DD5D43}" type="slidenum">
              <a:rPr lang="en-US" altLang="en-US" sz="900" smtClean="0">
                <a:solidFill>
                  <a:srgbClr val="FFFFFF"/>
                </a:solidFill>
              </a:rPr>
              <a:pPr eaLnBrk="1" fontAlgn="base" hangingPunct="1">
                <a:spcBef>
                  <a:spcPct val="0"/>
                </a:spcBef>
                <a:spcAft>
                  <a:spcPct val="0"/>
                </a:spcAft>
                <a:buClrTx/>
                <a:buFontTx/>
                <a:buNone/>
              </a:pPr>
              <a:t>19</a:t>
            </a:fld>
            <a:endParaRPr lang="en-US" altLang="en-US" sz="900" smtClean="0">
              <a:solidFill>
                <a:srgbClr val="FFFFFF"/>
              </a:solidFill>
            </a:endParaRPr>
          </a:p>
        </p:txBody>
      </p:sp>
      <p:sp>
        <p:nvSpPr>
          <p:cNvPr id="3" name="Rounded Rectangle 2"/>
          <p:cNvSpPr/>
          <p:nvPr/>
        </p:nvSpPr>
        <p:spPr>
          <a:xfrm>
            <a:off x="457200" y="1066800"/>
            <a:ext cx="8229600" cy="2209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altLang="en-US" sz="2200" b="1" dirty="0" smtClean="0">
                <a:latin typeface="Arial" charset="0"/>
                <a:cs typeface="Arial" charset="0"/>
              </a:rPr>
              <a:t>Among patients who have </a:t>
            </a:r>
            <a:r>
              <a:rPr lang="en-US" altLang="en-US" sz="2200" b="1" dirty="0">
                <a:latin typeface="Arial" charset="0"/>
                <a:cs typeface="Arial" charset="0"/>
              </a:rPr>
              <a:t>not had a major ischemic or bleeding event within the first year after </a:t>
            </a:r>
            <a:r>
              <a:rPr lang="en-US" altLang="en-US" sz="2200" b="1" dirty="0" smtClean="0">
                <a:latin typeface="Arial" charset="0"/>
                <a:cs typeface="Arial" charset="0"/>
              </a:rPr>
              <a:t>PCI:</a:t>
            </a:r>
          </a:p>
          <a:p>
            <a:pPr marL="0" lvl="1" algn="ctr"/>
            <a:endParaRPr lang="en-US" altLang="en-US" sz="2200" b="1" dirty="0">
              <a:latin typeface="Arial" charset="0"/>
              <a:cs typeface="Arial" charset="0"/>
            </a:endParaRPr>
          </a:p>
          <a:p>
            <a:pPr marL="0" lvl="1" algn="ctr"/>
            <a:r>
              <a:rPr lang="en-US" altLang="en-US" sz="2200" b="1" dirty="0" smtClean="0">
                <a:latin typeface="Arial" charset="0"/>
                <a:cs typeface="Arial" charset="0"/>
              </a:rPr>
              <a:t>The </a:t>
            </a:r>
            <a:r>
              <a:rPr lang="en-US" altLang="en-US" sz="2200" b="1" dirty="0">
                <a:latin typeface="Arial" charset="0"/>
                <a:cs typeface="Arial" charset="0"/>
              </a:rPr>
              <a:t>DAPT </a:t>
            </a:r>
            <a:r>
              <a:rPr lang="en-US" altLang="en-US" sz="2200" b="1" dirty="0" smtClean="0">
                <a:latin typeface="Arial" charset="0"/>
                <a:cs typeface="Arial" charset="0"/>
              </a:rPr>
              <a:t>Score</a:t>
            </a:r>
            <a:r>
              <a:rPr lang="en-US" altLang="en-US" sz="2200" b="1" dirty="0">
                <a:latin typeface="Arial" charset="0"/>
                <a:cs typeface="Arial" charset="0"/>
              </a:rPr>
              <a:t> </a:t>
            </a:r>
            <a:r>
              <a:rPr lang="en-US" altLang="en-US" sz="2200" b="1" dirty="0" smtClean="0">
                <a:latin typeface="Arial" charset="0"/>
                <a:cs typeface="Arial" charset="0"/>
              </a:rPr>
              <a:t>identified patients for whom ischemic benefits outweighed bleeding risks, and patients for whom bleeding risks outweighed ischemic benefits.</a:t>
            </a:r>
          </a:p>
        </p:txBody>
      </p:sp>
      <p:sp>
        <p:nvSpPr>
          <p:cNvPr id="4" name="TextBox 3"/>
          <p:cNvSpPr txBox="1"/>
          <p:nvPr/>
        </p:nvSpPr>
        <p:spPr>
          <a:xfrm>
            <a:off x="639887" y="5334000"/>
            <a:ext cx="7888672" cy="830997"/>
          </a:xfrm>
          <a:prstGeom prst="rect">
            <a:avLst/>
          </a:prstGeom>
          <a:noFill/>
        </p:spPr>
        <p:txBody>
          <a:bodyPr wrap="none" rtlCol="0">
            <a:spAutoFit/>
          </a:bodyPr>
          <a:lstStyle/>
          <a:p>
            <a:pPr algn="ctr"/>
            <a:r>
              <a:rPr lang="en-US" sz="2400" b="1" dirty="0" smtClean="0"/>
              <a:t>DAPT Score may help clinicians decide</a:t>
            </a:r>
            <a:r>
              <a:rPr lang="en-US" sz="2400" b="1" i="1" dirty="0" smtClean="0"/>
              <a:t> </a:t>
            </a:r>
            <a:r>
              <a:rPr lang="en-US" sz="2400" b="1" i="1" u="sng" dirty="0" smtClean="0"/>
              <a:t>who should, </a:t>
            </a:r>
          </a:p>
          <a:p>
            <a:pPr algn="ctr"/>
            <a:r>
              <a:rPr lang="en-US" sz="2400" b="1" i="1" u="sng" dirty="0" smtClean="0"/>
              <a:t>and who should not </a:t>
            </a:r>
            <a:r>
              <a:rPr lang="en-US" sz="2400" b="1" dirty="0" smtClean="0"/>
              <a:t>be treated with extended DAPT</a:t>
            </a:r>
            <a:endParaRPr lang="en-US" sz="2400" b="1" dirty="0"/>
          </a:p>
        </p:txBody>
      </p:sp>
      <p:sp>
        <p:nvSpPr>
          <p:cNvPr id="6" name="Left-Right Arrow 5"/>
          <p:cNvSpPr/>
          <p:nvPr/>
        </p:nvSpPr>
        <p:spPr>
          <a:xfrm flipH="1">
            <a:off x="1066800" y="4419600"/>
            <a:ext cx="6705600" cy="762000"/>
          </a:xfrm>
          <a:prstGeom prst="leftRightArrow">
            <a:avLst/>
          </a:prstGeom>
          <a:gradFill>
            <a:gsLst>
              <a:gs pos="0">
                <a:schemeClr val="accent1">
                  <a:shade val="51000"/>
                  <a:satMod val="130000"/>
                </a:schemeClr>
              </a:gs>
              <a:gs pos="31000">
                <a:schemeClr val="accent1">
                  <a:shade val="93000"/>
                  <a:satMod val="130000"/>
                </a:schemeClr>
              </a:gs>
              <a:gs pos="100000">
                <a:srgbClr val="FF000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0" y="3343870"/>
            <a:ext cx="3240378" cy="923330"/>
          </a:xfrm>
          <a:prstGeom prst="rect">
            <a:avLst/>
          </a:prstGeom>
          <a:noFill/>
        </p:spPr>
        <p:txBody>
          <a:bodyPr wrap="none" rtlCol="0">
            <a:spAutoFit/>
          </a:bodyPr>
          <a:lstStyle/>
          <a:p>
            <a:r>
              <a:rPr lang="en-US" b="1" u="sng" dirty="0" smtClean="0"/>
              <a:t>High DAPT Score ≥</a:t>
            </a:r>
            <a:r>
              <a:rPr lang="en-US" altLang="en-US" b="1" u="sng" dirty="0" smtClean="0"/>
              <a:t> </a:t>
            </a:r>
            <a:r>
              <a:rPr lang="en-US" altLang="en-US" b="1" u="sng" dirty="0"/>
              <a:t>2 </a:t>
            </a:r>
            <a:endParaRPr lang="en-US" b="1" u="sng" dirty="0" smtClean="0"/>
          </a:p>
          <a:p>
            <a:r>
              <a:rPr lang="en-US" dirty="0" smtClean="0"/>
              <a:t>NNT to prevent ischemia = 34</a:t>
            </a:r>
          </a:p>
          <a:p>
            <a:r>
              <a:rPr lang="en-US" dirty="0" smtClean="0"/>
              <a:t>NNH to cause bleeding = 272</a:t>
            </a:r>
            <a:endParaRPr lang="en-US" dirty="0"/>
          </a:p>
        </p:txBody>
      </p:sp>
      <p:sp>
        <p:nvSpPr>
          <p:cNvPr id="8" name="TextBox 7"/>
          <p:cNvSpPr txBox="1"/>
          <p:nvPr/>
        </p:nvSpPr>
        <p:spPr>
          <a:xfrm>
            <a:off x="953989" y="3343870"/>
            <a:ext cx="3368756" cy="923330"/>
          </a:xfrm>
          <a:prstGeom prst="rect">
            <a:avLst/>
          </a:prstGeom>
          <a:noFill/>
        </p:spPr>
        <p:txBody>
          <a:bodyPr wrap="none" rtlCol="0">
            <a:spAutoFit/>
          </a:bodyPr>
          <a:lstStyle/>
          <a:p>
            <a:r>
              <a:rPr lang="en-US" b="1" u="sng" dirty="0" smtClean="0"/>
              <a:t>Low DAPT Score (&lt; 2)</a:t>
            </a:r>
            <a:endParaRPr lang="en-US" u="sng" dirty="0" smtClean="0"/>
          </a:p>
          <a:p>
            <a:r>
              <a:rPr lang="en-US" dirty="0" smtClean="0"/>
              <a:t>NNT to prevent ischemia = 153</a:t>
            </a:r>
          </a:p>
          <a:p>
            <a:r>
              <a:rPr lang="en-US" dirty="0" smtClean="0"/>
              <a:t>NNH to cause bleeding = 64</a:t>
            </a:r>
            <a:endParaRPr lang="en-US" dirty="0"/>
          </a:p>
        </p:txBody>
      </p:sp>
      <p:sp>
        <p:nvSpPr>
          <p:cNvPr id="5" name="TextBox 4"/>
          <p:cNvSpPr txBox="1"/>
          <p:nvPr/>
        </p:nvSpPr>
        <p:spPr>
          <a:xfrm>
            <a:off x="1447800" y="4625655"/>
            <a:ext cx="389913" cy="369332"/>
          </a:xfrm>
          <a:prstGeom prst="rect">
            <a:avLst/>
          </a:prstGeom>
          <a:noFill/>
        </p:spPr>
        <p:txBody>
          <a:bodyPr wrap="none" rtlCol="0">
            <a:spAutoFit/>
          </a:bodyPr>
          <a:lstStyle/>
          <a:p>
            <a:r>
              <a:rPr lang="en-US" dirty="0" smtClean="0"/>
              <a:t>-2</a:t>
            </a:r>
            <a:endParaRPr lang="en-US" dirty="0"/>
          </a:p>
        </p:txBody>
      </p:sp>
      <p:sp>
        <p:nvSpPr>
          <p:cNvPr id="14" name="TextBox 13"/>
          <p:cNvSpPr txBox="1"/>
          <p:nvPr/>
        </p:nvSpPr>
        <p:spPr>
          <a:xfrm>
            <a:off x="6836128" y="4625655"/>
            <a:ext cx="441422" cy="369332"/>
          </a:xfrm>
          <a:prstGeom prst="rect">
            <a:avLst/>
          </a:prstGeom>
          <a:noFill/>
        </p:spPr>
        <p:txBody>
          <a:bodyPr wrap="none" rtlCol="0">
            <a:spAutoFit/>
          </a:bodyPr>
          <a:lstStyle/>
          <a:p>
            <a:r>
              <a:rPr lang="en-US" dirty="0" smtClean="0"/>
              <a:t>10</a:t>
            </a:r>
            <a:endParaRPr lang="en-US" dirty="0"/>
          </a:p>
        </p:txBody>
      </p:sp>
    </p:spTree>
    <p:extLst>
      <p:ext uri="{BB962C8B-B14F-4D97-AF65-F5344CB8AC3E}">
        <p14:creationId xmlns:p14="http://schemas.microsoft.com/office/powerpoint/2010/main" val="7493302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p:bldP spid="5"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a:cs typeface="Arial"/>
              </a:rPr>
              <a:t>Disclosures</a:t>
            </a:r>
            <a:endParaRPr lang="en-US" sz="3200" b="1" dirty="0">
              <a:latin typeface="Arial"/>
              <a:cs typeface="Arial"/>
            </a:endParaRPr>
          </a:p>
        </p:txBody>
      </p:sp>
      <p:sp>
        <p:nvSpPr>
          <p:cNvPr id="3" name="Content Placeholder 2"/>
          <p:cNvSpPr>
            <a:spLocks noGrp="1"/>
          </p:cNvSpPr>
          <p:nvPr>
            <p:ph idx="1"/>
          </p:nvPr>
        </p:nvSpPr>
        <p:spPr>
          <a:xfrm>
            <a:off x="304800" y="1143000"/>
            <a:ext cx="8305800" cy="5105400"/>
          </a:xfrm>
        </p:spPr>
        <p:txBody>
          <a:bodyPr/>
          <a:lstStyle/>
          <a:p>
            <a:pPr marL="0" indent="0">
              <a:buNone/>
            </a:pPr>
            <a:r>
              <a:rPr lang="en-US" b="1" u="sng" dirty="0" smtClean="0"/>
              <a:t>Funding</a:t>
            </a:r>
          </a:p>
          <a:p>
            <a:pPr marL="0" indent="0">
              <a:buNone/>
            </a:pPr>
            <a:r>
              <a:rPr lang="en-US" dirty="0" smtClean="0"/>
              <a:t>The DAPT Study was sponsored </a:t>
            </a:r>
            <a:r>
              <a:rPr lang="en-US" dirty="0"/>
              <a:t>by Harvard Clinical </a:t>
            </a:r>
            <a:r>
              <a:rPr lang="en-US" dirty="0" smtClean="0"/>
              <a:t>Research Institute, and funded by </a:t>
            </a:r>
            <a:r>
              <a:rPr lang="en-US" dirty="0"/>
              <a:t>Abbott, Boston Scientific Corporation, </a:t>
            </a:r>
            <a:r>
              <a:rPr lang="en-US" dirty="0" err="1"/>
              <a:t>Cordis</a:t>
            </a:r>
            <a:r>
              <a:rPr lang="en-US" dirty="0"/>
              <a:t> Corporation, Medtronic, Inc., Bristol-Myers Squibb Company/</a:t>
            </a:r>
            <a:r>
              <a:rPr lang="en-US" dirty="0" err="1"/>
              <a:t>Sanofi</a:t>
            </a:r>
            <a:r>
              <a:rPr lang="en-US" dirty="0"/>
              <a:t> Pharmaceuticals Partnership, Eli Lilly and Company, and Daiichi Sankyo Company Limited and the US Department of Health and Human </a:t>
            </a:r>
            <a:r>
              <a:rPr lang="en-US" dirty="0" smtClean="0"/>
              <a:t>Services (1RO1FD003870</a:t>
            </a:r>
            <a:r>
              <a:rPr lang="en-US" dirty="0"/>
              <a:t>-01).</a:t>
            </a:r>
          </a:p>
          <a:p>
            <a:pPr marL="0" indent="0">
              <a:buNone/>
            </a:pPr>
            <a:endParaRPr lang="en-US" dirty="0" smtClean="0"/>
          </a:p>
          <a:p>
            <a:pPr eaLnBrk="1" hangingPunct="1">
              <a:buClr>
                <a:srgbClr val="4D4D4D"/>
              </a:buClr>
              <a:buNone/>
              <a:defRPr/>
            </a:pPr>
            <a:r>
              <a:rPr lang="en-US" b="1" dirty="0" smtClean="0"/>
              <a:t>This analysis was supported by the National Heart, Lung and Blood Institute </a:t>
            </a:r>
            <a:r>
              <a:rPr lang="en-US" b="1" dirty="0" smtClean="0">
                <a:latin typeface="Arial" charset="0"/>
                <a:ea typeface="ＭＳ Ｐゴシック" charset="0"/>
              </a:rPr>
              <a:t>(</a:t>
            </a:r>
            <a:r>
              <a:rPr lang="en-US" b="1" dirty="0" smtClean="0">
                <a:latin typeface="Arial" charset="0"/>
                <a:ea typeface="ＭＳ Ｐゴシック" charset="0"/>
                <a:cs typeface="ＭＳ Ｐゴシック" charset="0"/>
              </a:rPr>
              <a:t>K23HL118138) and Harvard Clinical Research Institute.</a:t>
            </a:r>
          </a:p>
          <a:p>
            <a:pPr eaLnBrk="1" hangingPunct="1">
              <a:buClr>
                <a:srgbClr val="4D4D4D"/>
              </a:buClr>
              <a:buNone/>
              <a:defRPr/>
            </a:pPr>
            <a:endParaRPr lang="en-US" b="1" u="sng" dirty="0" smtClean="0">
              <a:latin typeface="Arial" charset="0"/>
              <a:ea typeface="ＭＳ Ｐゴシック" charset="0"/>
              <a:cs typeface="ＭＳ Ｐゴシック" charset="0"/>
            </a:endParaRPr>
          </a:p>
          <a:p>
            <a:pPr eaLnBrk="1" hangingPunct="1">
              <a:buClr>
                <a:srgbClr val="4D4D4D"/>
              </a:buClr>
              <a:buNone/>
              <a:defRPr/>
            </a:pPr>
            <a:r>
              <a:rPr lang="en-US" b="1" u="sng" dirty="0" smtClean="0">
                <a:latin typeface="Arial" charset="0"/>
                <a:ea typeface="ＭＳ Ｐゴシック" charset="0"/>
                <a:cs typeface="ＭＳ Ｐゴシック" charset="0"/>
              </a:rPr>
              <a:t>Disclosures</a:t>
            </a:r>
            <a:endParaRPr lang="en-US" b="1" u="sng" dirty="0">
              <a:latin typeface="Arial" charset="0"/>
              <a:ea typeface="ＭＳ Ｐゴシック" charset="0"/>
              <a:cs typeface="ＭＳ Ｐゴシック" charset="0"/>
            </a:endParaRPr>
          </a:p>
          <a:p>
            <a:pPr eaLnBrk="1" hangingPunct="1">
              <a:buClr>
                <a:srgbClr val="4D4D4D"/>
              </a:buClr>
              <a:buNone/>
              <a:defRPr/>
            </a:pPr>
            <a:r>
              <a:rPr lang="en-US" dirty="0" smtClean="0">
                <a:latin typeface="Arial" charset="0"/>
                <a:ea typeface="ＭＳ Ｐゴシック" charset="0"/>
                <a:cs typeface="ＭＳ Ｐゴシック" charset="0"/>
              </a:rPr>
              <a:t>Personal fees from Abbott Vascular, Boston Scientific, and Merck.</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a:t>
            </a:fld>
            <a:endParaRPr lang="en-US" dirty="0"/>
          </a:p>
        </p:txBody>
      </p:sp>
    </p:spTree>
    <p:extLst>
      <p:ext uri="{BB962C8B-B14F-4D97-AF65-F5344CB8AC3E}">
        <p14:creationId xmlns:p14="http://schemas.microsoft.com/office/powerpoint/2010/main" val="389400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2"/>
                </a:solidFill>
                <a:latin typeface="Arial"/>
                <a:cs typeface="Arial"/>
              </a:rPr>
              <a:t>DAPT Score Calculator</a:t>
            </a:r>
            <a:endParaRPr lang="en-US" sz="3200" b="1" dirty="0">
              <a:solidFill>
                <a:schemeClr val="tx2"/>
              </a:solidFill>
              <a:latin typeface="Arial"/>
              <a:cs typeface="Arial"/>
            </a:endParaRPr>
          </a:p>
        </p:txBody>
      </p:sp>
      <p:sp>
        <p:nvSpPr>
          <p:cNvPr id="9" name="Content Placeholder 8"/>
          <p:cNvSpPr>
            <a:spLocks noGrp="1"/>
          </p:cNvSpPr>
          <p:nvPr>
            <p:ph sz="half" idx="1"/>
          </p:nvPr>
        </p:nvSpPr>
        <p:spPr>
          <a:xfrm>
            <a:off x="152400" y="1371600"/>
            <a:ext cx="4038600" cy="4525963"/>
          </a:xfrm>
        </p:spPr>
        <p:txBody>
          <a:bodyPr/>
          <a:lstStyle/>
          <a:p>
            <a:pPr marL="0" indent="0">
              <a:buNone/>
            </a:pPr>
            <a:r>
              <a:rPr lang="en-US" dirty="0" smtClean="0"/>
              <a:t>DAPT Score calculator</a:t>
            </a:r>
          </a:p>
          <a:p>
            <a:pPr marL="0" indent="0">
              <a:buNone/>
            </a:pPr>
            <a:r>
              <a:rPr lang="en-US" dirty="0" smtClean="0">
                <a:hlinkClick r:id="rId3"/>
              </a:rPr>
              <a:t>www.daptstudy.org</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Thank you!</a:t>
            </a:r>
            <a:endParaRPr lang="en-US" dirty="0"/>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20</a:t>
            </a:fld>
            <a:endParaRPr lang="en-US" dirty="0"/>
          </a:p>
        </p:txBody>
      </p:sp>
      <p:pic>
        <p:nvPicPr>
          <p:cNvPr id="3" name="Picture 2"/>
          <p:cNvPicPr>
            <a:picLocks noChangeAspect="1"/>
          </p:cNvPicPr>
          <p:nvPr/>
        </p:nvPicPr>
        <p:blipFill rotWithShape="1">
          <a:blip r:embed="rId4"/>
          <a:srcRect l="12148" t="-1" r="15046" b="971"/>
          <a:stretch/>
        </p:blipFill>
        <p:spPr>
          <a:xfrm>
            <a:off x="4147212" y="1143000"/>
            <a:ext cx="4310988" cy="5222479"/>
          </a:xfrm>
          <a:prstGeom prst="rect">
            <a:avLst/>
          </a:prstGeom>
        </p:spPr>
      </p:pic>
    </p:spTree>
    <p:extLst>
      <p:ext uri="{BB962C8B-B14F-4D97-AF65-F5344CB8AC3E}">
        <p14:creationId xmlns:p14="http://schemas.microsoft.com/office/powerpoint/2010/main" val="3743787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172200" cy="990600"/>
          </a:xfrm>
        </p:spPr>
        <p:txBody>
          <a:bodyPr/>
          <a:lstStyle/>
          <a:p>
            <a:r>
              <a:rPr lang="en-US" sz="2800" b="1" dirty="0" smtClean="0">
                <a:solidFill>
                  <a:schemeClr val="tx2"/>
                </a:solidFill>
                <a:latin typeface="Arial" panose="020B0604020202020204" pitchFamily="34" charset="0"/>
                <a:cs typeface="Arial" panose="020B0604020202020204" pitchFamily="34" charset="0"/>
              </a:rPr>
              <a:t>Outcomes by DAPT Score Group – All Randomized Patients</a:t>
            </a:r>
            <a:endParaRPr lang="en-US" sz="2800" b="1"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56055768"/>
              </p:ext>
            </p:extLst>
          </p:nvPr>
        </p:nvGraphicFramePr>
        <p:xfrm>
          <a:off x="125104" y="1188720"/>
          <a:ext cx="8915400" cy="5273040"/>
        </p:xfrm>
        <a:graphic>
          <a:graphicData uri="http://schemas.openxmlformats.org/drawingml/2006/table">
            <a:tbl>
              <a:tblPr firstRow="1" firstCol="1">
                <a:tableStyleId>{B301B821-A1FF-4177-AEE7-76D212191A09}</a:tableStyleId>
              </a:tblPr>
              <a:tblGrid>
                <a:gridCol w="2160896"/>
                <a:gridCol w="838200"/>
                <a:gridCol w="1676400"/>
                <a:gridCol w="1219200"/>
                <a:gridCol w="2364531"/>
                <a:gridCol w="656173"/>
              </a:tblGrid>
              <a:tr h="109728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Event</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N</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b">
                    <a:solidFill>
                      <a:schemeClr val="accent1">
                        <a:lumMod val="40000"/>
                        <a:lumOff val="60000"/>
                      </a:schemeClr>
                    </a:solidFill>
                  </a:tcPr>
                </a:tc>
                <a:tc>
                  <a:txBody>
                    <a:bodyPr/>
                    <a:lstStyle/>
                    <a:p>
                      <a:pPr marL="0" marR="0" algn="ctr">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Continued Thienopyridine</a:t>
                      </a:r>
                      <a:r>
                        <a:rPr lang="en-US" sz="1600" dirty="0">
                          <a:solidFill>
                            <a:schemeClr val="tx1"/>
                          </a:solidFill>
                          <a:effectLst/>
                          <a:latin typeface="Arial" panose="020B0604020202020204" pitchFamily="34" charset="0"/>
                          <a:cs typeface="Arial" panose="020B0604020202020204" pitchFamily="34" charset="0"/>
                        </a:rPr>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N = 5862</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Placebo</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N = 5786</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RD </a:t>
                      </a:r>
                      <a:r>
                        <a:rPr lang="en-US" sz="1600" dirty="0">
                          <a:solidFill>
                            <a:schemeClr val="tx1"/>
                          </a:solidFill>
                          <a:effectLst/>
                          <a:latin typeface="Arial" panose="020B0604020202020204" pitchFamily="34" charset="0"/>
                          <a:cs typeface="Arial" panose="020B0604020202020204" pitchFamily="34" charset="0"/>
                        </a:rPr>
                        <a:t>[95% CI]</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Continued Thienopyridine - Placebo</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Log Rank P Value</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r>
              <a:tr h="274320">
                <a:tc gridSpan="2">
                  <a:txBody>
                    <a:bodyPr/>
                    <a:lstStyle/>
                    <a:p>
                      <a:pPr marL="0" marR="0">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GUSTO Moderate Bleeding</a:t>
                      </a: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54 (</a:t>
                      </a:r>
                      <a:r>
                        <a:rPr lang="en-US" sz="1600" dirty="0" smtClean="0">
                          <a:solidFill>
                            <a:srgbClr val="000000"/>
                          </a:solidFill>
                          <a:effectLst/>
                          <a:latin typeface="Arial" panose="020B0604020202020204" pitchFamily="34" charset="0"/>
                          <a:ea typeface="Times New Roman"/>
                          <a:cs typeface="Arial" panose="020B0604020202020204" pitchFamily="34" charset="0"/>
                        </a:rPr>
                        <a:t>1.9%)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28 (1.0%)</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0.94% [0.29%, 1.58%]</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a:solidFill>
                            <a:srgbClr val="000000"/>
                          </a:solidFill>
                          <a:effectLst/>
                          <a:latin typeface="Arial" panose="020B0604020202020204" pitchFamily="34" charset="0"/>
                          <a:ea typeface="Times New Roman"/>
                          <a:cs typeface="Arial" panose="020B0604020202020204" pitchFamily="34" charset="0"/>
                        </a:rPr>
                        <a:t>0.004</a:t>
                      </a:r>
                      <a:endParaRPr lang="en-US" sz="160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5917</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37 (</a:t>
                      </a:r>
                      <a:r>
                        <a:rPr lang="en-US" sz="1600" dirty="0" smtClean="0">
                          <a:solidFill>
                            <a:srgbClr val="000000"/>
                          </a:solidFill>
                          <a:effectLst/>
                          <a:latin typeface="Arial" panose="020B0604020202020204" pitchFamily="34" charset="0"/>
                          <a:ea typeface="Times New Roman"/>
                          <a:cs typeface="Arial" panose="020B0604020202020204" pitchFamily="34" charset="0"/>
                        </a:rPr>
                        <a:t>1.3%)</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24 (0.9%)</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0.42% [-0.12%, 0.97%]</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0.12</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gridSpan="2">
                  <a:txBody>
                    <a:bodyPr/>
                    <a:lstStyle/>
                    <a:p>
                      <a:pPr marL="0" marR="0">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GUSTO Severe Bleeding</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29 (</a:t>
                      </a:r>
                      <a:r>
                        <a:rPr lang="en-US" sz="1600" dirty="0" smtClean="0">
                          <a:solidFill>
                            <a:srgbClr val="000000"/>
                          </a:solidFill>
                          <a:effectLst/>
                          <a:latin typeface="Arial" panose="020B0604020202020204" pitchFamily="34" charset="0"/>
                          <a:ea typeface="Times New Roman"/>
                          <a:cs typeface="Arial" panose="020B0604020202020204" pitchFamily="34" charset="0"/>
                        </a:rPr>
                        <a:t>1.0%)</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13 (0.5%)</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0.58% [0.12%, 1.04%]</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0.01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5917</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15 (</a:t>
                      </a:r>
                      <a:r>
                        <a:rPr lang="en-US" sz="1600" dirty="0" smtClean="0">
                          <a:solidFill>
                            <a:srgbClr val="000000"/>
                          </a:solidFill>
                          <a:effectLst/>
                          <a:latin typeface="Arial" panose="020B0604020202020204" pitchFamily="34" charset="0"/>
                          <a:ea typeface="Times New Roman"/>
                          <a:cs typeface="Arial" panose="020B0604020202020204" pitchFamily="34" charset="0"/>
                        </a:rPr>
                        <a:t>0.5%)</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16 (0.6%)</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-0.057</a:t>
                      </a:r>
                      <a:r>
                        <a:rPr lang="en-US" sz="1600" dirty="0" smtClean="0">
                          <a:solidFill>
                            <a:srgbClr val="000000"/>
                          </a:solidFill>
                          <a:effectLst/>
                          <a:latin typeface="Arial" panose="020B0604020202020204" pitchFamily="34" charset="0"/>
                          <a:ea typeface="Times New Roman"/>
                          <a:cs typeface="Arial" panose="020B0604020202020204" pitchFamily="34" charset="0"/>
                        </a:rPr>
                        <a:t>% [-0.45%, 0.34%]</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0.79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BARC 3, 5 Bleeding</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5731</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89 (</a:t>
                      </a:r>
                      <a:r>
                        <a:rPr lang="en-US" sz="1600" dirty="0" smtClean="0">
                          <a:solidFill>
                            <a:srgbClr val="000000"/>
                          </a:solidFill>
                          <a:effectLst/>
                          <a:latin typeface="Arial" panose="020B0604020202020204" pitchFamily="34" charset="0"/>
                          <a:ea typeface="Times New Roman"/>
                          <a:cs typeface="Arial" panose="020B0604020202020204" pitchFamily="34" charset="0"/>
                        </a:rPr>
                        <a:t>3.2%)</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40 (1.4%)</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1.76% [0.96%, 2.57%]</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&lt;.001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5917</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56 (</a:t>
                      </a:r>
                      <a:r>
                        <a:rPr lang="en-US" sz="1600" dirty="0" smtClean="0">
                          <a:solidFill>
                            <a:srgbClr val="000000"/>
                          </a:solidFill>
                          <a:effectLst/>
                          <a:latin typeface="Arial" panose="020B0604020202020204" pitchFamily="34" charset="0"/>
                          <a:ea typeface="Times New Roman"/>
                          <a:cs typeface="Arial" panose="020B0604020202020204" pitchFamily="34" charset="0"/>
                        </a:rPr>
                        <a:t>1.9%)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39 (1.4%)</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0.54% [-0.13%, 1.22%]</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0.11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gridSpan="3">
                  <a:txBody>
                    <a:bodyPr/>
                    <a:lstStyle/>
                    <a:p>
                      <a:pPr marL="0" marR="0">
                        <a:spcBef>
                          <a:spcPts val="95"/>
                        </a:spcBef>
                        <a:spcAft>
                          <a:spcPts val="95"/>
                        </a:spcAft>
                      </a:pPr>
                      <a:r>
                        <a:rPr lang="en-US" sz="1600" dirty="0" smtClean="0">
                          <a:solidFill>
                            <a:schemeClr val="tx1"/>
                          </a:solidFill>
                          <a:effectLst/>
                          <a:latin typeface="Arial" panose="020B0604020202020204" pitchFamily="34" charset="0"/>
                          <a:ea typeface="Times New Roman"/>
                          <a:cs typeface="Arial" panose="020B0604020202020204" pitchFamily="34" charset="0"/>
                        </a:rPr>
                        <a:t>Cardiovascular</a:t>
                      </a:r>
                      <a:r>
                        <a:rPr lang="en-US" sz="1600" baseline="0" dirty="0" smtClean="0">
                          <a:solidFill>
                            <a:schemeClr val="tx1"/>
                          </a:solidFill>
                          <a:effectLst/>
                          <a:latin typeface="Arial" panose="020B0604020202020204" pitchFamily="34" charset="0"/>
                          <a:ea typeface="Times New Roman"/>
                          <a:cs typeface="Arial" panose="020B0604020202020204" pitchFamily="34" charset="0"/>
                        </a:rPr>
                        <a:t> Death</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endParaRPr lang="en-US"/>
                    </a:p>
                  </a:txBody>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DAPT Score &lt; 2</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20 (</a:t>
                      </a:r>
                      <a:r>
                        <a:rPr lang="en-US" sz="1600" dirty="0" smtClean="0">
                          <a:solidFill>
                            <a:srgbClr val="000000"/>
                          </a:solidFill>
                          <a:effectLst/>
                          <a:latin typeface="Arial" panose="020B0604020202020204" pitchFamily="34" charset="0"/>
                          <a:ea typeface="Times New Roman"/>
                          <a:cs typeface="Arial" panose="020B0604020202020204" pitchFamily="34" charset="0"/>
                        </a:rPr>
                        <a:t>0.7%)</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16 (0.6%)</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0.15% [-0.28%, 0.58%]</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0.49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DAPT Score </a:t>
                      </a:r>
                      <a:r>
                        <a:rPr lang="en-US" sz="1600" dirty="0">
                          <a:solidFill>
                            <a:schemeClr val="tx1"/>
                          </a:solidFill>
                          <a:effectLst/>
                          <a:latin typeface="Arial" panose="020B0604020202020204" pitchFamily="34" charset="0"/>
                          <a:cs typeface="Arial" panose="020B0604020202020204" pitchFamily="34" charset="0"/>
                          <a:sym typeface="Symbol"/>
                        </a:rPr>
                        <a:t></a:t>
                      </a:r>
                      <a:r>
                        <a:rPr lang="en-US" sz="1600" dirty="0">
                          <a:solidFill>
                            <a:schemeClr val="tx1"/>
                          </a:solidFill>
                          <a:effectLst/>
                          <a:latin typeface="Arial" panose="020B0604020202020204" pitchFamily="34" charset="0"/>
                          <a:cs typeface="Arial" panose="020B0604020202020204" pitchFamily="34" charset="0"/>
                        </a:rPr>
                        <a:t> 2</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5917</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34 (</a:t>
                      </a:r>
                      <a:r>
                        <a:rPr lang="en-US" sz="1600" dirty="0" smtClean="0">
                          <a:solidFill>
                            <a:srgbClr val="000000"/>
                          </a:solidFill>
                          <a:effectLst/>
                          <a:latin typeface="Arial" panose="020B0604020202020204" pitchFamily="34" charset="0"/>
                          <a:ea typeface="Times New Roman"/>
                          <a:cs typeface="Arial" panose="020B0604020202020204" pitchFamily="34" charset="0"/>
                        </a:rPr>
                        <a:t>1.2%)</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spcBef>
                          <a:spcPts val="95"/>
                        </a:spcBef>
                        <a:spcAft>
                          <a:spcPts val="95"/>
                        </a:spcAft>
                      </a:pPr>
                      <a:r>
                        <a:rPr lang="en-US" sz="1600" kern="1200" dirty="0" smtClean="0">
                          <a:solidFill>
                            <a:schemeClr val="dk1"/>
                          </a:solidFill>
                          <a:effectLst/>
                          <a:latin typeface="Arial" panose="020B0604020202020204" pitchFamily="34" charset="0"/>
                          <a:ea typeface="+mn-ea"/>
                          <a:cs typeface="Arial" panose="020B0604020202020204" pitchFamily="34" charset="0"/>
                        </a:rPr>
                        <a:t>41 (1.5%)</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a:t>
                      </a:r>
                      <a:r>
                        <a:rPr lang="en-US" sz="1600" dirty="0" smtClean="0">
                          <a:solidFill>
                            <a:srgbClr val="000000"/>
                          </a:solidFill>
                          <a:effectLst/>
                          <a:latin typeface="Arial" panose="020B0604020202020204" pitchFamily="34" charset="0"/>
                          <a:ea typeface="Times New Roman"/>
                          <a:cs typeface="Arial" panose="020B0604020202020204" pitchFamily="34" charset="0"/>
                        </a:rPr>
                        <a:t>0.28% [-0.88%, 0.33%]</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0.35</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gridSpan="4">
                  <a:txBody>
                    <a:bodyPr/>
                    <a:lstStyle/>
                    <a:p>
                      <a:pPr marL="0" marR="0">
                        <a:spcBef>
                          <a:spcPts val="95"/>
                        </a:spcBef>
                        <a:spcAft>
                          <a:spcPts val="95"/>
                        </a:spcAft>
                      </a:pPr>
                      <a:r>
                        <a:rPr lang="en-US" sz="1600" dirty="0" smtClean="0">
                          <a:solidFill>
                            <a:schemeClr val="tx1"/>
                          </a:solidFill>
                          <a:effectLst/>
                          <a:latin typeface="Arial" panose="020B0604020202020204" pitchFamily="34" charset="0"/>
                          <a:ea typeface="Times New Roman"/>
                          <a:cs typeface="Arial" panose="020B0604020202020204" pitchFamily="34" charset="0"/>
                        </a:rPr>
                        <a:t>Non-Cardiovascular</a:t>
                      </a:r>
                      <a:r>
                        <a:rPr lang="en-US" sz="1600" baseline="0" dirty="0" smtClean="0">
                          <a:solidFill>
                            <a:schemeClr val="tx1"/>
                          </a:solidFill>
                          <a:effectLst/>
                          <a:latin typeface="Arial" panose="020B0604020202020204" pitchFamily="34" charset="0"/>
                          <a:ea typeface="Times New Roman"/>
                          <a:cs typeface="Arial" panose="020B0604020202020204" pitchFamily="34" charset="0"/>
                        </a:rPr>
                        <a:t> Death</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26 (</a:t>
                      </a:r>
                      <a:r>
                        <a:rPr lang="en-US" sz="1600" dirty="0" smtClean="0">
                          <a:solidFill>
                            <a:srgbClr val="000000"/>
                          </a:solidFill>
                          <a:effectLst/>
                          <a:latin typeface="Arial" panose="020B0604020202020204" pitchFamily="34" charset="0"/>
                          <a:ea typeface="Times New Roman"/>
                          <a:cs typeface="Arial" panose="020B0604020202020204" pitchFamily="34" charset="0"/>
                        </a:rPr>
                        <a:t>0.9%)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10 (0.4%)</a:t>
                      </a:r>
                      <a:endParaRPr lang="en-US" sz="1600" dirty="0">
                        <a:latin typeface="Arial" panose="020B0604020202020204" pitchFamily="34" charset="0"/>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0.58% [0.15%, 1.01%]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0.01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6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5917</a:t>
                      </a:r>
                      <a:endParaRPr lang="en-US" sz="16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US" sz="1600" dirty="0">
                          <a:solidFill>
                            <a:srgbClr val="000000"/>
                          </a:solidFill>
                          <a:effectLst/>
                          <a:latin typeface="Arial" panose="020B0604020202020204" pitchFamily="34" charset="0"/>
                          <a:ea typeface="Times New Roman"/>
                          <a:cs typeface="Arial" panose="020B0604020202020204" pitchFamily="34" charset="0"/>
                        </a:rPr>
                        <a:t>26 (</a:t>
                      </a:r>
                      <a:r>
                        <a:rPr lang="en-US" sz="1600" dirty="0" smtClean="0">
                          <a:solidFill>
                            <a:srgbClr val="000000"/>
                          </a:solidFill>
                          <a:effectLst/>
                          <a:latin typeface="Arial" panose="020B0604020202020204" pitchFamily="34" charset="0"/>
                          <a:ea typeface="Times New Roman"/>
                          <a:cs typeface="Arial" panose="020B0604020202020204" pitchFamily="34" charset="0"/>
                        </a:rPr>
                        <a:t>0.9%)</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r>
                        <a:rPr lang="en-US" sz="1600" kern="1200" dirty="0" smtClean="0">
                          <a:solidFill>
                            <a:schemeClr val="dk1"/>
                          </a:solidFill>
                          <a:effectLst/>
                          <a:latin typeface="Arial" panose="020B0604020202020204" pitchFamily="34" charset="0"/>
                          <a:ea typeface="+mn-ea"/>
                          <a:cs typeface="Arial" panose="020B0604020202020204" pitchFamily="34" charset="0"/>
                        </a:rPr>
                        <a:t>17 (0.6%)</a:t>
                      </a:r>
                      <a:endParaRPr lang="en-US" sz="1600" dirty="0">
                        <a:latin typeface="Arial" panose="020B0604020202020204" pitchFamily="34" charset="0"/>
                        <a:cs typeface="Arial" panose="020B0604020202020204" pitchFamily="34" charset="0"/>
                      </a:endParaRPr>
                    </a:p>
                  </a:txBody>
                  <a:tcPr marL="8711" marR="8711"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0.29% [-0.17%, 0.75%]</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c>
                  <a:txBody>
                    <a:bodyPr/>
                    <a:lstStyle/>
                    <a:p>
                      <a:pPr marL="0" marR="0" algn="ctr">
                        <a:lnSpc>
                          <a:spcPct val="115000"/>
                        </a:lnSpc>
                        <a:spcBef>
                          <a:spcPts val="95"/>
                        </a:spcBef>
                        <a:spcAft>
                          <a:spcPts val="95"/>
                        </a:spcAft>
                      </a:pPr>
                      <a:r>
                        <a:rPr lang="en-US" sz="1600" dirty="0" smtClean="0">
                          <a:solidFill>
                            <a:srgbClr val="000000"/>
                          </a:solidFill>
                          <a:effectLst/>
                          <a:latin typeface="Arial" panose="020B0604020202020204" pitchFamily="34" charset="0"/>
                          <a:ea typeface="Times New Roman"/>
                          <a:cs typeface="Arial" panose="020B0604020202020204" pitchFamily="34" charset="0"/>
                        </a:rPr>
                        <a:t>0.21</a:t>
                      </a:r>
                      <a:endParaRPr lang="en-US" sz="1600" dirty="0">
                        <a:effectLst/>
                        <a:latin typeface="Arial" panose="020B0604020202020204" pitchFamily="34" charset="0"/>
                        <a:ea typeface="Times New Roman"/>
                        <a:cs typeface="Arial" panose="020B0604020202020204" pitchFamily="34" charset="0"/>
                      </a:endParaRPr>
                    </a:p>
                  </a:txBody>
                  <a:tcPr marL="12065" marR="12065" marT="0" marB="0"/>
                </a:tc>
              </a:tr>
            </a:tbl>
          </a:graphicData>
        </a:graphic>
      </p:graphicFrame>
    </p:spTree>
    <p:extLst>
      <p:ext uri="{BB962C8B-B14F-4D97-AF65-F5344CB8AC3E}">
        <p14:creationId xmlns:p14="http://schemas.microsoft.com/office/powerpoint/2010/main" val="1010614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98626"/>
          </a:xfrm>
        </p:spPr>
        <p:txBody>
          <a:bodyPr lIns="182880"/>
          <a:lstStyle/>
          <a:p>
            <a:pPr>
              <a:defRPr/>
            </a:pPr>
            <a:r>
              <a:rPr lang="en-US" sz="2300" b="1" dirty="0" smtClean="0">
                <a:solidFill>
                  <a:schemeClr val="tx2"/>
                </a:solidFill>
                <a:latin typeface="Arial" panose="020B0604020202020204" pitchFamily="34" charset="0"/>
                <a:cs typeface="Arial" panose="020B0604020202020204" pitchFamily="34" charset="0"/>
              </a:rPr>
              <a:t>Baseline Characteristics; All Randomized Patients With vs. Without Ischemic or Bleeding Events</a:t>
            </a:r>
            <a:br>
              <a:rPr lang="en-US" sz="2300" b="1" dirty="0" smtClean="0">
                <a:solidFill>
                  <a:schemeClr val="tx2"/>
                </a:solidFill>
                <a:latin typeface="Arial" panose="020B0604020202020204" pitchFamily="34" charset="0"/>
                <a:cs typeface="Arial" panose="020B0604020202020204" pitchFamily="34" charset="0"/>
              </a:rPr>
            </a:br>
            <a:endParaRPr lang="en-US" sz="2300" b="1" i="1" dirty="0">
              <a:solidFill>
                <a:schemeClr val="tx2"/>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6033D1B1-FA36-4440-AB11-9E8F0F11448C}" type="slidenum">
              <a:rPr lang="en-US" altLang="en-US" sz="900" smtClean="0">
                <a:solidFill>
                  <a:srgbClr val="FFFFFF"/>
                </a:solidFill>
              </a:rPr>
              <a:pPr eaLnBrk="1" fontAlgn="base" hangingPunct="1">
                <a:spcBef>
                  <a:spcPct val="0"/>
                </a:spcBef>
                <a:spcAft>
                  <a:spcPct val="0"/>
                </a:spcAft>
                <a:buClrTx/>
                <a:buFontTx/>
                <a:buNone/>
              </a:pPr>
              <a:t>22</a:t>
            </a:fld>
            <a:endParaRPr lang="en-US" altLang="en-US" sz="900" smtClean="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08640451"/>
              </p:ext>
            </p:extLst>
          </p:nvPr>
        </p:nvGraphicFramePr>
        <p:xfrm>
          <a:off x="152399" y="1067055"/>
          <a:ext cx="8839201" cy="5562345"/>
        </p:xfrm>
        <a:graphic>
          <a:graphicData uri="http://schemas.openxmlformats.org/drawingml/2006/table">
            <a:tbl>
              <a:tblPr firstRow="1">
                <a:tableStyleId>{B301B821-A1FF-4177-AEE7-76D212191A09}</a:tableStyleId>
              </a:tblPr>
              <a:tblGrid>
                <a:gridCol w="2279250"/>
                <a:gridCol w="1298082"/>
                <a:gridCol w="1298082"/>
                <a:gridCol w="932551"/>
                <a:gridCol w="1216061"/>
                <a:gridCol w="1114425"/>
                <a:gridCol w="700750"/>
              </a:tblGrid>
              <a:tr h="106362">
                <a:tc>
                  <a:txBody>
                    <a:bodyPr/>
                    <a:lstStyle/>
                    <a:p>
                      <a:pPr marL="0" marR="0">
                        <a:lnSpc>
                          <a:spcPct val="115000"/>
                        </a:lnSpc>
                        <a:spcBef>
                          <a:spcPts val="95"/>
                        </a:spcBef>
                        <a:spcAft>
                          <a:spcPts val="95"/>
                        </a:spcAft>
                      </a:pPr>
                      <a:r>
                        <a:rPr lang="en-GB"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40000"/>
                        <a:lumOff val="60000"/>
                      </a:schemeClr>
                    </a:solidFill>
                  </a:tcPr>
                </a:tc>
                <a:tc gridSpan="3">
                  <a:txBody>
                    <a:bodyPr/>
                    <a:lstStyle/>
                    <a:p>
                      <a:pPr marL="0" marR="0" algn="ctr">
                        <a:lnSpc>
                          <a:spcPct val="115000"/>
                        </a:lnSpc>
                        <a:spcBef>
                          <a:spcPts val="95"/>
                        </a:spcBef>
                        <a:spcAft>
                          <a:spcPts val="95"/>
                        </a:spcAft>
                      </a:pPr>
                      <a:r>
                        <a:rPr lang="en-GB" sz="1400" dirty="0">
                          <a:solidFill>
                            <a:schemeClr val="tx1"/>
                          </a:solidFill>
                          <a:effectLst/>
                          <a:latin typeface="Arial" panose="020B0604020202020204" pitchFamily="34" charset="0"/>
                          <a:cs typeface="Arial" panose="020B0604020202020204" pitchFamily="34" charset="0"/>
                        </a:rPr>
                        <a:t>MI and/or Definite/Probable Stent Thrombosis Events</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95"/>
                        </a:spcBef>
                        <a:spcAft>
                          <a:spcPts val="95"/>
                        </a:spcAft>
                      </a:pPr>
                      <a:r>
                        <a:rPr lang="en-GB" sz="1400" dirty="0">
                          <a:solidFill>
                            <a:schemeClr val="tx1"/>
                          </a:solidFill>
                          <a:effectLst/>
                          <a:latin typeface="Arial" panose="020B0604020202020204" pitchFamily="34" charset="0"/>
                          <a:cs typeface="Arial" panose="020B0604020202020204" pitchFamily="34" charset="0"/>
                        </a:rPr>
                        <a:t>GUSTO Severe/Moderate Events</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r>
              <a:tr h="212725">
                <a:tc>
                  <a:txBody>
                    <a:bodyPr/>
                    <a:lstStyle/>
                    <a:p>
                      <a:pPr marL="0" marR="0">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Measure*</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Event</a:t>
                      </a:r>
                      <a:br>
                        <a:rPr lang="en-GB" sz="1600" dirty="0">
                          <a:solidFill>
                            <a:schemeClr val="tx1"/>
                          </a:solidFill>
                          <a:effectLst/>
                          <a:latin typeface="Arial" panose="020B0604020202020204" pitchFamily="34" charset="0"/>
                          <a:cs typeface="Arial" panose="020B0604020202020204" pitchFamily="34" charset="0"/>
                        </a:rPr>
                      </a:br>
                      <a:r>
                        <a:rPr lang="en-GB" sz="1600" dirty="0" smtClean="0">
                          <a:solidFill>
                            <a:schemeClr val="tx1"/>
                          </a:solidFill>
                          <a:effectLst/>
                          <a:latin typeface="Arial" panose="020B0604020202020204" pitchFamily="34" charset="0"/>
                          <a:cs typeface="Arial" panose="020B0604020202020204" pitchFamily="34" charset="0"/>
                        </a:rPr>
                        <a:t>N=348 Patients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No Event</a:t>
                      </a:r>
                      <a:br>
                        <a:rPr lang="en-GB" sz="1600" dirty="0">
                          <a:solidFill>
                            <a:schemeClr val="tx1"/>
                          </a:solidFill>
                          <a:effectLst/>
                          <a:latin typeface="Arial" panose="020B0604020202020204" pitchFamily="34" charset="0"/>
                          <a:cs typeface="Arial" panose="020B0604020202020204" pitchFamily="34" charset="0"/>
                        </a:rPr>
                      </a:br>
                      <a:r>
                        <a:rPr lang="en-GB" sz="1600" dirty="0" smtClean="0">
                          <a:solidFill>
                            <a:schemeClr val="tx1"/>
                          </a:solidFill>
                          <a:effectLst/>
                          <a:latin typeface="Arial" panose="020B0604020202020204" pitchFamily="34" charset="0"/>
                          <a:cs typeface="Arial" panose="020B0604020202020204" pitchFamily="34" charset="0"/>
                        </a:rPr>
                        <a:t>N=11300 Patients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P Value</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Event</a:t>
                      </a:r>
                      <a:br>
                        <a:rPr lang="en-GB" sz="1600" dirty="0">
                          <a:solidFill>
                            <a:schemeClr val="tx1"/>
                          </a:solidFill>
                          <a:effectLst/>
                          <a:latin typeface="Arial" panose="020B0604020202020204" pitchFamily="34" charset="0"/>
                          <a:cs typeface="Arial" panose="020B0604020202020204" pitchFamily="34" charset="0"/>
                        </a:rPr>
                      </a:br>
                      <a:r>
                        <a:rPr lang="en-GB" sz="1600" dirty="0" smtClean="0">
                          <a:solidFill>
                            <a:schemeClr val="tx1"/>
                          </a:solidFill>
                          <a:effectLst/>
                          <a:latin typeface="Arial" panose="020B0604020202020204" pitchFamily="34" charset="0"/>
                          <a:cs typeface="Arial" panose="020B0604020202020204" pitchFamily="34" charset="0"/>
                        </a:rPr>
                        <a:t>N=215 Patients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No Event</a:t>
                      </a:r>
                      <a:br>
                        <a:rPr lang="en-GB" sz="1600" dirty="0">
                          <a:solidFill>
                            <a:schemeClr val="tx1"/>
                          </a:solidFill>
                          <a:effectLst/>
                          <a:latin typeface="Arial" panose="020B0604020202020204" pitchFamily="34" charset="0"/>
                          <a:cs typeface="Arial" panose="020B0604020202020204" pitchFamily="34" charset="0"/>
                        </a:rPr>
                      </a:br>
                      <a:r>
                        <a:rPr lang="en-GB" sz="1600" dirty="0" smtClean="0">
                          <a:solidFill>
                            <a:schemeClr val="tx1"/>
                          </a:solidFill>
                          <a:effectLst/>
                          <a:latin typeface="Arial" panose="020B0604020202020204" pitchFamily="34" charset="0"/>
                          <a:cs typeface="Arial" panose="020B0604020202020204" pitchFamily="34" charset="0"/>
                        </a:rPr>
                        <a:t>N=11433 Patients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P Value</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r>
              <a:tr h="95726">
                <a:tc>
                  <a:txBody>
                    <a:bodyPr/>
                    <a:lstStyle/>
                    <a:p>
                      <a:pPr marL="0" marR="0">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Continued </a:t>
                      </a:r>
                      <a:r>
                        <a:rPr lang="en-GB" sz="1600" dirty="0" err="1" smtClean="0">
                          <a:solidFill>
                            <a:schemeClr val="tx1"/>
                          </a:solidFill>
                          <a:effectLst/>
                          <a:latin typeface="Arial" panose="020B0604020202020204" pitchFamily="34" charset="0"/>
                          <a:cs typeface="Arial" panose="020B0604020202020204" pitchFamily="34" charset="0"/>
                        </a:rPr>
                        <a:t>thienopyridine</a:t>
                      </a:r>
                      <a:r>
                        <a:rPr lang="en-GB" sz="1600" dirty="0" smtClean="0">
                          <a:solidFill>
                            <a:schemeClr val="tx1"/>
                          </a:solidFill>
                          <a:effectLst/>
                          <a:latin typeface="Arial" panose="020B0604020202020204" pitchFamily="34" charset="0"/>
                          <a:cs typeface="Arial" panose="020B0604020202020204" pitchFamily="34" charset="0"/>
                        </a:rPr>
                        <a:t> </a:t>
                      </a:r>
                    </a:p>
                    <a:p>
                      <a:pPr marL="0" marR="0">
                        <a:lnSpc>
                          <a:spcPct val="115000"/>
                        </a:lnSpc>
                        <a:spcBef>
                          <a:spcPts val="95"/>
                        </a:spcBef>
                        <a:spcAft>
                          <a:spcPts val="95"/>
                        </a:spcAft>
                      </a:pPr>
                      <a:r>
                        <a:rPr lang="en-GB" sz="1600" dirty="0" smtClean="0">
                          <a:solidFill>
                            <a:schemeClr val="tx1"/>
                          </a:solidFill>
                          <a:effectLst/>
                          <a:latin typeface="Arial" panose="020B0604020202020204" pitchFamily="34" charset="0"/>
                          <a:ea typeface="MS Mincho"/>
                          <a:cs typeface="Arial" panose="020B0604020202020204" pitchFamily="34" charset="0"/>
                        </a:rPr>
                        <a:t>(Vs. Placebo)</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35.3%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50.8%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&lt; 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62.8%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50.1%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&lt; 0.001</a:t>
                      </a: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Stent Type</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0.64</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0.12</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a:solidFill>
                            <a:schemeClr val="tx1"/>
                          </a:solidFill>
                          <a:effectLst/>
                          <a:latin typeface="Arial" panose="020B0604020202020204" pitchFamily="34" charset="0"/>
                          <a:cs typeface="Arial" panose="020B0604020202020204" pitchFamily="34" charset="0"/>
                        </a:rPr>
                        <a:t>  Drug-Eluting</a:t>
                      </a:r>
                      <a:endParaRPr lang="en-US" sz="160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86.5%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85.5%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a:solidFill>
                            <a:schemeClr val="tx1"/>
                          </a:solidFill>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89.3%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85.4%</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a:solidFill>
                            <a:schemeClr val="tx1"/>
                          </a:solidFill>
                          <a:effectLst/>
                          <a:latin typeface="Arial" panose="020B0604020202020204" pitchFamily="34" charset="0"/>
                          <a:cs typeface="Arial" panose="020B0604020202020204" pitchFamily="34" charset="0"/>
                        </a:rPr>
                        <a:t>  Bare Metal</a:t>
                      </a:r>
                      <a:endParaRPr lang="en-US" sz="160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13.5%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a:solidFill>
                            <a:schemeClr val="tx1"/>
                          </a:solidFill>
                          <a:effectLst/>
                          <a:latin typeface="Arial" panose="020B0604020202020204" pitchFamily="34" charset="0"/>
                          <a:cs typeface="Arial" panose="020B0604020202020204" pitchFamily="34" charset="0"/>
                        </a:rPr>
                        <a:t> </a:t>
                      </a:r>
                      <a:endParaRPr lang="en-US" sz="160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10.7%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14.6%</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No. </a:t>
                      </a:r>
                      <a:r>
                        <a:rPr lang="en-GB" sz="1600" dirty="0">
                          <a:solidFill>
                            <a:schemeClr val="tx1"/>
                          </a:solidFill>
                          <a:effectLst/>
                          <a:latin typeface="Arial" panose="020B0604020202020204" pitchFamily="34" charset="0"/>
                          <a:cs typeface="Arial" panose="020B0604020202020204" pitchFamily="34" charset="0"/>
                        </a:rPr>
                        <a:t>treated </a:t>
                      </a:r>
                      <a:r>
                        <a:rPr lang="en-GB" sz="1600" dirty="0" smtClean="0">
                          <a:solidFill>
                            <a:schemeClr val="tx1"/>
                          </a:solidFill>
                          <a:effectLst/>
                          <a:latin typeface="Arial" panose="020B0604020202020204" pitchFamily="34" charset="0"/>
                          <a:cs typeface="Arial" panose="020B0604020202020204" pitchFamily="34" charset="0"/>
                        </a:rPr>
                        <a:t>vessels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0.84</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0.87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No. stents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1.5</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0.11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0.58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&gt;2 vessels stented</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0.43%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0.41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0.4%</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1.00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Total stent length (mm)</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28.1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16.8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27.0</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16.43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0.21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26.1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15.0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27.1</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16.5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0.39</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Vein bypass graft stented</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6.3%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&lt;.001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3.7%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2.8%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0.40</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a:solidFill>
                            <a:schemeClr val="tx1"/>
                          </a:solidFill>
                          <a:effectLst/>
                          <a:latin typeface="Arial" panose="020B0604020202020204" pitchFamily="34" charset="0"/>
                          <a:cs typeface="Arial" panose="020B0604020202020204" pitchFamily="34" charset="0"/>
                        </a:rPr>
                        <a:t>Thrombus-containing lesion</a:t>
                      </a:r>
                      <a:endParaRPr lang="en-US" sz="160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15.3%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14.2%</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0.57</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9.6%</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14.3%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0.06</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Minimum</a:t>
                      </a:r>
                      <a:r>
                        <a:rPr lang="en-GB" sz="1600" baseline="0" dirty="0" smtClean="0">
                          <a:solidFill>
                            <a:schemeClr val="tx1"/>
                          </a:solidFill>
                          <a:effectLst/>
                          <a:latin typeface="Arial" panose="020B0604020202020204" pitchFamily="34" charset="0"/>
                          <a:cs typeface="Arial" panose="020B0604020202020204" pitchFamily="34" charset="0"/>
                        </a:rPr>
                        <a:t> stent diameter </a:t>
                      </a:r>
                      <a:r>
                        <a:rPr lang="en-GB" sz="1600" dirty="0" smtClean="0">
                          <a:solidFill>
                            <a:schemeClr val="tx1"/>
                          </a:solidFill>
                          <a:effectLst/>
                          <a:latin typeface="Arial" panose="020B0604020202020204" pitchFamily="34" charset="0"/>
                          <a:cs typeface="Arial" panose="020B0604020202020204" pitchFamily="34" charset="0"/>
                        </a:rPr>
                        <a:t>&lt;</a:t>
                      </a:r>
                      <a:r>
                        <a:rPr lang="en-GB" sz="1600" dirty="0">
                          <a:solidFill>
                            <a:schemeClr val="tx1"/>
                          </a:solidFill>
                          <a:effectLst/>
                          <a:latin typeface="Arial" panose="020B0604020202020204" pitchFamily="34" charset="0"/>
                          <a:cs typeface="Arial" panose="020B0604020202020204" pitchFamily="34" charset="0"/>
                        </a:rPr>
                        <a:t>3mm</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55.5%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42.9%</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&lt;0.001</a:t>
                      </a:r>
                      <a:endParaRPr lang="en-US" sz="1600" dirty="0" smtClean="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44.2%</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43.3%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0.78</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bl>
          </a:graphicData>
        </a:graphic>
      </p:graphicFrame>
      <p:sp>
        <p:nvSpPr>
          <p:cNvPr id="7" name="Rounded Rectangle 6"/>
          <p:cNvSpPr/>
          <p:nvPr/>
        </p:nvSpPr>
        <p:spPr>
          <a:xfrm>
            <a:off x="2667000" y="2416035"/>
            <a:ext cx="3276600" cy="554182"/>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ounded Rectangle 7"/>
          <p:cNvSpPr/>
          <p:nvPr/>
        </p:nvSpPr>
        <p:spPr>
          <a:xfrm>
            <a:off x="152400" y="2416035"/>
            <a:ext cx="2286000" cy="554182"/>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ounded Rectangle 8"/>
          <p:cNvSpPr/>
          <p:nvPr/>
        </p:nvSpPr>
        <p:spPr>
          <a:xfrm>
            <a:off x="6248400" y="2416035"/>
            <a:ext cx="2743200" cy="554182"/>
          </a:xfrm>
          <a:prstGeom prst="roundRect">
            <a:avLst/>
          </a:prstGeom>
          <a:noFill/>
          <a:ln>
            <a:solidFill>
              <a:srgbClr val="00CC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152400" y="6075218"/>
            <a:ext cx="2286000" cy="554182"/>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p:cNvSpPr/>
          <p:nvPr/>
        </p:nvSpPr>
        <p:spPr>
          <a:xfrm>
            <a:off x="5105400" y="6065916"/>
            <a:ext cx="914400" cy="554182"/>
          </a:xfrm>
          <a:prstGeom prst="roundRect">
            <a:avLst/>
          </a:prstGeom>
          <a:no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Rounded Rectangle 13"/>
          <p:cNvSpPr/>
          <p:nvPr/>
        </p:nvSpPr>
        <p:spPr>
          <a:xfrm>
            <a:off x="152400" y="4953000"/>
            <a:ext cx="2286000" cy="554182"/>
          </a:xfrm>
          <a:prstGeom prst="roundRect">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p:cNvSpPr/>
          <p:nvPr/>
        </p:nvSpPr>
        <p:spPr>
          <a:xfrm>
            <a:off x="5105400" y="4953000"/>
            <a:ext cx="914400" cy="554182"/>
          </a:xfrm>
          <a:prstGeom prst="roundRect">
            <a:avLst/>
          </a:prstGeom>
          <a:no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36284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solidFill>
                  <a:schemeClr val="tx2"/>
                </a:solidFill>
                <a:latin typeface="Arial" panose="020B0604020202020204" pitchFamily="34" charset="0"/>
                <a:cs typeface="Arial" panose="020B0604020202020204" pitchFamily="34" charset="0"/>
              </a:rPr>
              <a:t>Conclusions </a:t>
            </a:r>
            <a:endParaRPr lang="en-US" sz="3400" b="1" dirty="0">
              <a:solidFill>
                <a:schemeClr val="tx2"/>
              </a:solidFill>
              <a:latin typeface="Arial" panose="020B0604020202020204" pitchFamily="34" charset="0"/>
              <a:cs typeface="Arial" panose="020B0604020202020204" pitchFamily="34" charset="0"/>
            </a:endParaRPr>
          </a:p>
        </p:txBody>
      </p:sp>
      <p:sp>
        <p:nvSpPr>
          <p:cNvPr id="35843" name="Content Placeholder 2"/>
          <p:cNvSpPr>
            <a:spLocks noGrp="1"/>
          </p:cNvSpPr>
          <p:nvPr>
            <p:ph idx="1"/>
          </p:nvPr>
        </p:nvSpPr>
        <p:spPr>
          <a:xfrm>
            <a:off x="381001" y="1447800"/>
            <a:ext cx="8153400" cy="4343401"/>
          </a:xfrm>
        </p:spPr>
        <p:txBody>
          <a:bodyPr/>
          <a:lstStyle/>
          <a:p>
            <a:pPr marL="342900" lvl="1" indent="-342900">
              <a:spcBef>
                <a:spcPts val="1200"/>
              </a:spcBef>
              <a:spcAft>
                <a:spcPts val="1200"/>
              </a:spcAft>
            </a:pPr>
            <a:r>
              <a:rPr lang="en-US" altLang="en-US" sz="2200" dirty="0" smtClean="0">
                <a:latin typeface="Arial" charset="0"/>
                <a:cs typeface="Arial" charset="0"/>
              </a:rPr>
              <a:t>The DAPT </a:t>
            </a:r>
            <a:r>
              <a:rPr lang="en-US" altLang="en-US" sz="2200" dirty="0">
                <a:latin typeface="Arial" charset="0"/>
                <a:cs typeface="Arial" charset="0"/>
              </a:rPr>
              <a:t>Score accurately identifies patients with the greatest anticipated benefit vs. harm from </a:t>
            </a:r>
            <a:r>
              <a:rPr lang="en-US" altLang="en-US" sz="2200" dirty="0" smtClean="0">
                <a:latin typeface="Arial" charset="0"/>
                <a:cs typeface="Arial" charset="0"/>
              </a:rPr>
              <a:t>continuing </a:t>
            </a:r>
            <a:r>
              <a:rPr lang="en-US" altLang="en-US" sz="2200" dirty="0">
                <a:latin typeface="Arial" charset="0"/>
                <a:cs typeface="Arial" charset="0"/>
              </a:rPr>
              <a:t>dual antiplatelet </a:t>
            </a:r>
            <a:r>
              <a:rPr lang="en-US" altLang="en-US" sz="2200" dirty="0" smtClean="0">
                <a:latin typeface="Arial" charset="0"/>
                <a:cs typeface="Arial" charset="0"/>
              </a:rPr>
              <a:t>therapy beyond 12 months among randomized patients in the DAPT Study</a:t>
            </a:r>
          </a:p>
          <a:p>
            <a:pPr marL="342900" lvl="1" indent="-342900">
              <a:spcBef>
                <a:spcPts val="1200"/>
              </a:spcBef>
              <a:spcAft>
                <a:spcPts val="1200"/>
              </a:spcAft>
            </a:pPr>
            <a:endParaRPr lang="en-US" altLang="en-US" sz="2200" dirty="0">
              <a:latin typeface="Arial" charset="0"/>
              <a:cs typeface="Arial" charset="0"/>
            </a:endParaRPr>
          </a:p>
          <a:p>
            <a:pPr marL="342900" lvl="1" indent="-342900">
              <a:spcBef>
                <a:spcPts val="1200"/>
              </a:spcBef>
              <a:spcAft>
                <a:spcPts val="1200"/>
              </a:spcAft>
            </a:pPr>
            <a:endParaRPr lang="en-US" altLang="en-US" sz="2200" dirty="0" smtClean="0">
              <a:latin typeface="Arial" charset="0"/>
              <a:cs typeface="Arial" charset="0"/>
            </a:endParaRPr>
          </a:p>
          <a:p>
            <a:pPr marL="342900" lvl="1" indent="-342900">
              <a:spcBef>
                <a:spcPts val="1200"/>
              </a:spcBef>
              <a:spcAft>
                <a:spcPts val="1200"/>
              </a:spcAft>
            </a:pPr>
            <a:endParaRPr lang="en-US" altLang="en-US" sz="2200" dirty="0">
              <a:latin typeface="Arial" charset="0"/>
              <a:cs typeface="Arial" charset="0"/>
            </a:endParaRPr>
          </a:p>
          <a:p>
            <a:pPr marL="1200150" lvl="3" indent="-342900">
              <a:lnSpc>
                <a:spcPct val="50000"/>
              </a:lnSpc>
              <a:spcBef>
                <a:spcPts val="1200"/>
              </a:spcBef>
              <a:spcAft>
                <a:spcPts val="1200"/>
              </a:spcAft>
            </a:pPr>
            <a:endParaRPr lang="en-US" altLang="en-US" sz="1800" dirty="0">
              <a:latin typeface="Arial" charset="0"/>
              <a:cs typeface="Arial" charset="0"/>
            </a:endParaRPr>
          </a:p>
        </p:txBody>
      </p:sp>
      <p:sp>
        <p:nvSpPr>
          <p:cNvPr id="3584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8E4AB094-7460-454E-8BFC-083517DD5D43}" type="slidenum">
              <a:rPr lang="en-US" altLang="en-US" sz="900" smtClean="0">
                <a:solidFill>
                  <a:srgbClr val="FFFFFF"/>
                </a:solidFill>
              </a:rPr>
              <a:pPr eaLnBrk="1" fontAlgn="base" hangingPunct="1">
                <a:spcBef>
                  <a:spcPct val="0"/>
                </a:spcBef>
                <a:spcAft>
                  <a:spcPct val="0"/>
                </a:spcAft>
                <a:buClrTx/>
                <a:buFontTx/>
                <a:buNone/>
              </a:pPr>
              <a:t>23</a:t>
            </a:fld>
            <a:endParaRPr lang="en-US" altLang="en-US" sz="900" smtClean="0">
              <a:solidFill>
                <a:srgbClr val="FFFFFF"/>
              </a:solidFill>
            </a:endParaRPr>
          </a:p>
        </p:txBody>
      </p:sp>
      <p:sp>
        <p:nvSpPr>
          <p:cNvPr id="5" name="Left-Right Arrow 4"/>
          <p:cNvSpPr/>
          <p:nvPr/>
        </p:nvSpPr>
        <p:spPr>
          <a:xfrm flipH="1">
            <a:off x="1066800" y="4419600"/>
            <a:ext cx="6705600" cy="762000"/>
          </a:xfrm>
          <a:prstGeom prst="leftRightArrow">
            <a:avLst/>
          </a:prstGeom>
          <a:gradFill>
            <a:gsLst>
              <a:gs pos="0">
                <a:schemeClr val="accent1">
                  <a:shade val="51000"/>
                  <a:satMod val="130000"/>
                </a:schemeClr>
              </a:gs>
              <a:gs pos="31000">
                <a:schemeClr val="accent1">
                  <a:shade val="93000"/>
                  <a:satMod val="130000"/>
                </a:schemeClr>
              </a:gs>
              <a:gs pos="100000">
                <a:srgbClr val="FF0000"/>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334000" y="3343870"/>
            <a:ext cx="3240378" cy="923330"/>
          </a:xfrm>
          <a:prstGeom prst="rect">
            <a:avLst/>
          </a:prstGeom>
          <a:noFill/>
        </p:spPr>
        <p:txBody>
          <a:bodyPr wrap="none" rtlCol="0">
            <a:spAutoFit/>
          </a:bodyPr>
          <a:lstStyle/>
          <a:p>
            <a:r>
              <a:rPr lang="en-US" b="1" u="sng" dirty="0" smtClean="0"/>
              <a:t>High DAPT Score ≥</a:t>
            </a:r>
            <a:r>
              <a:rPr lang="en-US" altLang="en-US" b="1" u="sng" dirty="0" smtClean="0"/>
              <a:t> </a:t>
            </a:r>
            <a:r>
              <a:rPr lang="en-US" altLang="en-US" b="1" u="sng" dirty="0"/>
              <a:t>2 </a:t>
            </a:r>
            <a:endParaRPr lang="en-US" b="1" u="sng" dirty="0" smtClean="0"/>
          </a:p>
          <a:p>
            <a:r>
              <a:rPr lang="en-US" dirty="0" smtClean="0"/>
              <a:t>NNT to prevent ischemia = 34</a:t>
            </a:r>
          </a:p>
          <a:p>
            <a:r>
              <a:rPr lang="en-US" dirty="0" smtClean="0"/>
              <a:t>NNH to cause bleeding = 272</a:t>
            </a:r>
            <a:endParaRPr lang="en-US" dirty="0"/>
          </a:p>
        </p:txBody>
      </p:sp>
      <p:sp>
        <p:nvSpPr>
          <p:cNvPr id="7" name="TextBox 6"/>
          <p:cNvSpPr txBox="1"/>
          <p:nvPr/>
        </p:nvSpPr>
        <p:spPr>
          <a:xfrm>
            <a:off x="953989" y="3343870"/>
            <a:ext cx="3368756" cy="923330"/>
          </a:xfrm>
          <a:prstGeom prst="rect">
            <a:avLst/>
          </a:prstGeom>
          <a:noFill/>
        </p:spPr>
        <p:txBody>
          <a:bodyPr wrap="none" rtlCol="0">
            <a:spAutoFit/>
          </a:bodyPr>
          <a:lstStyle/>
          <a:p>
            <a:r>
              <a:rPr lang="en-US" b="1" u="sng" dirty="0" smtClean="0"/>
              <a:t>Low DAPT Score (&lt; 2)</a:t>
            </a:r>
            <a:endParaRPr lang="en-US" u="sng" dirty="0" smtClean="0"/>
          </a:p>
          <a:p>
            <a:r>
              <a:rPr lang="en-US" dirty="0" smtClean="0"/>
              <a:t>NNT to prevent ischemia = 153</a:t>
            </a:r>
          </a:p>
          <a:p>
            <a:r>
              <a:rPr lang="en-US" dirty="0" smtClean="0"/>
              <a:t>NNH to cause bleeding 64</a:t>
            </a:r>
            <a:endParaRPr lang="en-US" dirty="0"/>
          </a:p>
        </p:txBody>
      </p:sp>
    </p:spTree>
    <p:extLst>
      <p:ext uri="{BB962C8B-B14F-4D97-AF65-F5344CB8AC3E}">
        <p14:creationId xmlns:p14="http://schemas.microsoft.com/office/powerpoint/2010/main" val="31831543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24</a:t>
            </a:fld>
            <a:endParaRPr lang="en-US"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t="4077" b="3097"/>
          <a:stretch/>
        </p:blipFill>
        <p:spPr bwMode="auto">
          <a:xfrm>
            <a:off x="1066800" y="1143000"/>
            <a:ext cx="7162800" cy="5105400"/>
          </a:xfrm>
          <a:prstGeom prst="rect">
            <a:avLst/>
          </a:prstGeom>
          <a:noFill/>
          <a:ln>
            <a:noFill/>
          </a:ln>
        </p:spPr>
      </p:pic>
      <p:sp>
        <p:nvSpPr>
          <p:cNvPr id="7" name="Title 1"/>
          <p:cNvSpPr>
            <a:spLocks noGrp="1"/>
          </p:cNvSpPr>
          <p:nvPr>
            <p:ph type="title"/>
          </p:nvPr>
        </p:nvSpPr>
        <p:spPr>
          <a:xfrm>
            <a:off x="0" y="15922"/>
            <a:ext cx="6781800" cy="990600"/>
          </a:xfrm>
        </p:spPr>
        <p:txBody>
          <a:bodyPr lIns="182880" anchor="t"/>
          <a:lstStyle/>
          <a:p>
            <a:pPr>
              <a:defRPr/>
            </a:pPr>
            <a:r>
              <a:rPr lang="en-US" sz="2800" b="1" dirty="0" smtClean="0">
                <a:solidFill>
                  <a:schemeClr val="tx2"/>
                </a:solidFill>
                <a:latin typeface="Arial" panose="020B0604020202020204" pitchFamily="34" charset="0"/>
                <a:cs typeface="Arial" panose="020B0604020202020204" pitchFamily="34" charset="0"/>
              </a:rPr>
              <a:t>Predicted Benefit </a:t>
            </a:r>
            <a:r>
              <a:rPr lang="en-US" sz="2800" b="1" dirty="0">
                <a:solidFill>
                  <a:schemeClr val="tx2"/>
                </a:solidFill>
                <a:latin typeface="Arial" panose="020B0604020202020204" pitchFamily="34" charset="0"/>
                <a:cs typeface="Arial" panose="020B0604020202020204" pitchFamily="34" charset="0"/>
              </a:rPr>
              <a:t>vs. </a:t>
            </a:r>
            <a:r>
              <a:rPr lang="en-US" sz="2800" b="1" dirty="0" smtClean="0">
                <a:solidFill>
                  <a:schemeClr val="tx2"/>
                </a:solidFill>
                <a:latin typeface="Arial" panose="020B0604020202020204" pitchFamily="34" charset="0"/>
                <a:cs typeface="Arial" panose="020B0604020202020204" pitchFamily="34" charset="0"/>
              </a:rPr>
              <a:t>Harm </a:t>
            </a:r>
            <a:r>
              <a:rPr lang="en-US" sz="2800" b="1" dirty="0">
                <a:solidFill>
                  <a:schemeClr val="tx2"/>
                </a:solidFill>
                <a:latin typeface="Arial" panose="020B0604020202020204" pitchFamily="34" charset="0"/>
                <a:cs typeface="Arial" panose="020B0604020202020204" pitchFamily="34" charset="0"/>
              </a:rPr>
              <a:t>with </a:t>
            </a:r>
            <a:r>
              <a:rPr lang="en-US" sz="2800" b="1" dirty="0" smtClean="0">
                <a:solidFill>
                  <a:schemeClr val="tx2"/>
                </a:solidFill>
                <a:latin typeface="Arial" panose="020B0604020202020204" pitchFamily="34" charset="0"/>
                <a:cs typeface="Arial" panose="020B0604020202020204" pitchFamily="34" charset="0"/>
              </a:rPr>
              <a:t>Continued Thienopyridine at 12-30M</a:t>
            </a:r>
            <a:br>
              <a:rPr lang="en-US" sz="2800" b="1" dirty="0" smtClean="0">
                <a:solidFill>
                  <a:schemeClr val="tx2"/>
                </a:solidFill>
                <a:latin typeface="Arial" panose="020B0604020202020204" pitchFamily="34" charset="0"/>
                <a:cs typeface="Arial" panose="020B0604020202020204" pitchFamily="34" charset="0"/>
              </a:rPr>
            </a:br>
            <a:endParaRPr lang="en-US" sz="2800" b="1" i="1" dirty="0">
              <a:solidFill>
                <a:schemeClr val="tx2"/>
              </a:solidFill>
              <a:latin typeface="Arial" panose="020B0604020202020204" pitchFamily="34" charset="0"/>
              <a:cs typeface="Arial" panose="020B0604020202020204" pitchFamily="34" charset="0"/>
            </a:endParaRPr>
          </a:p>
        </p:txBody>
      </p:sp>
      <p:grpSp>
        <p:nvGrpSpPr>
          <p:cNvPr id="13" name="Group 12"/>
          <p:cNvGrpSpPr/>
          <p:nvPr/>
        </p:nvGrpSpPr>
        <p:grpSpPr>
          <a:xfrm>
            <a:off x="2540001" y="1219200"/>
            <a:ext cx="4538135" cy="4326466"/>
            <a:chOff x="2540001" y="1219200"/>
            <a:chExt cx="4538135" cy="4326466"/>
          </a:xfrm>
        </p:grpSpPr>
        <p:grpSp>
          <p:nvGrpSpPr>
            <p:cNvPr id="11" name="Group 10"/>
            <p:cNvGrpSpPr/>
            <p:nvPr/>
          </p:nvGrpSpPr>
          <p:grpSpPr>
            <a:xfrm>
              <a:off x="2540001" y="1219200"/>
              <a:ext cx="4538135" cy="4326466"/>
              <a:chOff x="2548465" y="1219200"/>
              <a:chExt cx="4538135" cy="4326466"/>
            </a:xfrm>
          </p:grpSpPr>
          <p:sp>
            <p:nvSpPr>
              <p:cNvPr id="2" name="Rectangle 1"/>
              <p:cNvSpPr/>
              <p:nvPr/>
            </p:nvSpPr>
            <p:spPr>
              <a:xfrm>
                <a:off x="2548465" y="1219200"/>
                <a:ext cx="4538133" cy="4326466"/>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flipV="1">
                <a:off x="2548467" y="1219200"/>
                <a:ext cx="4538133" cy="4318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819400" y="4783666"/>
                <a:ext cx="152400" cy="15240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3810000" y="4419600"/>
              <a:ext cx="2828193" cy="923330"/>
            </a:xfrm>
            <a:prstGeom prst="rect">
              <a:avLst/>
            </a:prstGeom>
            <a:noFill/>
          </p:spPr>
          <p:txBody>
            <a:bodyPr wrap="none" rtlCol="0">
              <a:spAutoFit/>
            </a:bodyPr>
            <a:lstStyle/>
            <a:p>
              <a:r>
                <a:rPr lang="en-US" b="1" dirty="0" smtClean="0"/>
                <a:t>DAPT Study</a:t>
              </a:r>
            </a:p>
            <a:p>
              <a:r>
                <a:rPr lang="en-US" dirty="0" smtClean="0"/>
                <a:t>2.0% reduction in MI</a:t>
              </a:r>
            </a:p>
            <a:p>
              <a:r>
                <a:rPr lang="en-US" dirty="0" smtClean="0"/>
                <a:t>0.9% increase in bleeding</a:t>
              </a:r>
              <a:endParaRPr lang="en-US" dirty="0"/>
            </a:p>
          </p:txBody>
        </p:sp>
      </p:grpSp>
      <p:sp>
        <p:nvSpPr>
          <p:cNvPr id="20" name="TextBox 19"/>
          <p:cNvSpPr txBox="1"/>
          <p:nvPr/>
        </p:nvSpPr>
        <p:spPr>
          <a:xfrm>
            <a:off x="5181600" y="3352800"/>
            <a:ext cx="1917036" cy="923330"/>
          </a:xfrm>
          <a:prstGeom prst="rect">
            <a:avLst/>
          </a:prstGeom>
          <a:noFill/>
        </p:spPr>
        <p:txBody>
          <a:bodyPr wrap="none" rtlCol="0">
            <a:spAutoFit/>
          </a:bodyPr>
          <a:lstStyle/>
          <a:p>
            <a:r>
              <a:rPr lang="en-US" dirty="0" smtClean="0"/>
              <a:t>Heterogeneity in </a:t>
            </a:r>
          </a:p>
          <a:p>
            <a:r>
              <a:rPr lang="en-US" dirty="0" smtClean="0"/>
              <a:t>Predicted benefit </a:t>
            </a:r>
          </a:p>
          <a:p>
            <a:r>
              <a:rPr lang="en-US" dirty="0" smtClean="0"/>
              <a:t>and risk </a:t>
            </a:r>
            <a:endParaRPr lang="en-US" dirty="0"/>
          </a:p>
        </p:txBody>
      </p:sp>
      <p:sp>
        <p:nvSpPr>
          <p:cNvPr id="14" name="Oval 13"/>
          <p:cNvSpPr/>
          <p:nvPr/>
        </p:nvSpPr>
        <p:spPr>
          <a:xfrm>
            <a:off x="2819400" y="4800600"/>
            <a:ext cx="152400" cy="15240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150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705600" cy="990600"/>
          </a:xfrm>
        </p:spPr>
        <p:txBody>
          <a:bodyPr/>
          <a:lstStyle/>
          <a:p>
            <a:r>
              <a:rPr lang="en-US" b="1" dirty="0" smtClean="0">
                <a:latin typeface="Arial"/>
                <a:cs typeface="Arial"/>
              </a:rPr>
              <a:t>Observed Event Rates in High vs. </a:t>
            </a:r>
            <a:br>
              <a:rPr lang="en-US" b="1" dirty="0" smtClean="0">
                <a:latin typeface="Arial"/>
                <a:cs typeface="Arial"/>
              </a:rPr>
            </a:br>
            <a:r>
              <a:rPr lang="en-US" b="1" dirty="0" smtClean="0">
                <a:latin typeface="Arial"/>
                <a:cs typeface="Arial"/>
              </a:rPr>
              <a:t>Low DAPT Score Groups in PROTECT</a:t>
            </a:r>
            <a:endParaRPr lang="en-US" b="1" dirty="0">
              <a:latin typeface="Arial"/>
              <a:cs typeface="Aria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69681884"/>
              </p:ext>
            </p:extLst>
          </p:nvPr>
        </p:nvGraphicFramePr>
        <p:xfrm>
          <a:off x="152400" y="1143000"/>
          <a:ext cx="88392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D00D15BA-B832-DD42-A64C-90F8E2C331DF}" type="slidenum">
              <a:rPr lang="en-US" altLang="en-US" smtClean="0"/>
              <a:pPr/>
              <a:t>25</a:t>
            </a:fld>
            <a:endParaRPr lang="en-US" altLang="en-US"/>
          </a:p>
        </p:txBody>
      </p:sp>
    </p:spTree>
    <p:extLst>
      <p:ext uri="{BB962C8B-B14F-4D97-AF65-F5344CB8AC3E}">
        <p14:creationId xmlns:p14="http://schemas.microsoft.com/office/powerpoint/2010/main" val="178189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b="1" dirty="0">
                <a:solidFill>
                  <a:srgbClr val="000000"/>
                </a:solidFill>
                <a:latin typeface="Arial" panose="020B0604020202020204" pitchFamily="34" charset="0"/>
                <a:cs typeface="Arial" panose="020B0604020202020204" pitchFamily="34" charset="0"/>
              </a:rPr>
              <a:t>The DAPT </a:t>
            </a:r>
            <a:r>
              <a:rPr lang="en-GB" sz="3400" b="1" dirty="0" smtClean="0">
                <a:solidFill>
                  <a:srgbClr val="000000"/>
                </a:solidFill>
                <a:latin typeface="Arial" panose="020B0604020202020204" pitchFamily="34" charset="0"/>
                <a:cs typeface="Arial" panose="020B0604020202020204" pitchFamily="34" charset="0"/>
              </a:rPr>
              <a:t>Score – All Randomized Patients</a:t>
            </a:r>
            <a:endParaRPr lang="en-US" sz="3400" dirty="0">
              <a:solidFill>
                <a:srgbClr val="00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26</a:t>
            </a:fld>
            <a:endParaRPr lang="en-US" dirty="0"/>
          </a:p>
        </p:txBody>
      </p:sp>
      <p:graphicFrame>
        <p:nvGraphicFramePr>
          <p:cNvPr id="3" name="Chart 2"/>
          <p:cNvGraphicFramePr/>
          <p:nvPr>
            <p:extLst>
              <p:ext uri="{D42A27DB-BD31-4B8C-83A1-F6EECF244321}">
                <p14:modId xmlns:p14="http://schemas.microsoft.com/office/powerpoint/2010/main" val="1017752144"/>
              </p:ext>
            </p:extLst>
          </p:nvPr>
        </p:nvGraphicFramePr>
        <p:xfrm>
          <a:off x="3200400" y="1447800"/>
          <a:ext cx="5791200"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3361077"/>
              </p:ext>
            </p:extLst>
          </p:nvPr>
        </p:nvGraphicFramePr>
        <p:xfrm>
          <a:off x="76200" y="1143000"/>
          <a:ext cx="3048000" cy="4505637"/>
        </p:xfrm>
        <a:graphic>
          <a:graphicData uri="http://schemas.openxmlformats.org/drawingml/2006/table">
            <a:tbl>
              <a:tblPr firstRow="1" firstCol="1" bandRow="1">
                <a:tableStyleId>{5C22544A-7EE6-4342-B048-85BDC9FD1C3A}</a:tableStyleId>
              </a:tblPr>
              <a:tblGrid>
                <a:gridCol w="2286000"/>
                <a:gridCol w="762000"/>
              </a:tblGrid>
              <a:tr h="363537">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Variable</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Points</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ea typeface="Calibri"/>
                          <a:cs typeface="Arial" panose="020B0604020202020204" pitchFamily="34" charset="0"/>
                        </a:rPr>
                        <a:t>Age</a:t>
                      </a: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effectLst/>
                          <a:latin typeface="Arial" panose="020B0604020202020204" pitchFamily="34" charset="0"/>
                          <a:cs typeface="Arial" panose="020B0604020202020204" pitchFamily="34" charset="0"/>
                        </a:rPr>
                        <a:t>     </a:t>
                      </a:r>
                      <a:r>
                        <a:rPr lang="en-US" sz="1600" b="0" dirty="0" smtClean="0">
                          <a:solidFill>
                            <a:schemeClr val="tx1"/>
                          </a:solidFill>
                          <a:effectLst/>
                          <a:latin typeface="Arial" panose="020B0604020202020204" pitchFamily="34" charset="0"/>
                          <a:cs typeface="Arial" panose="020B0604020202020204" pitchFamily="34" charset="0"/>
                        </a:rPr>
                        <a:t>≥ 75</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-2</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a:spcBef>
                          <a:spcPts val="0"/>
                        </a:spcBef>
                        <a:spcAft>
                          <a:spcPts val="0"/>
                        </a:spcAft>
                      </a:pPr>
                      <a:r>
                        <a:rPr lang="en-US" sz="1600" b="0" dirty="0" smtClean="0">
                          <a:solidFill>
                            <a:schemeClr val="tx1"/>
                          </a:solidFill>
                          <a:effectLst/>
                          <a:latin typeface="Arial" panose="020B0604020202020204" pitchFamily="34" charset="0"/>
                          <a:cs typeface="Arial" panose="020B0604020202020204" pitchFamily="34" charset="0"/>
                        </a:rPr>
                        <a:t>     65 - &lt;75</a:t>
                      </a:r>
                      <a:endParaRPr lang="en-US" sz="1600" b="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dirty="0" smtClean="0">
                          <a:ln>
                            <a:noFill/>
                          </a:ln>
                          <a:solidFill>
                            <a:srgbClr val="000000"/>
                          </a:solidFill>
                          <a:effectLst/>
                          <a:latin typeface="Arial" panose="020B0604020202020204" pitchFamily="34" charset="0"/>
                          <a:ea typeface="Calibri" pitchFamily="34" charset="0"/>
                          <a:cs typeface="Arial" panose="020B0604020202020204" pitchFamily="34" charset="0"/>
                        </a:rPr>
                        <a:t>     &lt; 65</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0</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Current cigarette</a:t>
                      </a:r>
                      <a:r>
                        <a:rPr lang="en-US" sz="1600" b="0" baseline="0" dirty="0" smtClean="0">
                          <a:solidFill>
                            <a:schemeClr val="tx1"/>
                          </a:solidFill>
                          <a:effectLst/>
                          <a:latin typeface="Arial" panose="020B0604020202020204" pitchFamily="34" charset="0"/>
                          <a:cs typeface="Arial" panose="020B0604020202020204" pitchFamily="34" charset="0"/>
                        </a:rPr>
                        <a:t> </a:t>
                      </a:r>
                      <a:r>
                        <a:rPr lang="en-US" sz="1600" b="0" dirty="0" smtClean="0">
                          <a:solidFill>
                            <a:schemeClr val="tx1"/>
                          </a:solidFill>
                          <a:effectLst/>
                          <a:latin typeface="Arial" panose="020B0604020202020204" pitchFamily="34" charset="0"/>
                          <a:cs typeface="Arial" panose="020B0604020202020204" pitchFamily="34" charset="0"/>
                        </a:rPr>
                        <a:t>smoker</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Diabetes mellitus</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MI at presentation</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Prior</a:t>
                      </a:r>
                      <a:r>
                        <a:rPr lang="en-US" sz="1600" b="0" baseline="0" dirty="0" smtClean="0">
                          <a:solidFill>
                            <a:schemeClr val="tx1"/>
                          </a:solidFill>
                          <a:effectLst/>
                          <a:latin typeface="Arial" panose="020B0604020202020204" pitchFamily="34" charset="0"/>
                          <a:cs typeface="Arial" panose="020B0604020202020204" pitchFamily="34" charset="0"/>
                        </a:rPr>
                        <a:t> </a:t>
                      </a:r>
                      <a:r>
                        <a:rPr lang="en-US" sz="1600" b="0" dirty="0" smtClean="0">
                          <a:solidFill>
                            <a:schemeClr val="tx1"/>
                          </a:solidFill>
                          <a:effectLst/>
                          <a:latin typeface="Arial" panose="020B0604020202020204" pitchFamily="34" charset="0"/>
                          <a:cs typeface="Arial" panose="020B0604020202020204" pitchFamily="34" charset="0"/>
                        </a:rPr>
                        <a:t>PCI or prior MI</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Stent diameter &lt; 3mm</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1</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CHF or LVEF &lt; 30%</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2</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ffectLst/>
                          <a:latin typeface="Arial" panose="020B0604020202020204" pitchFamily="34" charset="0"/>
                          <a:cs typeface="Arial" panose="020B0604020202020204" pitchFamily="34" charset="0"/>
                        </a:rPr>
                        <a:t>Vein graft PCI </a:t>
                      </a:r>
                      <a:endParaRPr lang="en-US" sz="1600" b="0" dirty="0" smtClean="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spcBef>
                          <a:spcPts val="0"/>
                        </a:spcBef>
                        <a:spcAft>
                          <a:spcPts val="0"/>
                        </a:spcAft>
                      </a:pPr>
                      <a:r>
                        <a:rPr lang="en-US" sz="1600" dirty="0" smtClean="0">
                          <a:solidFill>
                            <a:schemeClr val="tx1"/>
                          </a:solidFill>
                          <a:effectLst/>
                          <a:latin typeface="Arial" panose="020B0604020202020204" pitchFamily="34" charset="0"/>
                          <a:ea typeface="Calibri"/>
                          <a:cs typeface="Arial" panose="020B0604020202020204" pitchFamily="34" charset="0"/>
                        </a:rPr>
                        <a:t>2</a:t>
                      </a:r>
                      <a:endParaRPr lang="en-US" sz="1600" dirty="0">
                        <a:solidFill>
                          <a:schemeClr val="tx1"/>
                        </a:solidFill>
                        <a:effectLst/>
                        <a:latin typeface="Arial" panose="020B0604020202020204" pitchFamily="34" charset="0"/>
                        <a:ea typeface="Calibri"/>
                        <a:cs typeface="Arial" panose="020B0604020202020204" pitchFamily="34" charset="0"/>
                      </a:endParaRPr>
                    </a:p>
                  </a:txBody>
                  <a:tcPr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86360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172200" cy="990600"/>
          </a:xfrm>
        </p:spPr>
        <p:txBody>
          <a:bodyPr/>
          <a:lstStyle/>
          <a:p>
            <a:r>
              <a:rPr lang="en-US" sz="2800" b="1" dirty="0" smtClean="0">
                <a:solidFill>
                  <a:schemeClr val="tx2"/>
                </a:solidFill>
                <a:latin typeface="Arial" panose="020B0604020202020204" pitchFamily="34" charset="0"/>
                <a:cs typeface="Arial" panose="020B0604020202020204" pitchFamily="34" charset="0"/>
              </a:rPr>
              <a:t>Outcomes by DAPT Score Group – All Randomized Patients</a:t>
            </a:r>
            <a:endParaRPr lang="en-US" sz="2800" b="1" dirty="0">
              <a:solidFill>
                <a:schemeClr val="tx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91148251"/>
              </p:ext>
            </p:extLst>
          </p:nvPr>
        </p:nvGraphicFramePr>
        <p:xfrm>
          <a:off x="125104" y="1188720"/>
          <a:ext cx="8915400" cy="5212080"/>
        </p:xfrm>
        <a:graphic>
          <a:graphicData uri="http://schemas.openxmlformats.org/drawingml/2006/table">
            <a:tbl>
              <a:tblPr firstRow="1" firstCol="1">
                <a:tableStyleId>{B301B821-A1FF-4177-AEE7-76D212191A09}</a:tableStyleId>
              </a:tblPr>
              <a:tblGrid>
                <a:gridCol w="2160896"/>
                <a:gridCol w="838200"/>
                <a:gridCol w="1676400"/>
                <a:gridCol w="152400"/>
                <a:gridCol w="1066800"/>
                <a:gridCol w="2364531"/>
                <a:gridCol w="656173"/>
              </a:tblGrid>
              <a:tr h="109728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Event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N</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b">
                    <a:solidFill>
                      <a:schemeClr val="accent1">
                        <a:lumMod val="40000"/>
                        <a:lumOff val="60000"/>
                      </a:schemeClr>
                    </a:solidFill>
                  </a:tcPr>
                </a:tc>
                <a:tc>
                  <a:txBody>
                    <a:bodyPr/>
                    <a:lstStyle/>
                    <a:p>
                      <a:pPr marL="0" marR="0" algn="ctr">
                        <a:spcBef>
                          <a:spcPts val="95"/>
                        </a:spcBef>
                        <a:spcAft>
                          <a:spcPts val="95"/>
                        </a:spcAft>
                      </a:pPr>
                      <a:r>
                        <a:rPr lang="en-GB" sz="1600" dirty="0" smtClean="0">
                          <a:solidFill>
                            <a:schemeClr val="tx1"/>
                          </a:solidFill>
                          <a:effectLst/>
                          <a:latin typeface="Arial" panose="020B0604020202020204" pitchFamily="34" charset="0"/>
                          <a:cs typeface="Arial" panose="020B0604020202020204" pitchFamily="34" charset="0"/>
                        </a:rPr>
                        <a:t>Continued Thienopyridine</a:t>
                      </a:r>
                      <a:r>
                        <a:rPr lang="en-US" sz="1600" dirty="0">
                          <a:solidFill>
                            <a:schemeClr val="tx1"/>
                          </a:solidFill>
                          <a:effectLst/>
                          <a:latin typeface="Arial" panose="020B0604020202020204" pitchFamily="34" charset="0"/>
                          <a:cs typeface="Arial" panose="020B0604020202020204" pitchFamily="34" charset="0"/>
                        </a:rPr>
                        <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N = 5862</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Placebo</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N = 5786</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RD </a:t>
                      </a:r>
                      <a:r>
                        <a:rPr lang="en-US" sz="1600" dirty="0">
                          <a:solidFill>
                            <a:schemeClr val="tx1"/>
                          </a:solidFill>
                          <a:effectLst/>
                          <a:latin typeface="Arial" panose="020B0604020202020204" pitchFamily="34" charset="0"/>
                          <a:cs typeface="Arial" panose="020B0604020202020204" pitchFamily="34" charset="0"/>
                        </a:rPr>
                        <a:t>[95% CI]</a:t>
                      </a:r>
                      <a:br>
                        <a:rPr lang="en-US" sz="1600" dirty="0">
                          <a:solidFill>
                            <a:schemeClr val="tx1"/>
                          </a:solidFill>
                          <a:effectLst/>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cs typeface="Arial" panose="020B0604020202020204" pitchFamily="34" charset="0"/>
                        </a:rPr>
                        <a:t>Continued Thienopyridine - Placebo</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Log Rank P Value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nchor="b">
                    <a:solidFill>
                      <a:schemeClr val="accent1">
                        <a:lumMod val="40000"/>
                        <a:lumOff val="60000"/>
                      </a:schemeClr>
                    </a:solidFill>
                  </a:tcPr>
                </a:tc>
              </a:tr>
              <a:tr h="27432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Stent </a:t>
                      </a:r>
                      <a:r>
                        <a:rPr lang="en-US" sz="1600" dirty="0" smtClean="0">
                          <a:solidFill>
                            <a:schemeClr val="tx1"/>
                          </a:solidFill>
                          <a:effectLst/>
                          <a:latin typeface="Arial" panose="020B0604020202020204" pitchFamily="34" charset="0"/>
                          <a:cs typeface="Arial" panose="020B0604020202020204" pitchFamily="34" charset="0"/>
                        </a:rPr>
                        <a:t>Thrombosis/MI</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46 (</a:t>
                      </a:r>
                      <a:r>
                        <a:rPr lang="en-US" sz="1600" dirty="0" smtClean="0">
                          <a:solidFill>
                            <a:schemeClr val="tx1"/>
                          </a:solidFill>
                          <a:effectLst/>
                          <a:latin typeface="Arial" panose="020B0604020202020204" pitchFamily="34" charset="0"/>
                          <a:cs typeface="Arial" panose="020B0604020202020204" pitchFamily="34" charset="0"/>
                        </a:rPr>
                        <a:t>1.7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65 (</a:t>
                      </a:r>
                      <a:r>
                        <a:rPr lang="en-US" sz="1600" dirty="0" smtClean="0">
                          <a:solidFill>
                            <a:schemeClr val="tx1"/>
                          </a:solidFill>
                          <a:effectLst/>
                          <a:latin typeface="Arial" panose="020B0604020202020204" pitchFamily="34" charset="0"/>
                          <a:cs typeface="Arial" panose="020B0604020202020204" pitchFamily="34" charset="0"/>
                        </a:rPr>
                        <a:t>2.3</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a:t>
                      </a:r>
                      <a:r>
                        <a:rPr lang="en-US" sz="1600" dirty="0" smtClean="0">
                          <a:solidFill>
                            <a:schemeClr val="tx1"/>
                          </a:solidFill>
                          <a:effectLst/>
                          <a:latin typeface="Arial" panose="020B0604020202020204" pitchFamily="34" charset="0"/>
                          <a:cs typeface="Arial" panose="020B0604020202020204" pitchFamily="34" charset="0"/>
                        </a:rPr>
                        <a:t>0.66% [-1.40</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0.09</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0.07</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5917</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77 (</a:t>
                      </a:r>
                      <a:r>
                        <a:rPr lang="en-US" sz="1600" dirty="0" smtClean="0">
                          <a:solidFill>
                            <a:schemeClr val="tx1"/>
                          </a:solidFill>
                          <a:effectLst/>
                          <a:latin typeface="Arial" panose="020B0604020202020204" pitchFamily="34" charset="0"/>
                          <a:cs typeface="Arial" panose="020B0604020202020204" pitchFamily="34" charset="0"/>
                        </a:rPr>
                        <a:t>2.7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160 (</a:t>
                      </a:r>
                      <a:r>
                        <a:rPr lang="en-US" sz="1600" dirty="0" smtClean="0">
                          <a:solidFill>
                            <a:schemeClr val="tx1"/>
                          </a:solidFill>
                          <a:effectLst/>
                          <a:latin typeface="Arial" panose="020B0604020202020204" pitchFamily="34" charset="0"/>
                          <a:cs typeface="Arial" panose="020B0604020202020204" pitchFamily="34" charset="0"/>
                        </a:rPr>
                        <a:t>5.7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a:t>
                      </a:r>
                      <a:r>
                        <a:rPr lang="en-US" sz="1600" dirty="0" smtClean="0">
                          <a:solidFill>
                            <a:schemeClr val="tx1"/>
                          </a:solidFill>
                          <a:effectLst/>
                          <a:latin typeface="Arial" panose="020B0604020202020204" pitchFamily="34" charset="0"/>
                          <a:cs typeface="Arial" panose="020B0604020202020204" pitchFamily="34" charset="0"/>
                        </a:rPr>
                        <a:t>3.02% [-4.08</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1.95</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MACCE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gridSpan="2">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5731</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102 (</a:t>
                      </a:r>
                      <a:r>
                        <a:rPr lang="en-US" sz="1600" dirty="0" smtClean="0">
                          <a:solidFill>
                            <a:schemeClr val="tx1"/>
                          </a:solidFill>
                          <a:effectLst/>
                          <a:latin typeface="Arial" panose="020B0604020202020204" pitchFamily="34" charset="0"/>
                          <a:cs typeface="Arial" panose="020B0604020202020204" pitchFamily="34" charset="0"/>
                        </a:rPr>
                        <a:t>3.7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107 (</a:t>
                      </a:r>
                      <a:r>
                        <a:rPr lang="en-US" sz="1600" dirty="0" smtClean="0">
                          <a:solidFill>
                            <a:schemeClr val="tx1"/>
                          </a:solidFill>
                          <a:effectLst/>
                          <a:latin typeface="Arial" panose="020B0604020202020204" pitchFamily="34" charset="0"/>
                          <a:cs typeface="Arial" panose="020B0604020202020204" pitchFamily="34" charset="0"/>
                        </a:rPr>
                        <a:t>3.8</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a:t>
                      </a:r>
                      <a:r>
                        <a:rPr lang="en-US" sz="1600" dirty="0" smtClean="0">
                          <a:solidFill>
                            <a:schemeClr val="tx1"/>
                          </a:solidFill>
                          <a:effectLst/>
                          <a:latin typeface="Arial" panose="020B0604020202020204" pitchFamily="34" charset="0"/>
                          <a:cs typeface="Arial" panose="020B0604020202020204" pitchFamily="34" charset="0"/>
                        </a:rPr>
                        <a:t>0.15% [-1.16</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0.86</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0.73</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5917</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142 (</a:t>
                      </a:r>
                      <a:r>
                        <a:rPr lang="en-US" sz="1600" dirty="0" smtClean="0">
                          <a:solidFill>
                            <a:schemeClr val="tx1"/>
                          </a:solidFill>
                          <a:effectLst/>
                          <a:latin typeface="Arial" panose="020B0604020202020204" pitchFamily="34" charset="0"/>
                          <a:cs typeface="Arial" panose="020B0604020202020204" pitchFamily="34" charset="0"/>
                        </a:rPr>
                        <a:t>4.9</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216 (</a:t>
                      </a:r>
                      <a:r>
                        <a:rPr lang="en-US" sz="1600" dirty="0" smtClean="0">
                          <a:solidFill>
                            <a:schemeClr val="tx1"/>
                          </a:solidFill>
                          <a:effectLst/>
                          <a:latin typeface="Arial" panose="020B0604020202020204" pitchFamily="34" charset="0"/>
                          <a:cs typeface="Arial" panose="020B0604020202020204" pitchFamily="34" charset="0"/>
                        </a:rPr>
                        <a:t>7.6</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a:t>
                      </a:r>
                      <a:r>
                        <a:rPr lang="en-US" sz="1600" dirty="0" smtClean="0">
                          <a:solidFill>
                            <a:schemeClr val="tx1"/>
                          </a:solidFill>
                          <a:effectLst/>
                          <a:latin typeface="Arial" panose="020B0604020202020204" pitchFamily="34" charset="0"/>
                          <a:cs typeface="Arial" panose="020B0604020202020204" pitchFamily="34" charset="0"/>
                        </a:rPr>
                        <a:t>2.75% [-4.02</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1.47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Death</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gridSpan="2">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5731</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46 (</a:t>
                      </a:r>
                      <a:r>
                        <a:rPr lang="en-US" sz="1600" dirty="0" smtClean="0">
                          <a:solidFill>
                            <a:schemeClr val="tx1"/>
                          </a:solidFill>
                          <a:effectLst/>
                          <a:latin typeface="Arial" panose="020B0604020202020204" pitchFamily="34" charset="0"/>
                          <a:cs typeface="Arial" panose="020B0604020202020204" pitchFamily="34" charset="0"/>
                        </a:rPr>
                        <a:t>1.7</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26 (</a:t>
                      </a:r>
                      <a:r>
                        <a:rPr lang="en-US" sz="1600" dirty="0" smtClean="0">
                          <a:solidFill>
                            <a:schemeClr val="tx1"/>
                          </a:solidFill>
                          <a:effectLst/>
                          <a:latin typeface="Arial" panose="020B0604020202020204" pitchFamily="34" charset="0"/>
                          <a:cs typeface="Arial" panose="020B0604020202020204" pitchFamily="34" charset="0"/>
                        </a:rPr>
                        <a:t>0.9</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0.73% [0.13</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1.33</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0.02</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5917</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60 (</a:t>
                      </a:r>
                      <a:r>
                        <a:rPr lang="en-US" sz="1600" dirty="0" smtClean="0">
                          <a:solidFill>
                            <a:schemeClr val="tx1"/>
                          </a:solidFill>
                          <a:effectLst/>
                          <a:latin typeface="Arial" panose="020B0604020202020204" pitchFamily="34" charset="0"/>
                          <a:cs typeface="Arial" panose="020B0604020202020204" pitchFamily="34" charset="0"/>
                        </a:rPr>
                        <a:t>2.1</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58 (</a:t>
                      </a:r>
                      <a:r>
                        <a:rPr lang="en-US" sz="1600" dirty="0" smtClean="0">
                          <a:solidFill>
                            <a:schemeClr val="tx1"/>
                          </a:solidFill>
                          <a:effectLst/>
                          <a:latin typeface="Arial" panose="020B0604020202020204" pitchFamily="34" charset="0"/>
                          <a:cs typeface="Arial" panose="020B0604020202020204" pitchFamily="34" charset="0"/>
                        </a:rPr>
                        <a:t>2.1</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0.01% [-0.73</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0.76</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0.99</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gridSpan="3">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GUSTO </a:t>
                      </a:r>
                      <a:r>
                        <a:rPr lang="en-US" sz="1600" dirty="0" smtClean="0">
                          <a:solidFill>
                            <a:schemeClr val="tx1"/>
                          </a:solidFill>
                          <a:effectLst/>
                          <a:latin typeface="Arial" panose="020B0604020202020204" pitchFamily="34" charset="0"/>
                          <a:cs typeface="Arial" panose="020B0604020202020204" pitchFamily="34" charset="0"/>
                        </a:rPr>
                        <a:t>Moderate/Severe</a:t>
                      </a:r>
                      <a:r>
                        <a:rPr lang="en-US" sz="1600" baseline="0" dirty="0" smtClean="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Bleeding</a:t>
                      </a: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endParaRPr lang="en-US"/>
                    </a:p>
                  </a:txBody>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83 (</a:t>
                      </a:r>
                      <a:r>
                        <a:rPr lang="en-US" sz="1600" dirty="0" smtClean="0">
                          <a:solidFill>
                            <a:schemeClr val="tx1"/>
                          </a:solidFill>
                          <a:effectLst/>
                          <a:latin typeface="Arial" panose="020B0604020202020204" pitchFamily="34" charset="0"/>
                          <a:cs typeface="Arial" panose="020B0604020202020204" pitchFamily="34" charset="0"/>
                        </a:rPr>
                        <a:t>3.0</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40 (</a:t>
                      </a:r>
                      <a:r>
                        <a:rPr lang="en-US" sz="1600" dirty="0" smtClean="0">
                          <a:solidFill>
                            <a:schemeClr val="tx1"/>
                          </a:solidFill>
                          <a:effectLst/>
                          <a:latin typeface="Arial" panose="020B0604020202020204" pitchFamily="34" charset="0"/>
                          <a:cs typeface="Arial" panose="020B0604020202020204" pitchFamily="34" charset="0"/>
                        </a:rPr>
                        <a:t>1.4</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1.55% [0.76</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2.33</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5917</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52 (</a:t>
                      </a:r>
                      <a:r>
                        <a:rPr lang="en-US" sz="1600" dirty="0" smtClean="0">
                          <a:solidFill>
                            <a:schemeClr val="tx1"/>
                          </a:solidFill>
                          <a:effectLst/>
                          <a:latin typeface="Arial" panose="020B0604020202020204" pitchFamily="34" charset="0"/>
                          <a:cs typeface="Arial" panose="020B0604020202020204" pitchFamily="34" charset="0"/>
                        </a:rPr>
                        <a:t>1.8</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40 (</a:t>
                      </a:r>
                      <a:r>
                        <a:rPr lang="en-US" sz="1600" dirty="0" smtClean="0">
                          <a:solidFill>
                            <a:schemeClr val="tx1"/>
                          </a:solidFill>
                          <a:effectLst/>
                          <a:latin typeface="Arial" panose="020B0604020202020204" pitchFamily="34" charset="0"/>
                          <a:cs typeface="Arial" panose="020B0604020202020204" pitchFamily="34" charset="0"/>
                        </a:rPr>
                        <a:t>1.4</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pPr marL="0" marR="0" algn="ctr">
                        <a:spcBef>
                          <a:spcPts val="95"/>
                        </a:spcBef>
                        <a:spcAft>
                          <a:spcPts val="95"/>
                        </a:spcAft>
                      </a:pP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0.37% [-0.30</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1.04</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0.26</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gridSpan="5">
                  <a:txBody>
                    <a:bodyPr/>
                    <a:lstStyle/>
                    <a:p>
                      <a:pPr marL="0" marR="0">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Stent </a:t>
                      </a:r>
                      <a:r>
                        <a:rPr lang="en-US" sz="1600" dirty="0" smtClean="0">
                          <a:solidFill>
                            <a:schemeClr val="tx1"/>
                          </a:solidFill>
                          <a:effectLst/>
                          <a:latin typeface="Arial" panose="020B0604020202020204" pitchFamily="34" charset="0"/>
                          <a:cs typeface="Arial" panose="020B0604020202020204" pitchFamily="34" charset="0"/>
                        </a:rPr>
                        <a:t>Thrombosis/MI </a:t>
                      </a:r>
                      <a:r>
                        <a:rPr lang="en-US" sz="1600" dirty="0">
                          <a:solidFill>
                            <a:schemeClr val="tx1"/>
                          </a:solidFill>
                          <a:effectLst/>
                          <a:latin typeface="Arial" panose="020B0604020202020204" pitchFamily="34" charset="0"/>
                          <a:cs typeface="Arial" panose="020B0604020202020204" pitchFamily="34" charset="0"/>
                        </a:rPr>
                        <a:t>or GUSTO Moderate/Severe </a:t>
                      </a:r>
                      <a:r>
                        <a:rPr lang="en-US" sz="1600" dirty="0" smtClean="0">
                          <a:solidFill>
                            <a:schemeClr val="tx1"/>
                          </a:solidFill>
                          <a:effectLst/>
                          <a:latin typeface="Arial" panose="020B0604020202020204" pitchFamily="34" charset="0"/>
                          <a:cs typeface="Arial" panose="020B0604020202020204" pitchFamily="34" charset="0"/>
                        </a:rPr>
                        <a:t>Bleeding</a:t>
                      </a: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95"/>
                        </a:spcBef>
                        <a:spcAft>
                          <a:spcPts val="95"/>
                        </a:spcAft>
                      </a:pP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 </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solidFill>
                      <a:schemeClr val="accent1">
                        <a:lumMod val="20000"/>
                        <a:lumOff val="80000"/>
                      </a:schemeClr>
                    </a:solidFill>
                  </a:tcPr>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&lt;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5731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121 (</a:t>
                      </a:r>
                      <a:r>
                        <a:rPr lang="en-US" sz="1600" dirty="0" smtClean="0">
                          <a:solidFill>
                            <a:schemeClr val="tx1"/>
                          </a:solidFill>
                          <a:effectLst/>
                          <a:latin typeface="Arial" panose="020B0604020202020204" pitchFamily="34" charset="0"/>
                          <a:cs typeface="Arial" panose="020B0604020202020204" pitchFamily="34" charset="0"/>
                        </a:rPr>
                        <a:t>4.4</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endParaRPr lang="en-US"/>
                    </a:p>
                  </a:txBody>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96 (</a:t>
                      </a:r>
                      <a:r>
                        <a:rPr lang="en-US" sz="1600" dirty="0" smtClean="0">
                          <a:solidFill>
                            <a:schemeClr val="tx1"/>
                          </a:solidFill>
                          <a:effectLst/>
                          <a:latin typeface="Arial" panose="020B0604020202020204" pitchFamily="34" charset="0"/>
                          <a:cs typeface="Arial" panose="020B0604020202020204" pitchFamily="34" charset="0"/>
                        </a:rPr>
                        <a:t>3.4</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0.92% [-0.11</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1.95</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smtClean="0">
                          <a:solidFill>
                            <a:schemeClr val="tx1"/>
                          </a:solidFill>
                          <a:effectLst/>
                          <a:latin typeface="Arial" panose="020B0604020202020204" pitchFamily="34" charset="0"/>
                          <a:cs typeface="Arial" panose="020B0604020202020204" pitchFamily="34" charset="0"/>
                        </a:rPr>
                        <a:t>0.08</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r h="274320">
                <a:tc>
                  <a:txBody>
                    <a:bodyPr/>
                    <a:lstStyle/>
                    <a:p>
                      <a:pPr marL="0" marR="0">
                        <a:spcBef>
                          <a:spcPts val="95"/>
                        </a:spcBef>
                        <a:spcAft>
                          <a:spcPts val="95"/>
                        </a:spcAft>
                      </a:pPr>
                      <a:r>
                        <a:rPr lang="en-US" sz="1600">
                          <a:solidFill>
                            <a:schemeClr val="tx1"/>
                          </a:solidFill>
                          <a:effectLst/>
                          <a:latin typeface="Arial" panose="020B0604020202020204" pitchFamily="34" charset="0"/>
                          <a:cs typeface="Arial" panose="020B0604020202020204" pitchFamily="34" charset="0"/>
                        </a:rPr>
                        <a:t>    DAPT Score </a:t>
                      </a:r>
                      <a:r>
                        <a:rPr lang="en-US" sz="1600">
                          <a:solidFill>
                            <a:schemeClr val="tx1"/>
                          </a:solidFill>
                          <a:effectLst/>
                          <a:latin typeface="Arial" panose="020B0604020202020204" pitchFamily="34" charset="0"/>
                          <a:cs typeface="Arial" panose="020B0604020202020204" pitchFamily="34" charset="0"/>
                          <a:sym typeface="Symbol"/>
                        </a:rPr>
                        <a:t></a:t>
                      </a:r>
                      <a:r>
                        <a:rPr lang="en-US" sz="1600">
                          <a:solidFill>
                            <a:schemeClr val="tx1"/>
                          </a:solidFill>
                          <a:effectLst/>
                          <a:latin typeface="Arial" panose="020B0604020202020204" pitchFamily="34" charset="0"/>
                          <a:cs typeface="Arial" panose="020B0604020202020204" pitchFamily="34" charset="0"/>
                        </a:rPr>
                        <a:t> 2</a:t>
                      </a:r>
                      <a:endParaRPr lang="en-US" sz="180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5917</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gridSpan="2">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120 (</a:t>
                      </a:r>
                      <a:r>
                        <a:rPr lang="en-US" sz="1600" dirty="0" smtClean="0">
                          <a:solidFill>
                            <a:schemeClr val="tx1"/>
                          </a:solidFill>
                          <a:effectLst/>
                          <a:latin typeface="Arial" panose="020B0604020202020204" pitchFamily="34" charset="0"/>
                          <a:cs typeface="Arial" panose="020B0604020202020204" pitchFamily="34" charset="0"/>
                        </a:rPr>
                        <a:t>4.2</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hMerge="1">
                  <a:txBody>
                    <a:bodyPr/>
                    <a:lstStyle/>
                    <a:p>
                      <a:endParaRPr lang="en-US"/>
                    </a:p>
                  </a:txBody>
                  <a:tcPr/>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193 (</a:t>
                      </a:r>
                      <a:r>
                        <a:rPr lang="en-US" sz="1600" dirty="0" smtClean="0">
                          <a:solidFill>
                            <a:schemeClr val="tx1"/>
                          </a:solidFill>
                          <a:effectLst/>
                          <a:latin typeface="Arial" panose="020B0604020202020204" pitchFamily="34" charset="0"/>
                          <a:cs typeface="Arial" panose="020B0604020202020204" pitchFamily="34" charset="0"/>
                        </a:rPr>
                        <a:t>6.9</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a:t>
                      </a:r>
                      <a:r>
                        <a:rPr lang="en-US" sz="1600" dirty="0" smtClean="0">
                          <a:solidFill>
                            <a:schemeClr val="tx1"/>
                          </a:solidFill>
                          <a:effectLst/>
                          <a:latin typeface="Arial" panose="020B0604020202020204" pitchFamily="34" charset="0"/>
                          <a:cs typeface="Arial" panose="020B0604020202020204" pitchFamily="34" charset="0"/>
                        </a:rPr>
                        <a:t>2.70% [-3.91</a:t>
                      </a:r>
                      <a:r>
                        <a:rPr lang="en-US" sz="1600" dirty="0">
                          <a:solidFill>
                            <a:schemeClr val="tx1"/>
                          </a:solidFill>
                          <a:effectLst/>
                          <a:latin typeface="Arial" panose="020B0604020202020204" pitchFamily="34" charset="0"/>
                          <a:cs typeface="Arial" panose="020B0604020202020204" pitchFamily="34" charset="0"/>
                        </a:rPr>
                        <a:t>%, -</a:t>
                      </a:r>
                      <a:r>
                        <a:rPr lang="en-US" sz="1600" dirty="0" smtClean="0">
                          <a:solidFill>
                            <a:schemeClr val="tx1"/>
                          </a:solidFill>
                          <a:effectLst/>
                          <a:latin typeface="Arial" panose="020B0604020202020204" pitchFamily="34" charset="0"/>
                          <a:cs typeface="Arial" panose="020B0604020202020204" pitchFamily="34" charset="0"/>
                        </a:rPr>
                        <a:t>1.49</a:t>
                      </a:r>
                      <a:r>
                        <a:rPr lang="en-US" sz="1600" dirty="0">
                          <a:solidFill>
                            <a:schemeClr val="tx1"/>
                          </a:solidFill>
                          <a:effectLst/>
                          <a:latin typeface="Arial" panose="020B0604020202020204" pitchFamily="34" charset="0"/>
                          <a:cs typeface="Arial" panose="020B0604020202020204" pitchFamily="34" charset="0"/>
                        </a:rPr>
                        <a: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c>
                  <a:txBody>
                    <a:bodyPr/>
                    <a:lstStyle/>
                    <a:p>
                      <a:pPr marL="0" marR="0" algn="ctr">
                        <a:spcBef>
                          <a:spcPts val="95"/>
                        </a:spcBef>
                        <a:spcAft>
                          <a:spcPts val="95"/>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8711" marR="8711" marT="0" marB="0"/>
                </a:tc>
              </a:tr>
            </a:tbl>
          </a:graphicData>
        </a:graphic>
      </p:graphicFrame>
    </p:spTree>
    <p:extLst>
      <p:ext uri="{BB962C8B-B14F-4D97-AF65-F5344CB8AC3E}">
        <p14:creationId xmlns:p14="http://schemas.microsoft.com/office/powerpoint/2010/main" val="78980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solidFill>
                  <a:schemeClr val="tx2"/>
                </a:solidFill>
                <a:latin typeface="Arial" panose="020B0604020202020204" pitchFamily="34" charset="0"/>
                <a:cs typeface="Arial" panose="020B0604020202020204" pitchFamily="34" charset="0"/>
              </a:rPr>
              <a:t>Background</a:t>
            </a:r>
            <a:endParaRPr lang="en-US" sz="3400" b="1" i="1" dirty="0">
              <a:solidFill>
                <a:schemeClr val="tx2"/>
              </a:solidFill>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pitchFamily="34" charset="0"/>
              <a:buChar char="•"/>
              <a:defRPr sz="2000">
                <a:solidFill>
                  <a:schemeClr val="tx1"/>
                </a:solidFill>
                <a:latin typeface="Arial" pitchFamily="34" charset="0"/>
                <a:cs typeface="Arial" pitchFamily="34" charset="0"/>
              </a:defRPr>
            </a:lvl1pPr>
            <a:lvl2pPr marL="742950" indent="-285750" eaLnBrk="0" hangingPunct="0">
              <a:spcBef>
                <a:spcPct val="20000"/>
              </a:spcBef>
              <a:buClr>
                <a:srgbClr val="912B29"/>
              </a:buClr>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Clr>
                <a:srgbClr val="912B29"/>
              </a:buClr>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Clr>
                <a:srgbClr val="912B29"/>
              </a:buClr>
              <a:buFont typeface="Arial" pitchFamily="34" charset="0"/>
              <a:buChar char="•"/>
              <a:defRPr sz="1400">
                <a:solidFill>
                  <a:schemeClr val="tx1"/>
                </a:solidFill>
                <a:latin typeface="Arial" pitchFamily="34" charset="0"/>
                <a:cs typeface="Arial" pitchFamily="34" charset="0"/>
              </a:defRPr>
            </a:lvl4pPr>
            <a:lvl5pPr marL="2057400" indent="-228600" eaLnBrk="0" hangingPunct="0">
              <a:spcBef>
                <a:spcPct val="20000"/>
              </a:spcBef>
              <a:buClr>
                <a:srgbClr val="912B29"/>
              </a:buClr>
              <a:buFont typeface="Arial" pitchFamily="34" charset="0"/>
              <a:buChar char="•"/>
              <a:defRPr sz="1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rgbClr val="912B29"/>
              </a:buClr>
              <a:buFont typeface="Arial" pitchFamily="34" charset="0"/>
              <a:buChar char="•"/>
              <a:defRPr sz="1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rgbClr val="912B29"/>
              </a:buClr>
              <a:buFont typeface="Arial" pitchFamily="34" charset="0"/>
              <a:buChar char="•"/>
              <a:defRPr sz="1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rgbClr val="912B29"/>
              </a:buClr>
              <a:buFont typeface="Arial" pitchFamily="34" charset="0"/>
              <a:buChar char="•"/>
              <a:defRPr sz="1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rgbClr val="912B29"/>
              </a:buClr>
              <a:buFont typeface="Arial" pitchFamily="34" charset="0"/>
              <a:buChar char="•"/>
              <a:defRPr sz="1400">
                <a:solidFill>
                  <a:schemeClr val="tx1"/>
                </a:solidFill>
                <a:latin typeface="Arial" pitchFamily="34" charset="0"/>
                <a:cs typeface="Arial" pitchFamily="34" charset="0"/>
              </a:defRPr>
            </a:lvl9pPr>
          </a:lstStyle>
          <a:p>
            <a:pPr eaLnBrk="1" fontAlgn="base" hangingPunct="1">
              <a:spcBef>
                <a:spcPct val="0"/>
              </a:spcBef>
              <a:spcAft>
                <a:spcPct val="0"/>
              </a:spcAft>
              <a:buClrTx/>
              <a:buFontTx/>
              <a:buNone/>
            </a:pPr>
            <a:fld id="{236C0169-97E8-43D8-A625-6336582DC20A}" type="slidenum">
              <a:rPr lang="en-US" altLang="en-US" sz="900" smtClean="0">
                <a:solidFill>
                  <a:srgbClr val="FFFFFF"/>
                </a:solidFill>
              </a:rPr>
              <a:pPr eaLnBrk="1" fontAlgn="base" hangingPunct="1">
                <a:spcBef>
                  <a:spcPct val="0"/>
                </a:spcBef>
                <a:spcAft>
                  <a:spcPct val="0"/>
                </a:spcAft>
                <a:buClrTx/>
                <a:buFontTx/>
                <a:buNone/>
              </a:pPr>
              <a:t>3</a:t>
            </a:fld>
            <a:endParaRPr lang="en-US" altLang="en-US" sz="900" smtClean="0">
              <a:solidFill>
                <a:srgbClr val="FFFFFF"/>
              </a:solidFill>
            </a:endParaRPr>
          </a:p>
        </p:txBody>
      </p:sp>
      <p:sp>
        <p:nvSpPr>
          <p:cNvPr id="3" name="Content Placeholder 2"/>
          <p:cNvSpPr>
            <a:spLocks noGrp="1"/>
          </p:cNvSpPr>
          <p:nvPr>
            <p:ph idx="1"/>
          </p:nvPr>
        </p:nvSpPr>
        <p:spPr>
          <a:xfrm>
            <a:off x="0" y="1066800"/>
            <a:ext cx="8839200" cy="1447800"/>
          </a:xfrm>
        </p:spPr>
        <p:txBody>
          <a:bodyPr/>
          <a:lstStyle/>
          <a:p>
            <a:r>
              <a:rPr lang="en-US" dirty="0" smtClean="0"/>
              <a:t>In the DAPT Study, continuation of dual antiplatelet therapy beyond 12 months reduced ischemic complications after coronary </a:t>
            </a:r>
            <a:r>
              <a:rPr lang="en-US" dirty="0" err="1" smtClean="0"/>
              <a:t>stenting</a:t>
            </a:r>
            <a:r>
              <a:rPr lang="en-US" dirty="0" smtClean="0"/>
              <a:t> compared with aspirin alone, yet increased moderate or severe bleeding.</a:t>
            </a:r>
          </a:p>
          <a:p>
            <a:endParaRPr lang="en-US" sz="2200" dirty="0"/>
          </a:p>
          <a:p>
            <a:endParaRPr lang="en-US" sz="2200" dirty="0" smtClean="0"/>
          </a:p>
          <a:p>
            <a:endParaRPr lang="en-US" sz="2200" dirty="0" smtClean="0"/>
          </a:p>
          <a:p>
            <a:endParaRPr lang="en-US" sz="2200" dirty="0" smtClean="0"/>
          </a:p>
          <a:p>
            <a:endParaRPr lang="en-US" sz="2200" dirty="0"/>
          </a:p>
          <a:p>
            <a:pPr marL="0" indent="0">
              <a:buNone/>
            </a:pPr>
            <a:endParaRPr lang="en-US" altLang="en-US" sz="2000" dirty="0" smtClean="0">
              <a:latin typeface="Arial" charset="0"/>
              <a:cs typeface="Arial" charset="0"/>
            </a:endParaRPr>
          </a:p>
          <a:p>
            <a:endParaRPr lang="en-US" altLang="en-US" sz="600" dirty="0" smtClean="0">
              <a:latin typeface="Arial" charset="0"/>
              <a:cs typeface="Arial" charset="0"/>
            </a:endParaRPr>
          </a:p>
        </p:txBody>
      </p:sp>
      <p:sp>
        <p:nvSpPr>
          <p:cNvPr id="4" name="TextBox 3"/>
          <p:cNvSpPr txBox="1"/>
          <p:nvPr/>
        </p:nvSpPr>
        <p:spPr>
          <a:xfrm>
            <a:off x="228600" y="6321623"/>
            <a:ext cx="4652548" cy="307777"/>
          </a:xfrm>
          <a:prstGeom prst="rect">
            <a:avLst/>
          </a:prstGeom>
          <a:noFill/>
        </p:spPr>
        <p:txBody>
          <a:bodyPr wrap="none" rtlCol="0">
            <a:spAutoFit/>
          </a:bodyPr>
          <a:lstStyle/>
          <a:p>
            <a:r>
              <a:rPr lang="en-US" sz="1400" i="1" dirty="0" err="1" smtClean="0"/>
              <a:t>Mauri</a:t>
            </a:r>
            <a:r>
              <a:rPr lang="en-US" sz="1400" i="1" dirty="0" smtClean="0"/>
              <a:t>, </a:t>
            </a:r>
            <a:r>
              <a:rPr lang="en-US" sz="1400" i="1" dirty="0" err="1" smtClean="0"/>
              <a:t>Kereiakes</a:t>
            </a:r>
            <a:r>
              <a:rPr lang="en-US" sz="1400" i="1" dirty="0" smtClean="0"/>
              <a:t>, Yeh et al.  NEJM. </a:t>
            </a:r>
            <a:r>
              <a:rPr lang="en-US" sz="1400" i="1" dirty="0"/>
              <a:t> </a:t>
            </a:r>
            <a:r>
              <a:rPr lang="en-US" sz="1400" i="1" dirty="0" smtClean="0"/>
              <a:t>2014 Dec 4:371:2155-66.</a:t>
            </a:r>
          </a:p>
        </p:txBody>
      </p:sp>
      <p:sp>
        <p:nvSpPr>
          <p:cNvPr id="5" name="Rectangle 4"/>
          <p:cNvSpPr/>
          <p:nvPr/>
        </p:nvSpPr>
        <p:spPr>
          <a:xfrm>
            <a:off x="4403391" y="2286000"/>
            <a:ext cx="685800" cy="1981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 name="Chart 15"/>
          <p:cNvGraphicFramePr>
            <a:graphicFrameLocks/>
          </p:cNvGraphicFramePr>
          <p:nvPr>
            <p:extLst>
              <p:ext uri="{D42A27DB-BD31-4B8C-83A1-F6EECF244321}">
                <p14:modId xmlns:p14="http://schemas.microsoft.com/office/powerpoint/2010/main" val="2741540840"/>
              </p:ext>
            </p:extLst>
          </p:nvPr>
        </p:nvGraphicFramePr>
        <p:xfrm>
          <a:off x="635726" y="2133600"/>
          <a:ext cx="80518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1473926" y="2209800"/>
            <a:ext cx="905996" cy="9060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Stent </a:t>
            </a:r>
          </a:p>
          <a:p>
            <a:pPr algn="ctr"/>
            <a:r>
              <a:rPr lang="en-US" sz="2000" b="1" dirty="0" smtClean="0"/>
              <a:t>Thrombosis</a:t>
            </a:r>
            <a:endParaRPr lang="en-US" sz="2000" b="1" dirty="0"/>
          </a:p>
        </p:txBody>
      </p:sp>
      <p:sp>
        <p:nvSpPr>
          <p:cNvPr id="18" name="TextBox 17"/>
          <p:cNvSpPr txBox="1"/>
          <p:nvPr/>
        </p:nvSpPr>
        <p:spPr>
          <a:xfrm>
            <a:off x="2985831" y="2209800"/>
            <a:ext cx="905996" cy="9060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Death, MI,</a:t>
            </a:r>
          </a:p>
          <a:p>
            <a:pPr algn="ctr"/>
            <a:r>
              <a:rPr lang="en-US" sz="2000" b="1" dirty="0" smtClean="0"/>
              <a:t>Or Stroke </a:t>
            </a:r>
          </a:p>
          <a:p>
            <a:pPr algn="ctr"/>
            <a:r>
              <a:rPr lang="en-US" sz="2000" b="1" dirty="0" smtClean="0"/>
              <a:t>(MACCE)</a:t>
            </a:r>
          </a:p>
        </p:txBody>
      </p:sp>
      <p:sp>
        <p:nvSpPr>
          <p:cNvPr id="19" name="TextBox 18"/>
          <p:cNvSpPr txBox="1"/>
          <p:nvPr/>
        </p:nvSpPr>
        <p:spPr>
          <a:xfrm>
            <a:off x="4497736" y="2209800"/>
            <a:ext cx="905996" cy="9060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Myocardial</a:t>
            </a:r>
          </a:p>
          <a:p>
            <a:pPr algn="ctr"/>
            <a:r>
              <a:rPr lang="en-US" sz="2000" b="1" dirty="0" smtClean="0"/>
              <a:t>Infarction</a:t>
            </a:r>
          </a:p>
        </p:txBody>
      </p:sp>
      <p:sp>
        <p:nvSpPr>
          <p:cNvPr id="20" name="TextBox 19"/>
          <p:cNvSpPr txBox="1"/>
          <p:nvPr/>
        </p:nvSpPr>
        <p:spPr>
          <a:xfrm>
            <a:off x="5912878" y="2209800"/>
            <a:ext cx="905996" cy="9060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GUSTO</a:t>
            </a:r>
          </a:p>
          <a:p>
            <a:pPr algn="ctr"/>
            <a:r>
              <a:rPr lang="en-US" sz="2000" b="1" dirty="0" smtClean="0"/>
              <a:t>Mod/Severe</a:t>
            </a:r>
          </a:p>
          <a:p>
            <a:pPr algn="ctr"/>
            <a:r>
              <a:rPr lang="en-US" sz="2000" b="1" dirty="0" smtClean="0"/>
              <a:t>Bleed</a:t>
            </a:r>
          </a:p>
        </p:txBody>
      </p:sp>
      <p:sp>
        <p:nvSpPr>
          <p:cNvPr id="21" name="TextBox 20"/>
          <p:cNvSpPr txBox="1"/>
          <p:nvPr/>
        </p:nvSpPr>
        <p:spPr>
          <a:xfrm>
            <a:off x="7341326" y="2209800"/>
            <a:ext cx="905996" cy="90603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Death</a:t>
            </a:r>
          </a:p>
        </p:txBody>
      </p:sp>
      <p:cxnSp>
        <p:nvCxnSpPr>
          <p:cNvPr id="22" name="Straight Connector 21"/>
          <p:cNvCxnSpPr/>
          <p:nvPr/>
        </p:nvCxnSpPr>
        <p:spPr>
          <a:xfrm>
            <a:off x="1300965" y="4078514"/>
            <a:ext cx="7315200"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733401" y="3276600"/>
            <a:ext cx="1331326" cy="830997"/>
          </a:xfrm>
          <a:prstGeom prst="rect">
            <a:avLst/>
          </a:prstGeom>
          <a:noFill/>
        </p:spPr>
        <p:txBody>
          <a:bodyPr wrap="square" rtlCol="0">
            <a:spAutoFit/>
          </a:bodyPr>
          <a:lstStyle/>
          <a:p>
            <a:pPr algn="ctr"/>
            <a:r>
              <a:rPr lang="en-US" sz="1600" b="1" dirty="0" smtClean="0">
                <a:latin typeface="+mn-lt"/>
              </a:rPr>
              <a:t>HR </a:t>
            </a:r>
            <a:r>
              <a:rPr lang="en-US" sz="1600" b="1" dirty="0">
                <a:latin typeface="+mn-lt"/>
              </a:rPr>
              <a:t>0.71 (0.59–0.85</a:t>
            </a:r>
            <a:r>
              <a:rPr lang="en-US" sz="1600" b="1" dirty="0" smtClean="0">
                <a:latin typeface="+mn-lt"/>
              </a:rPr>
              <a:t>)</a:t>
            </a:r>
          </a:p>
          <a:p>
            <a:pPr algn="ctr"/>
            <a:r>
              <a:rPr lang="en-US" sz="1600" b="1" dirty="0">
                <a:latin typeface="+mn-lt"/>
              </a:rPr>
              <a:t>P&lt;0.001</a:t>
            </a:r>
          </a:p>
        </p:txBody>
      </p:sp>
      <p:sp>
        <p:nvSpPr>
          <p:cNvPr id="7" name="TextBox 6"/>
          <p:cNvSpPr txBox="1"/>
          <p:nvPr/>
        </p:nvSpPr>
        <p:spPr>
          <a:xfrm>
            <a:off x="4365291" y="2984212"/>
            <a:ext cx="1299635" cy="830997"/>
          </a:xfrm>
          <a:prstGeom prst="rect">
            <a:avLst/>
          </a:prstGeom>
          <a:noFill/>
        </p:spPr>
        <p:txBody>
          <a:bodyPr wrap="square" rtlCol="0">
            <a:spAutoFit/>
          </a:bodyPr>
          <a:lstStyle/>
          <a:p>
            <a:pPr algn="ctr"/>
            <a:r>
              <a:rPr lang="en-US" sz="1600" b="1" dirty="0" smtClean="0">
                <a:latin typeface="+mn-lt"/>
              </a:rPr>
              <a:t>HR </a:t>
            </a:r>
            <a:r>
              <a:rPr lang="en-US" sz="1600" b="1" dirty="0">
                <a:latin typeface="+mn-lt"/>
              </a:rPr>
              <a:t>0.47 (0.37–0.61</a:t>
            </a:r>
            <a:r>
              <a:rPr lang="en-US" sz="1600" b="1" dirty="0" smtClean="0">
                <a:latin typeface="+mn-lt"/>
              </a:rPr>
              <a:t>)</a:t>
            </a:r>
          </a:p>
          <a:p>
            <a:pPr algn="ctr"/>
            <a:r>
              <a:rPr lang="en-US" sz="1600" b="1" dirty="0" smtClean="0">
                <a:latin typeface="+mn-lt"/>
              </a:rPr>
              <a:t>P&lt;0.001</a:t>
            </a:r>
            <a:endParaRPr lang="en-US" sz="1600" b="1" dirty="0">
              <a:latin typeface="+mn-lt"/>
            </a:endParaRPr>
          </a:p>
        </p:txBody>
      </p:sp>
      <p:sp>
        <p:nvSpPr>
          <p:cNvPr id="8" name="TextBox 7"/>
          <p:cNvSpPr txBox="1"/>
          <p:nvPr/>
        </p:nvSpPr>
        <p:spPr>
          <a:xfrm>
            <a:off x="-76200" y="2204762"/>
            <a:ext cx="610466" cy="3778513"/>
          </a:xfrm>
          <a:prstGeom prst="rect">
            <a:avLst/>
          </a:prstGeom>
          <a:noFill/>
        </p:spPr>
        <p:txBody>
          <a:bodyPr vert="vert270" wrap="square" rtlCol="0">
            <a:spAutoFit/>
          </a:bodyPr>
          <a:lstStyle/>
          <a:p>
            <a:pPr algn="ctr"/>
            <a:r>
              <a:rPr lang="en-US" b="1" dirty="0" smtClean="0">
                <a:latin typeface="+mn-lt"/>
              </a:rPr>
              <a:t>Risk Difference (Continued Thienopyridine – Placebo</a:t>
            </a:r>
            <a:r>
              <a:rPr lang="en-US" b="1" dirty="0">
                <a:latin typeface="+mn-lt"/>
              </a:rPr>
              <a:t>), </a:t>
            </a:r>
            <a:r>
              <a:rPr lang="en-US" b="1" dirty="0" smtClean="0">
                <a:latin typeface="+mn-lt"/>
              </a:rPr>
              <a:t>12-30M</a:t>
            </a:r>
            <a:endParaRPr lang="en-US" b="1" dirty="0">
              <a:latin typeface="+mn-lt"/>
            </a:endParaRPr>
          </a:p>
        </p:txBody>
      </p:sp>
      <p:cxnSp>
        <p:nvCxnSpPr>
          <p:cNvPr id="10" name="Straight Connector 9"/>
          <p:cNvCxnSpPr/>
          <p:nvPr/>
        </p:nvCxnSpPr>
        <p:spPr>
          <a:xfrm>
            <a:off x="5638800" y="2133600"/>
            <a:ext cx="0" cy="381000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112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solidFill>
                  <a:schemeClr val="tx2"/>
                </a:solidFill>
                <a:latin typeface="Arial" panose="020B0604020202020204" pitchFamily="34" charset="0"/>
                <a:cs typeface="Arial" panose="020B0604020202020204" pitchFamily="34" charset="0"/>
              </a:rPr>
              <a:t>Objective</a:t>
            </a:r>
            <a:endParaRPr lang="en-US" sz="3400" b="1" i="1" dirty="0">
              <a:solidFill>
                <a:schemeClr val="tx2"/>
              </a:solidFill>
              <a:latin typeface="Arial" panose="020B0604020202020204" pitchFamily="34" charset="0"/>
              <a:cs typeface="Arial" panose="020B0604020202020204" pitchFamily="34" charset="0"/>
            </a:endParaRPr>
          </a:p>
        </p:txBody>
      </p:sp>
      <p:sp>
        <p:nvSpPr>
          <p:cNvPr id="23555" name="Content Placeholder 2"/>
          <p:cNvSpPr>
            <a:spLocks noGrp="1"/>
          </p:cNvSpPr>
          <p:nvPr>
            <p:ph idx="1"/>
          </p:nvPr>
        </p:nvSpPr>
        <p:spPr>
          <a:xfrm>
            <a:off x="76200" y="1219200"/>
            <a:ext cx="7010400" cy="4648200"/>
          </a:xfrm>
        </p:spPr>
        <p:txBody>
          <a:bodyPr/>
          <a:lstStyle/>
          <a:p>
            <a:pPr lvl="1">
              <a:spcAft>
                <a:spcPts val="1200"/>
              </a:spcAft>
            </a:pPr>
            <a:r>
              <a:rPr lang="en-US" altLang="en-US" dirty="0" smtClean="0">
                <a:latin typeface="Arial" charset="0"/>
                <a:cs typeface="Arial" charset="0"/>
              </a:rPr>
              <a:t>To develop a decision tool to identify whether an individual patient is more likely to derive </a:t>
            </a:r>
            <a:r>
              <a:rPr lang="en-US" altLang="en-US" u="sng" dirty="0" smtClean="0">
                <a:latin typeface="Arial" charset="0"/>
                <a:cs typeface="Arial" charset="0"/>
              </a:rPr>
              <a:t>benefit or harm </a:t>
            </a:r>
            <a:r>
              <a:rPr lang="en-US" altLang="en-US" dirty="0" smtClean="0">
                <a:latin typeface="Arial" charset="0"/>
                <a:cs typeface="Arial" charset="0"/>
              </a:rPr>
              <a:t>from continuation of dual antiplatelet therapy beyond 1 year.</a:t>
            </a:r>
          </a:p>
          <a:p>
            <a:pPr lvl="2">
              <a:spcAft>
                <a:spcPts val="1200"/>
              </a:spcAft>
            </a:pPr>
            <a:r>
              <a:rPr lang="en-US" altLang="en-US" sz="2400" i="1" dirty="0" smtClean="0">
                <a:latin typeface="Arial" charset="0"/>
                <a:cs typeface="Arial" charset="0"/>
              </a:rPr>
              <a:t>Simultaneously</a:t>
            </a:r>
            <a:r>
              <a:rPr lang="en-US" altLang="en-US" sz="2400" dirty="0" smtClean="0">
                <a:latin typeface="Arial" charset="0"/>
                <a:cs typeface="Arial" charset="0"/>
              </a:rPr>
              <a:t> accounting for risks of ischemia AND bleeding with continued therapy. </a:t>
            </a:r>
          </a:p>
          <a:p>
            <a:pPr marL="457200" lvl="1" indent="0">
              <a:spcAft>
                <a:spcPts val="1200"/>
              </a:spcAft>
              <a:buNone/>
            </a:pPr>
            <a:endParaRPr lang="en-US" altLang="en-US" sz="3000" dirty="0" smtClean="0">
              <a:latin typeface="Arial" charset="0"/>
              <a:cs typeface="Arial" charset="0"/>
            </a:endParaRPr>
          </a:p>
          <a:p>
            <a:pPr marL="457200" lvl="1" indent="0">
              <a:spcAft>
                <a:spcPts val="1200"/>
              </a:spcAft>
              <a:buNone/>
            </a:pPr>
            <a:endParaRPr lang="en-US" altLang="en-US" sz="3000" dirty="0">
              <a:latin typeface="Arial" charset="0"/>
              <a:cs typeface="Arial" charset="0"/>
            </a:endParaRPr>
          </a:p>
          <a:p>
            <a:pPr marL="457200" lvl="1" indent="0">
              <a:spcAft>
                <a:spcPts val="1200"/>
              </a:spcAft>
              <a:buNone/>
            </a:pPr>
            <a:endParaRPr lang="en-US" altLang="en-US" sz="3000" dirty="0" smtClean="0">
              <a:latin typeface="Arial" charset="0"/>
              <a:cs typeface="Arial" charset="0"/>
            </a:endParaRPr>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D9871A4E-BA19-46D6-9C53-EECC54377E4F}" type="slidenum">
              <a:rPr lang="en-US" altLang="en-US" sz="900" smtClean="0">
                <a:solidFill>
                  <a:srgbClr val="FFFFFF"/>
                </a:solidFill>
              </a:rPr>
              <a:pPr eaLnBrk="1" fontAlgn="base" hangingPunct="1">
                <a:spcBef>
                  <a:spcPct val="0"/>
                </a:spcBef>
                <a:spcAft>
                  <a:spcPct val="0"/>
                </a:spcAft>
                <a:buClrTx/>
                <a:buFontTx/>
                <a:buNone/>
              </a:pPr>
              <a:t>4</a:t>
            </a:fld>
            <a:endParaRPr lang="en-US" altLang="en-US" sz="900" smtClean="0">
              <a:solidFill>
                <a:srgbClr val="FFFFFF"/>
              </a:solidFill>
            </a:endParaRPr>
          </a:p>
        </p:txBody>
      </p:sp>
      <p:pic>
        <p:nvPicPr>
          <p:cNvPr id="6" name="Picture 2" descr="C:\ProgramData\Microsoft\Windows\Start Menu\Programs\Microsoft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447800"/>
            <a:ext cx="1815084" cy="1528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1236995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txBox="1">
            <a:spLocks noGrp="1"/>
          </p:cNvSpPr>
          <p:nvPr/>
        </p:nvSpPr>
        <p:spPr bwMode="auto">
          <a:xfrm>
            <a:off x="7010400" y="6705600"/>
            <a:ext cx="2133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algn="r" eaLnBrk="1" hangingPunct="1">
              <a:spcBef>
                <a:spcPct val="0"/>
              </a:spcBef>
              <a:buClrTx/>
              <a:buFontTx/>
              <a:buNone/>
            </a:pPr>
            <a:fld id="{0E81FF04-B5CD-401B-84A4-1AC40D6A4E84}" type="slidenum">
              <a:rPr lang="en-US" altLang="en-US" sz="900" b="1">
                <a:solidFill>
                  <a:srgbClr val="FFFFFF"/>
                </a:solidFill>
                <a:ea typeface="MS PGothic" pitchFamily="34" charset="-128"/>
              </a:rPr>
              <a:pPr algn="r" eaLnBrk="1" hangingPunct="1">
                <a:spcBef>
                  <a:spcPct val="0"/>
                </a:spcBef>
                <a:buClrTx/>
                <a:buFontTx/>
                <a:buNone/>
              </a:pPr>
              <a:t>5</a:t>
            </a:fld>
            <a:endParaRPr lang="en-US" altLang="en-US" sz="900" b="1">
              <a:solidFill>
                <a:srgbClr val="FFFFFF"/>
              </a:solidFill>
              <a:ea typeface="MS PGothic" pitchFamily="34" charset="-128"/>
            </a:endParaRPr>
          </a:p>
        </p:txBody>
      </p:sp>
      <p:sp>
        <p:nvSpPr>
          <p:cNvPr id="20484" name="Rectangle 63"/>
          <p:cNvSpPr>
            <a:spLocks noChangeArrowheads="1"/>
          </p:cNvSpPr>
          <p:nvPr/>
        </p:nvSpPr>
        <p:spPr bwMode="white">
          <a:xfrm>
            <a:off x="2562225" y="1362075"/>
            <a:ext cx="134938" cy="5181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algn="r">
              <a:spcBef>
                <a:spcPct val="0"/>
              </a:spcBef>
              <a:buClrTx/>
              <a:buFontTx/>
              <a:buNone/>
            </a:pPr>
            <a:endParaRPr lang="en-US" altLang="en-US" sz="2800" i="1">
              <a:solidFill>
                <a:srgbClr val="000000"/>
              </a:solidFill>
            </a:endParaRPr>
          </a:p>
        </p:txBody>
      </p:sp>
      <p:sp>
        <p:nvSpPr>
          <p:cNvPr id="20485" name="Rectangle 65"/>
          <p:cNvSpPr>
            <a:spLocks noChangeArrowheads="1"/>
          </p:cNvSpPr>
          <p:nvPr/>
        </p:nvSpPr>
        <p:spPr bwMode="white">
          <a:xfrm>
            <a:off x="8251825" y="1362075"/>
            <a:ext cx="134938" cy="5181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algn="r">
              <a:spcBef>
                <a:spcPct val="0"/>
              </a:spcBef>
              <a:buClrTx/>
              <a:buFontTx/>
              <a:buNone/>
            </a:pPr>
            <a:endParaRPr lang="en-US" altLang="en-US" sz="2800" i="1">
              <a:solidFill>
                <a:srgbClr val="000000"/>
              </a:solidFill>
            </a:endParaRPr>
          </a:p>
        </p:txBody>
      </p:sp>
      <p:sp>
        <p:nvSpPr>
          <p:cNvPr id="20486"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83E4FDE9-B073-44C2-A57E-42E788387D10}" type="slidenum">
              <a:rPr lang="en-US" altLang="en-US" sz="900" smtClean="0">
                <a:solidFill>
                  <a:srgbClr val="FFFFFF"/>
                </a:solidFill>
              </a:rPr>
              <a:pPr eaLnBrk="1" fontAlgn="base" hangingPunct="1">
                <a:spcBef>
                  <a:spcPct val="0"/>
                </a:spcBef>
                <a:spcAft>
                  <a:spcPct val="0"/>
                </a:spcAft>
                <a:buClrTx/>
                <a:buFontTx/>
                <a:buNone/>
              </a:pPr>
              <a:t>5</a:t>
            </a:fld>
            <a:endParaRPr lang="en-US" altLang="en-US" sz="900" smtClean="0">
              <a:solidFill>
                <a:srgbClr val="FFFFFF"/>
              </a:solidFill>
            </a:endParaRPr>
          </a:p>
        </p:txBody>
      </p:sp>
      <p:sp>
        <p:nvSpPr>
          <p:cNvPr id="84013" name="Text Box 45"/>
          <p:cNvSpPr txBox="1">
            <a:spLocks noChangeArrowheads="1"/>
          </p:cNvSpPr>
          <p:nvPr/>
        </p:nvSpPr>
        <p:spPr bwMode="auto">
          <a:xfrm>
            <a:off x="152400" y="6429375"/>
            <a:ext cx="7924800" cy="276225"/>
          </a:xfrm>
          <a:prstGeom prst="rect">
            <a:avLst/>
          </a:prstGeom>
          <a:noFill/>
          <a:ln>
            <a:noFill/>
          </a:ln>
          <a:effectLst>
            <a:prstShdw prst="shdw17" dist="17961" dir="2700000">
              <a:schemeClr val="accent1">
                <a:gamma/>
                <a:shade val="60000"/>
                <a:invGamma/>
              </a:schemeClr>
            </a:prstShdw>
          </a:effectLst>
          <a:extLst/>
        </p:spPr>
        <p:txBody>
          <a:bodyPr>
            <a:spAutoFit/>
          </a:bodyPr>
          <a:lstStyle/>
          <a:p>
            <a:pPr fontAlgn="auto">
              <a:spcBef>
                <a:spcPts val="0"/>
              </a:spcBef>
              <a:spcAft>
                <a:spcPts val="0"/>
              </a:spcAft>
              <a:defRPr/>
            </a:pPr>
            <a:r>
              <a:rPr lang="en-US" sz="1200" i="1" dirty="0">
                <a:solidFill>
                  <a:prstClr val="black"/>
                </a:solidFill>
              </a:rPr>
              <a:t> Mauri, Kereiakes et </a:t>
            </a:r>
            <a:r>
              <a:rPr lang="en-US" sz="1200" i="1" dirty="0" smtClean="0">
                <a:solidFill>
                  <a:prstClr val="black"/>
                </a:solidFill>
              </a:rPr>
              <a:t>al. AHJ. 2010;160(6</a:t>
            </a:r>
            <a:r>
              <a:rPr lang="en-US" sz="1200" i="1" dirty="0">
                <a:solidFill>
                  <a:prstClr val="black"/>
                </a:solidFill>
              </a:rPr>
              <a:t>): </a:t>
            </a:r>
            <a:r>
              <a:rPr lang="en-US" sz="1200" i="1" dirty="0" smtClean="0">
                <a:solidFill>
                  <a:prstClr val="black"/>
                </a:solidFill>
              </a:rPr>
              <a:t>1035-41.                                 </a:t>
            </a:r>
            <a:r>
              <a:rPr lang="en-US" sz="1200" dirty="0">
                <a:solidFill>
                  <a:prstClr val="black"/>
                </a:solidFill>
                <a:latin typeface="Calibri"/>
              </a:rPr>
              <a:t>ClinicalTrials.gov number NCT00977938</a:t>
            </a:r>
          </a:p>
        </p:txBody>
      </p:sp>
      <p:sp>
        <p:nvSpPr>
          <p:cNvPr id="20488" name="Slide Number Placeholder 3"/>
          <p:cNvSpPr txBox="1">
            <a:spLocks noGrp="1"/>
          </p:cNvSpPr>
          <p:nvPr/>
        </p:nvSpPr>
        <p:spPr bwMode="auto">
          <a:xfrm>
            <a:off x="7010400" y="6705600"/>
            <a:ext cx="21336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algn="r" eaLnBrk="1" hangingPunct="1">
              <a:spcBef>
                <a:spcPct val="0"/>
              </a:spcBef>
              <a:buClrTx/>
              <a:buFontTx/>
              <a:buNone/>
            </a:pPr>
            <a:fld id="{D01647F3-95AA-4669-ABE4-E776A946A521}" type="slidenum">
              <a:rPr lang="en-US" altLang="en-US" sz="900" b="1">
                <a:solidFill>
                  <a:srgbClr val="FFFFFF"/>
                </a:solidFill>
              </a:rPr>
              <a:pPr algn="r" eaLnBrk="1" hangingPunct="1">
                <a:spcBef>
                  <a:spcPct val="0"/>
                </a:spcBef>
                <a:buClrTx/>
                <a:buFontTx/>
                <a:buNone/>
              </a:pPr>
              <a:t>5</a:t>
            </a:fld>
            <a:endParaRPr lang="en-US" altLang="en-US" sz="900" b="1">
              <a:solidFill>
                <a:srgbClr val="FFFFFF"/>
              </a:solidFill>
            </a:endParaRPr>
          </a:p>
        </p:txBody>
      </p:sp>
      <p:sp>
        <p:nvSpPr>
          <p:cNvPr id="20512" name="Rectangle 39"/>
          <p:cNvSpPr>
            <a:spLocks noGrp="1"/>
          </p:cNvSpPr>
          <p:nvPr>
            <p:ph type="title"/>
          </p:nvPr>
        </p:nvSpPr>
        <p:spPr bwMode="auto">
          <a:xfrm>
            <a:off x="0" y="0"/>
            <a:ext cx="5562600" cy="990600"/>
          </a:xfrm>
          <a:effectLst>
            <a:outerShdw algn="ctr" rotWithShape="0">
              <a:schemeClr val="bg1"/>
            </a:outerShdw>
          </a:effectLst>
        </p:spPr>
        <p:txBody>
          <a:bodyPr wrap="square" lIns="182880" numCol="1" anchorCtr="0" compatLnSpc="1">
            <a:prstTxWarp prst="textNoShape">
              <a:avLst/>
            </a:prstTxWarp>
          </a:bodyPr>
          <a:lstStyle/>
          <a:p>
            <a:r>
              <a:rPr lang="en-US" altLang="en-US" sz="3400" b="1" dirty="0" smtClean="0">
                <a:solidFill>
                  <a:schemeClr val="tx2"/>
                </a:solidFill>
                <a:latin typeface="Arial" charset="0"/>
                <a:cs typeface="Arial" charset="0"/>
              </a:rPr>
              <a:t>Design</a:t>
            </a:r>
          </a:p>
        </p:txBody>
      </p:sp>
      <p:pic>
        <p:nvPicPr>
          <p:cNvPr id="3" name="Picture 2"/>
          <p:cNvPicPr>
            <a:picLocks noChangeAspect="1"/>
          </p:cNvPicPr>
          <p:nvPr/>
        </p:nvPicPr>
        <p:blipFill>
          <a:blip r:embed="rId3" cstate="print"/>
          <a:stretch>
            <a:fillRect/>
          </a:stretch>
        </p:blipFill>
        <p:spPr>
          <a:xfrm>
            <a:off x="533400" y="1066800"/>
            <a:ext cx="8077200" cy="3210460"/>
          </a:xfrm>
          <a:prstGeom prst="rect">
            <a:avLst/>
          </a:prstGeom>
        </p:spPr>
      </p:pic>
      <p:sp>
        <p:nvSpPr>
          <p:cNvPr id="11" name="Rounded Rectangle 10"/>
          <p:cNvSpPr/>
          <p:nvPr/>
        </p:nvSpPr>
        <p:spPr>
          <a:xfrm>
            <a:off x="0" y="4343400"/>
            <a:ext cx="9144000" cy="2133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altLang="en-US" sz="2400" b="1" dirty="0">
                <a:solidFill>
                  <a:schemeClr val="bg1"/>
                </a:solidFill>
                <a:latin typeface="Calibri" pitchFamily="34" charset="0"/>
              </a:rPr>
              <a:t>Inclusion:  FDA-approved DES or BMS, candidates </a:t>
            </a:r>
            <a:r>
              <a:rPr lang="en-US" altLang="en-US" sz="2400" b="1" dirty="0" smtClean="0">
                <a:solidFill>
                  <a:schemeClr val="bg1"/>
                </a:solidFill>
                <a:latin typeface="Calibri" pitchFamily="34" charset="0"/>
              </a:rPr>
              <a:t>for </a:t>
            </a:r>
            <a:r>
              <a:rPr lang="en-US" altLang="en-US" sz="2400" b="1" dirty="0" err="1" smtClean="0">
                <a:solidFill>
                  <a:schemeClr val="bg1"/>
                </a:solidFill>
                <a:latin typeface="Calibri" pitchFamily="34" charset="0"/>
              </a:rPr>
              <a:t>thienopyridine</a:t>
            </a:r>
            <a:endParaRPr lang="en-US" altLang="en-US" sz="2400" b="1" dirty="0">
              <a:solidFill>
                <a:schemeClr val="bg1"/>
              </a:solidFill>
              <a:latin typeface="Calibri" pitchFamily="34" charset="0"/>
            </a:endParaRPr>
          </a:p>
          <a:p>
            <a:pPr>
              <a:spcAft>
                <a:spcPts val="600"/>
              </a:spcAft>
            </a:pPr>
            <a:r>
              <a:rPr lang="en-US" altLang="en-US" sz="2400" b="1" dirty="0">
                <a:solidFill>
                  <a:schemeClr val="bg1"/>
                </a:solidFill>
                <a:latin typeface="Calibri" pitchFamily="34" charset="0"/>
              </a:rPr>
              <a:t>Excluded: Oral anticoagulant therapy; life expectancy &lt; 3y</a:t>
            </a:r>
          </a:p>
          <a:p>
            <a:pPr>
              <a:spcAft>
                <a:spcPts val="600"/>
              </a:spcAft>
            </a:pPr>
            <a:r>
              <a:rPr lang="en-US" altLang="en-US" sz="2400" b="1" dirty="0">
                <a:solidFill>
                  <a:schemeClr val="bg1"/>
                </a:solidFill>
                <a:latin typeface="Calibri" pitchFamily="34" charset="0"/>
              </a:rPr>
              <a:t>Randomized:  Free from MI, stroke, repeat revascularization, moderate/severe bleeding, and adherent with therapy at 12 months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010400" cy="990600"/>
          </a:xfrm>
        </p:spPr>
        <p:txBody>
          <a:bodyPr/>
          <a:lstStyle/>
          <a:p>
            <a:r>
              <a:rPr lang="en-US" sz="2800" b="1" dirty="0" smtClean="0">
                <a:solidFill>
                  <a:schemeClr val="tx2"/>
                </a:solidFill>
                <a:latin typeface="Arial"/>
                <a:cs typeface="Arial"/>
              </a:rPr>
              <a:t>Methods – Models to Predict </a:t>
            </a:r>
            <a:br>
              <a:rPr lang="en-US" sz="2800" b="1" dirty="0" smtClean="0">
                <a:solidFill>
                  <a:schemeClr val="tx2"/>
                </a:solidFill>
                <a:latin typeface="Arial"/>
                <a:cs typeface="Arial"/>
              </a:rPr>
            </a:br>
            <a:r>
              <a:rPr lang="en-US" sz="2800" b="1" dirty="0" smtClean="0">
                <a:solidFill>
                  <a:schemeClr val="tx2"/>
                </a:solidFill>
                <a:latin typeface="Arial"/>
                <a:cs typeface="Arial"/>
              </a:rPr>
              <a:t>Ischemic and Bleeding Events</a:t>
            </a:r>
            <a:endParaRPr lang="en-US" sz="2800" b="1" dirty="0">
              <a:solidFill>
                <a:schemeClr val="tx2"/>
              </a:solidFill>
              <a:latin typeface="Arial"/>
              <a:cs typeface="Arial"/>
            </a:endParaRPr>
          </a:p>
        </p:txBody>
      </p:sp>
      <p:sp>
        <p:nvSpPr>
          <p:cNvPr id="3" name="Content Placeholder 2"/>
          <p:cNvSpPr>
            <a:spLocks noGrp="1"/>
          </p:cNvSpPr>
          <p:nvPr>
            <p:ph idx="1"/>
          </p:nvPr>
        </p:nvSpPr>
        <p:spPr/>
        <p:txBody>
          <a:bodyPr/>
          <a:lstStyle/>
          <a:p>
            <a:pPr marL="0" indent="0">
              <a:buNone/>
            </a:pPr>
            <a:r>
              <a:rPr lang="en-US" dirty="0" smtClean="0"/>
              <a:t>Development of 2 Prediction Models within the randomized DAPT Study population (N=11648).</a:t>
            </a:r>
          </a:p>
          <a:p>
            <a:pPr marL="0" indent="0">
              <a:buNone/>
            </a:pPr>
            <a:endParaRPr lang="en-US" dirty="0" smtClean="0"/>
          </a:p>
          <a:p>
            <a:r>
              <a:rPr lang="en-US" u="sng" dirty="0" smtClean="0"/>
              <a:t>Ischemic Model</a:t>
            </a:r>
            <a:r>
              <a:rPr lang="en-US" dirty="0" smtClean="0"/>
              <a:t>:  </a:t>
            </a:r>
            <a:r>
              <a:rPr lang="en-US" dirty="0"/>
              <a:t>M</a:t>
            </a:r>
            <a:r>
              <a:rPr lang="en-US" dirty="0" smtClean="0"/>
              <a:t>yocardial infarction or stent thrombosis between 12-30 months after index PCI. Includes fatal events.</a:t>
            </a:r>
          </a:p>
          <a:p>
            <a:endParaRPr lang="en-US" dirty="0"/>
          </a:p>
          <a:p>
            <a:r>
              <a:rPr lang="en-US" u="sng" dirty="0" smtClean="0"/>
              <a:t>Bleeding Model</a:t>
            </a:r>
            <a:r>
              <a:rPr lang="en-US" dirty="0" smtClean="0"/>
              <a:t>:  GUSTO moderate or severe bleeding between 12-30 months after index PCI.  Includes fatal events.</a:t>
            </a:r>
          </a:p>
          <a:p>
            <a:endParaRPr lang="en-US" dirty="0"/>
          </a:p>
          <a:p>
            <a:r>
              <a:rPr lang="en-US" dirty="0" smtClean="0"/>
              <a:t>Cox regression, stepwise selection among 37 candidate variables, including randomized treatment arm.  In addition, several interaction terms with treatment arm evaluated.  P value of 0.05 for retention.  </a:t>
            </a:r>
            <a:endParaRPr lang="en-US" dirty="0"/>
          </a:p>
          <a:p>
            <a:endParaRPr lang="en-US" dirty="0" smtClean="0"/>
          </a:p>
          <a:p>
            <a:r>
              <a:rPr lang="en-US" dirty="0" smtClean="0"/>
              <a:t>Validated externally within the PROTECT trial population*</a:t>
            </a:r>
            <a:endParaRPr lang="en-US" dirty="0"/>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6</a:t>
            </a:fld>
            <a:endParaRPr lang="en-US" dirty="0"/>
          </a:p>
        </p:txBody>
      </p:sp>
      <p:sp>
        <p:nvSpPr>
          <p:cNvPr id="7" name="Text Box 45"/>
          <p:cNvSpPr txBox="1">
            <a:spLocks noChangeArrowheads="1"/>
          </p:cNvSpPr>
          <p:nvPr/>
        </p:nvSpPr>
        <p:spPr bwMode="auto">
          <a:xfrm>
            <a:off x="304800" y="6429375"/>
            <a:ext cx="7924800" cy="276225"/>
          </a:xfrm>
          <a:prstGeom prst="rect">
            <a:avLst/>
          </a:prstGeom>
          <a:noFill/>
          <a:ln>
            <a:noFill/>
          </a:ln>
          <a:effectLst>
            <a:prstShdw prst="shdw17" dist="17961" dir="2700000">
              <a:schemeClr val="accent1">
                <a:gamma/>
                <a:shade val="60000"/>
                <a:invGamma/>
              </a:schemeClr>
            </a:prstShdw>
          </a:effectLst>
          <a:extLst/>
        </p:spPr>
        <p:txBody>
          <a:bodyPr>
            <a:spAutoFit/>
          </a:bodyPr>
          <a:lstStyle/>
          <a:p>
            <a:pPr fontAlgn="auto">
              <a:spcBef>
                <a:spcPts val="0"/>
              </a:spcBef>
              <a:spcAft>
                <a:spcPts val="0"/>
              </a:spcAft>
              <a:defRPr/>
            </a:pPr>
            <a:r>
              <a:rPr lang="en-US" sz="1200" i="1" dirty="0" smtClean="0">
                <a:solidFill>
                  <a:prstClr val="black"/>
                </a:solidFill>
              </a:rPr>
              <a:t>*</a:t>
            </a:r>
            <a:r>
              <a:rPr lang="en-US" sz="1200" i="1" dirty="0" err="1" smtClean="0">
                <a:solidFill>
                  <a:prstClr val="black"/>
                </a:solidFill>
              </a:rPr>
              <a:t>Camenzind</a:t>
            </a:r>
            <a:r>
              <a:rPr lang="en-US" sz="1200" i="1" dirty="0" smtClean="0">
                <a:solidFill>
                  <a:prstClr val="black"/>
                </a:solidFill>
              </a:rPr>
              <a:t>, Wijns, Mauri et al. Lancet. 380;9851:1396-1405.                                 </a:t>
            </a:r>
            <a:endParaRPr lang="en-US" sz="1200" dirty="0">
              <a:solidFill>
                <a:prstClr val="black"/>
              </a:solidFill>
              <a:latin typeface="Calibri"/>
            </a:endParaRPr>
          </a:p>
        </p:txBody>
      </p:sp>
    </p:spTree>
    <p:extLst>
      <p:ext uri="{BB962C8B-B14F-4D97-AF65-F5344CB8AC3E}">
        <p14:creationId xmlns:p14="http://schemas.microsoft.com/office/powerpoint/2010/main" val="24367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20000" cy="838200"/>
          </a:xfrm>
        </p:spPr>
        <p:txBody>
          <a:bodyPr/>
          <a:lstStyle/>
          <a:p>
            <a:r>
              <a:rPr lang="en-US" sz="2800" b="1" dirty="0" smtClean="0">
                <a:solidFill>
                  <a:schemeClr val="tx2"/>
                </a:solidFill>
                <a:latin typeface="Arial"/>
                <a:cs typeface="Arial"/>
              </a:rPr>
              <a:t>Methods – Predicting Net</a:t>
            </a:r>
            <a:br>
              <a:rPr lang="en-US" sz="2800" b="1" dirty="0" smtClean="0">
                <a:solidFill>
                  <a:schemeClr val="tx2"/>
                </a:solidFill>
                <a:latin typeface="Arial"/>
                <a:cs typeface="Arial"/>
              </a:rPr>
            </a:br>
            <a:r>
              <a:rPr lang="en-US" sz="2800" b="1" dirty="0" smtClean="0">
                <a:solidFill>
                  <a:schemeClr val="tx2"/>
                </a:solidFill>
                <a:latin typeface="Arial"/>
                <a:cs typeface="Arial"/>
              </a:rPr>
              <a:t>Treatment Effect</a:t>
            </a:r>
            <a:endParaRPr lang="en-US" sz="2800" b="1" dirty="0">
              <a:solidFill>
                <a:schemeClr val="tx2"/>
              </a:solidFill>
              <a:latin typeface="Arial"/>
              <a:cs typeface="Arial"/>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7</a:t>
            </a:fld>
            <a:endParaRPr lang="en-US" dirty="0"/>
          </a:p>
        </p:txBody>
      </p:sp>
      <p:sp>
        <p:nvSpPr>
          <p:cNvPr id="8" name="Rounded Rectangle 7"/>
          <p:cNvSpPr/>
          <p:nvPr/>
        </p:nvSpPr>
        <p:spPr>
          <a:xfrm>
            <a:off x="1631201" y="1816100"/>
            <a:ext cx="236571" cy="4930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Content Placeholder 2"/>
          <p:cNvSpPr txBox="1">
            <a:spLocks/>
          </p:cNvSpPr>
          <p:nvPr/>
        </p:nvSpPr>
        <p:spPr bwMode="auto">
          <a:xfrm>
            <a:off x="304800" y="3733800"/>
            <a:ext cx="86106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912B29"/>
              </a:buClr>
              <a:buSzTx/>
              <a:buFont typeface="Arial"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912B29"/>
              </a:buClr>
              <a:buSzTx/>
              <a:buFont typeface="Arial" charset="0"/>
              <a:buChar char="•"/>
              <a:tabLst/>
              <a:defRPr/>
            </a:pPr>
            <a:r>
              <a:rPr lang="en-US" sz="2000" dirty="0" smtClean="0">
                <a:latin typeface="Arial" pitchFamily="34" charset="0"/>
                <a:cs typeface="Arial" pitchFamily="34" charset="0"/>
              </a:rPr>
              <a:t>Predictors of net treatment effect with continued </a:t>
            </a:r>
            <a:r>
              <a:rPr lang="en-US" sz="2000" dirty="0" err="1" smtClean="0">
                <a:latin typeface="Arial" pitchFamily="34" charset="0"/>
                <a:cs typeface="Arial" pitchFamily="34" charset="0"/>
              </a:rPr>
              <a:t>thienopyridine</a:t>
            </a:r>
            <a:r>
              <a:rPr lang="en-US" sz="2000" dirty="0" smtClean="0">
                <a:latin typeface="Arial" pitchFamily="34" charset="0"/>
                <a:cs typeface="Arial" pitchFamily="34" charset="0"/>
              </a:rPr>
              <a:t> </a:t>
            </a:r>
            <a:r>
              <a:rPr kumimoji="0" lang="en-US"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determined from linear regression and simplified to an integer point score </a:t>
            </a:r>
            <a:r>
              <a:rPr kumimoji="0" lang="en-US" sz="2000" b="1" i="1" u="none" strike="noStrike" kern="1200" cap="none" spc="0" normalizeH="0" noProof="0" dirty="0" smtClean="0">
                <a:ln>
                  <a:noFill/>
                </a:ln>
                <a:solidFill>
                  <a:schemeClr val="tx1"/>
                </a:solidFill>
                <a:effectLst/>
                <a:uLnTx/>
                <a:uFillTx/>
                <a:latin typeface="Arial" pitchFamily="34" charset="0"/>
                <a:ea typeface="+mn-ea"/>
                <a:cs typeface="Arial" pitchFamily="34" charset="0"/>
              </a:rPr>
              <a:t>(DAPT Score</a:t>
            </a:r>
            <a:r>
              <a:rPr kumimoji="0" lang="en-US"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0" fontAlgn="base" latinLnBrk="0" hangingPunct="0">
              <a:lnSpc>
                <a:spcPct val="100000"/>
              </a:lnSpc>
              <a:spcBef>
                <a:spcPct val="20000"/>
              </a:spcBef>
              <a:spcAft>
                <a:spcPct val="0"/>
              </a:spcAft>
              <a:buClr>
                <a:srgbClr val="912B29"/>
              </a:buClr>
              <a:buSzTx/>
              <a:buFont typeface="Arial" charset="0"/>
              <a:buChar char="•"/>
              <a:tabLst/>
              <a:defRPr/>
            </a:pPr>
            <a:r>
              <a:rPr lang="en-US" sz="2000" dirty="0">
                <a:latin typeface="Arial" pitchFamily="34" charset="0"/>
                <a:cs typeface="Arial" pitchFamily="34" charset="0"/>
              </a:rPr>
              <a:t>A</a:t>
            </a:r>
            <a:r>
              <a:rPr lang="en-US" sz="2000" dirty="0" smtClean="0">
                <a:latin typeface="Arial" pitchFamily="34" charset="0"/>
                <a:cs typeface="Arial" pitchFamily="34" charset="0"/>
              </a:rPr>
              <a:t>ctual</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outcomes presented by randomized treatment arm stratified by DAPT Score.  Sensitivity analysis without paclitaxel-eluting stent-treated subjects.</a:t>
            </a:r>
            <a:endParaRPr kumimoji="0" lang="en-US" sz="2000" b="0" i="0" u="none" strike="noStrike" kern="1200" cap="none" spc="0" normalizeH="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912B29"/>
              </a:buClr>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912B29"/>
              </a:buClr>
              <a:buSzTx/>
              <a:buFont typeface="Arial"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6" name="Rounded Rectangle 15"/>
          <p:cNvSpPr/>
          <p:nvPr/>
        </p:nvSpPr>
        <p:spPr>
          <a:xfrm>
            <a:off x="139700" y="1295400"/>
            <a:ext cx="1447800" cy="977900"/>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Predicted Ischemic Event Rate with Placebo</a:t>
            </a:r>
            <a:endParaRPr lang="en-US" sz="1600" b="1" dirty="0">
              <a:solidFill>
                <a:srgbClr val="000000"/>
              </a:solidFill>
            </a:endParaRPr>
          </a:p>
        </p:txBody>
      </p:sp>
      <p:sp>
        <p:nvSpPr>
          <p:cNvPr id="17" name="Rounded Rectangle 16"/>
          <p:cNvSpPr/>
          <p:nvPr/>
        </p:nvSpPr>
        <p:spPr>
          <a:xfrm>
            <a:off x="1905000" y="1282700"/>
            <a:ext cx="1295400" cy="9861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Predicted Ischemic Event Rate with Rx</a:t>
            </a:r>
            <a:endParaRPr lang="en-US" sz="1600" b="1" dirty="0">
              <a:solidFill>
                <a:schemeClr val="tx1"/>
              </a:solidFill>
            </a:endParaRPr>
          </a:p>
        </p:txBody>
      </p:sp>
      <p:sp>
        <p:nvSpPr>
          <p:cNvPr id="18" name="Rounded Rectangle 17"/>
          <p:cNvSpPr/>
          <p:nvPr/>
        </p:nvSpPr>
        <p:spPr>
          <a:xfrm>
            <a:off x="3048000" y="2971800"/>
            <a:ext cx="381000" cy="76200"/>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Rounded Rectangle 18"/>
          <p:cNvSpPr/>
          <p:nvPr/>
        </p:nvSpPr>
        <p:spPr>
          <a:xfrm>
            <a:off x="6057900" y="2895600"/>
            <a:ext cx="381000" cy="4930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Rounded Rectangle 19"/>
          <p:cNvSpPr/>
          <p:nvPr/>
        </p:nvSpPr>
        <p:spPr>
          <a:xfrm>
            <a:off x="6057900" y="3048000"/>
            <a:ext cx="381000" cy="4930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8" name="Rounded Rectangle 27"/>
          <p:cNvSpPr/>
          <p:nvPr/>
        </p:nvSpPr>
        <p:spPr>
          <a:xfrm>
            <a:off x="6629400" y="2514600"/>
            <a:ext cx="2362200" cy="986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Predicted Net Treatment Effect</a:t>
            </a:r>
          </a:p>
          <a:p>
            <a:pPr algn="ctr"/>
            <a:r>
              <a:rPr lang="en-US" sz="1600" b="1" dirty="0" smtClean="0"/>
              <a:t>(Range from Negative to Positive)</a:t>
            </a:r>
            <a:endParaRPr lang="en-US" sz="1600" b="1" dirty="0"/>
          </a:p>
        </p:txBody>
      </p:sp>
      <p:sp>
        <p:nvSpPr>
          <p:cNvPr id="29" name="Rounded Rectangle 28"/>
          <p:cNvSpPr/>
          <p:nvPr/>
        </p:nvSpPr>
        <p:spPr>
          <a:xfrm>
            <a:off x="228600" y="2527300"/>
            <a:ext cx="2743200" cy="977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Predicted Risk Reduction in Ischemic Events</a:t>
            </a:r>
          </a:p>
          <a:p>
            <a:pPr algn="ctr"/>
            <a:r>
              <a:rPr lang="en-US" sz="1600" b="1" dirty="0" smtClean="0"/>
              <a:t>(Beneficial Effect)</a:t>
            </a:r>
          </a:p>
        </p:txBody>
      </p:sp>
      <p:sp>
        <p:nvSpPr>
          <p:cNvPr id="30" name="Rounded Rectangle 29"/>
          <p:cNvSpPr/>
          <p:nvPr/>
        </p:nvSpPr>
        <p:spPr>
          <a:xfrm>
            <a:off x="3581400" y="2514600"/>
            <a:ext cx="2362200" cy="9861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Predicted Risk Increase in Bleeding Events</a:t>
            </a:r>
          </a:p>
          <a:p>
            <a:pPr algn="ctr"/>
            <a:r>
              <a:rPr lang="en-US" sz="1600" b="1" dirty="0" smtClean="0"/>
              <a:t>(Harmful Effect)</a:t>
            </a:r>
            <a:endParaRPr lang="en-US" sz="1600" b="1" dirty="0"/>
          </a:p>
        </p:txBody>
      </p:sp>
      <p:sp>
        <p:nvSpPr>
          <p:cNvPr id="31" name="Rounded Rectangle 30"/>
          <p:cNvSpPr/>
          <p:nvPr/>
        </p:nvSpPr>
        <p:spPr>
          <a:xfrm>
            <a:off x="4832768" y="1752600"/>
            <a:ext cx="215065" cy="4930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Rounded Rectangle 31"/>
          <p:cNvSpPr/>
          <p:nvPr/>
        </p:nvSpPr>
        <p:spPr>
          <a:xfrm>
            <a:off x="3429000" y="1295400"/>
            <a:ext cx="1371600" cy="977900"/>
          </a:xfrm>
          <a:prstGeom prst="round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Predicted Bleeding Event Rate with Rx</a:t>
            </a:r>
            <a:endParaRPr lang="en-US" sz="1600" b="1" dirty="0">
              <a:solidFill>
                <a:srgbClr val="000000"/>
              </a:solidFill>
            </a:endParaRPr>
          </a:p>
        </p:txBody>
      </p:sp>
      <p:sp>
        <p:nvSpPr>
          <p:cNvPr id="33" name="Rounded Rectangle 32"/>
          <p:cNvSpPr/>
          <p:nvPr/>
        </p:nvSpPr>
        <p:spPr>
          <a:xfrm>
            <a:off x="5105400" y="1295400"/>
            <a:ext cx="1447800" cy="986118"/>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Predicted Bleeding Event Rate with Placebo</a:t>
            </a:r>
            <a:endParaRPr lang="en-US" sz="1600" b="1" dirty="0">
              <a:solidFill>
                <a:schemeClr val="tx1"/>
              </a:solidFill>
            </a:endParaRPr>
          </a:p>
        </p:txBody>
      </p:sp>
    </p:spTree>
    <p:extLst>
      <p:ext uri="{BB962C8B-B14F-4D97-AF65-F5344CB8AC3E}">
        <p14:creationId xmlns:p14="http://schemas.microsoft.com/office/powerpoint/2010/main" val="2436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8" grpId="0" animBg="1"/>
      <p:bldP spid="19" grpId="0" animBg="1"/>
      <p:bldP spid="20"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74"/>
            <a:ext cx="6781800" cy="1198626"/>
          </a:xfrm>
        </p:spPr>
        <p:txBody>
          <a:bodyPr lIns="182880"/>
          <a:lstStyle/>
          <a:p>
            <a:pPr>
              <a:defRPr/>
            </a:pPr>
            <a:r>
              <a:rPr lang="en-US" sz="2300" b="1" dirty="0" smtClean="0">
                <a:solidFill>
                  <a:schemeClr val="tx2"/>
                </a:solidFill>
                <a:latin typeface="Arial" panose="020B0604020202020204" pitchFamily="34" charset="0"/>
                <a:cs typeface="Arial" panose="020B0604020202020204" pitchFamily="34" charset="0"/>
              </a:rPr>
              <a:t>Baseline Characteristics; All Randomized Patients With vs. Without Ischemic or Bleeding Events</a:t>
            </a:r>
            <a:br>
              <a:rPr lang="en-US" sz="2300" b="1" dirty="0" smtClean="0">
                <a:solidFill>
                  <a:schemeClr val="tx2"/>
                </a:solidFill>
                <a:latin typeface="Arial" panose="020B0604020202020204" pitchFamily="34" charset="0"/>
                <a:cs typeface="Arial" panose="020B0604020202020204" pitchFamily="34" charset="0"/>
              </a:rPr>
            </a:br>
            <a:endParaRPr lang="en-US" sz="2300" b="1" i="1" dirty="0">
              <a:solidFill>
                <a:schemeClr val="tx2"/>
              </a:solidFill>
              <a:latin typeface="Arial" panose="020B0604020202020204" pitchFamily="34" charset="0"/>
              <a:cs typeface="Arial" panose="020B0604020202020204" pitchFamily="34" charset="0"/>
            </a:endParaRPr>
          </a:p>
        </p:txBody>
      </p:sp>
      <p:sp>
        <p:nvSpPr>
          <p:cNvPr id="25603" name="Slide Number Placeholder 3"/>
          <p:cNvSpPr>
            <a:spLocks noGrp="1"/>
          </p:cNvSpPr>
          <p:nvPr>
            <p:ph type="sldNum" sz="quarter" idx="12"/>
          </p:nvPr>
        </p:nvSpPr>
        <p:spPr bwMode="auto">
          <a:xfrm>
            <a:off x="7010400" y="6691086"/>
            <a:ext cx="2133600" cy="152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912B29"/>
              </a:buClr>
              <a:buFont typeface="Arial" charset="0"/>
              <a:buChar char="•"/>
              <a:defRPr sz="2000">
                <a:solidFill>
                  <a:schemeClr val="tx1"/>
                </a:solidFill>
                <a:latin typeface="Arial" charset="0"/>
                <a:cs typeface="Arial" charset="0"/>
              </a:defRPr>
            </a:lvl1pPr>
            <a:lvl2pPr marL="742950" indent="-285750" eaLnBrk="0" hangingPunct="0">
              <a:spcBef>
                <a:spcPct val="20000"/>
              </a:spcBef>
              <a:buClr>
                <a:srgbClr val="912B29"/>
              </a:buClr>
              <a:buFont typeface="Arial" charset="0"/>
              <a:buChar char="•"/>
              <a:defRPr sz="2800">
                <a:solidFill>
                  <a:schemeClr val="tx1"/>
                </a:solidFill>
                <a:latin typeface="Arial" charset="0"/>
                <a:cs typeface="Arial" charset="0"/>
              </a:defRPr>
            </a:lvl2pPr>
            <a:lvl3pPr marL="1143000" indent="-228600" eaLnBrk="0" hangingPunct="0">
              <a:spcBef>
                <a:spcPct val="20000"/>
              </a:spcBef>
              <a:buClr>
                <a:srgbClr val="912B29"/>
              </a:buClr>
              <a:buFont typeface="Arial" charset="0"/>
              <a:buChar char="•"/>
              <a:defRPr sz="1600">
                <a:solidFill>
                  <a:schemeClr val="tx1"/>
                </a:solidFill>
                <a:latin typeface="Arial" charset="0"/>
                <a:cs typeface="Arial" charset="0"/>
              </a:defRPr>
            </a:lvl3pPr>
            <a:lvl4pPr marL="1600200" indent="-228600" eaLnBrk="0" hangingPunct="0">
              <a:spcBef>
                <a:spcPct val="20000"/>
              </a:spcBef>
              <a:buClr>
                <a:srgbClr val="912B29"/>
              </a:buClr>
              <a:buFont typeface="Arial" charset="0"/>
              <a:buChar char="•"/>
              <a:defRPr sz="1400">
                <a:solidFill>
                  <a:schemeClr val="tx1"/>
                </a:solidFill>
                <a:latin typeface="Arial" charset="0"/>
                <a:cs typeface="Arial" charset="0"/>
              </a:defRPr>
            </a:lvl4pPr>
            <a:lvl5pPr marL="2057400" indent="-228600" eaLnBrk="0" hangingPunct="0">
              <a:spcBef>
                <a:spcPct val="20000"/>
              </a:spcBef>
              <a:buClr>
                <a:srgbClr val="912B29"/>
              </a:buClr>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buChar char="•"/>
              <a:defRPr sz="1400">
                <a:solidFill>
                  <a:schemeClr val="tx1"/>
                </a:solidFill>
                <a:latin typeface="Arial" charset="0"/>
                <a:cs typeface="Arial" charset="0"/>
              </a:defRPr>
            </a:lvl9pPr>
          </a:lstStyle>
          <a:p>
            <a:pPr eaLnBrk="1" fontAlgn="base" hangingPunct="1">
              <a:spcBef>
                <a:spcPct val="0"/>
              </a:spcBef>
              <a:spcAft>
                <a:spcPct val="0"/>
              </a:spcAft>
              <a:buClrTx/>
              <a:buFontTx/>
              <a:buNone/>
            </a:pPr>
            <a:fld id="{6033D1B1-FA36-4440-AB11-9E8F0F11448C}" type="slidenum">
              <a:rPr lang="en-US" altLang="en-US" sz="900" smtClean="0">
                <a:solidFill>
                  <a:srgbClr val="FFFFFF"/>
                </a:solidFill>
              </a:rPr>
              <a:pPr eaLnBrk="1" fontAlgn="base" hangingPunct="1">
                <a:spcBef>
                  <a:spcPct val="0"/>
                </a:spcBef>
                <a:spcAft>
                  <a:spcPct val="0"/>
                </a:spcAft>
                <a:buClrTx/>
                <a:buFontTx/>
                <a:buNone/>
              </a:pPr>
              <a:t>8</a:t>
            </a:fld>
            <a:endParaRPr lang="en-US" altLang="en-US" sz="900" smtClean="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410210079"/>
              </p:ext>
            </p:extLst>
          </p:nvPr>
        </p:nvGraphicFramePr>
        <p:xfrm>
          <a:off x="61017" y="1117600"/>
          <a:ext cx="9006783" cy="5422137"/>
        </p:xfrm>
        <a:graphic>
          <a:graphicData uri="http://schemas.openxmlformats.org/drawingml/2006/table">
            <a:tbl>
              <a:tblPr firstRow="1">
                <a:tableStyleId>{B301B821-A1FF-4177-AEE7-76D212191A09}</a:tableStyleId>
              </a:tblPr>
              <a:tblGrid>
                <a:gridCol w="2379593"/>
                <a:gridCol w="1311387"/>
                <a:gridCol w="1311387"/>
                <a:gridCol w="880216"/>
                <a:gridCol w="1143000"/>
                <a:gridCol w="1219200"/>
                <a:gridCol w="762000"/>
              </a:tblGrid>
              <a:tr h="106362">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40000"/>
                        <a:lumOff val="60000"/>
                      </a:schemeClr>
                    </a:solidFill>
                  </a:tcPr>
                </a:tc>
                <a:tc gridSpan="3">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Myocardial Infarction</a:t>
                      </a:r>
                      <a:r>
                        <a:rPr lang="en-GB" sz="1400" baseline="0" dirty="0" smtClean="0">
                          <a:solidFill>
                            <a:schemeClr val="tx1"/>
                          </a:solidFill>
                          <a:effectLst/>
                          <a:latin typeface="Arial" panose="020B0604020202020204" pitchFamily="34" charset="0"/>
                          <a:cs typeface="Arial" panose="020B0604020202020204" pitchFamily="34" charset="0"/>
                        </a:rPr>
                        <a:t> or </a:t>
                      </a:r>
                      <a:r>
                        <a:rPr lang="en-GB" sz="1400" dirty="0" smtClean="0">
                          <a:solidFill>
                            <a:schemeClr val="tx1"/>
                          </a:solidFill>
                          <a:effectLst/>
                          <a:latin typeface="Arial" panose="020B0604020202020204" pitchFamily="34" charset="0"/>
                          <a:cs typeface="Arial" panose="020B0604020202020204" pitchFamily="34" charset="0"/>
                        </a:rPr>
                        <a:t>Stent </a:t>
                      </a:r>
                      <a:r>
                        <a:rPr lang="en-GB" sz="1400" dirty="0">
                          <a:solidFill>
                            <a:schemeClr val="tx1"/>
                          </a:solidFill>
                          <a:effectLst/>
                          <a:latin typeface="Arial" panose="020B0604020202020204" pitchFamily="34" charset="0"/>
                          <a:cs typeface="Arial" panose="020B0604020202020204" pitchFamily="34" charset="0"/>
                        </a:rPr>
                        <a:t>Thrombosis Events</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95"/>
                        </a:spcBef>
                        <a:spcAft>
                          <a:spcPts val="95"/>
                        </a:spcAft>
                      </a:pPr>
                      <a:r>
                        <a:rPr lang="en-GB" sz="1400" dirty="0">
                          <a:solidFill>
                            <a:schemeClr val="tx1"/>
                          </a:solidFill>
                          <a:effectLst/>
                          <a:latin typeface="Arial" panose="020B0604020202020204" pitchFamily="34" charset="0"/>
                          <a:cs typeface="Arial" panose="020B0604020202020204" pitchFamily="34" charset="0"/>
                        </a:rPr>
                        <a:t>GUSTO Severe/Moderate Events</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r>
              <a:tr h="212725">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Measure*</a:t>
                      </a:r>
                      <a:endParaRPr lang="en-US" sz="1400" dirty="0">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b="1" dirty="0" smtClean="0">
                          <a:effectLst/>
                          <a:latin typeface="Arial" panose="020B0604020202020204" pitchFamily="34" charset="0"/>
                          <a:cs typeface="Arial" panose="020B0604020202020204" pitchFamily="34" charset="0"/>
                        </a:rPr>
                        <a:t>MI or Stent</a:t>
                      </a:r>
                      <a:r>
                        <a:rPr lang="en-GB" sz="1400" b="1" baseline="0" dirty="0" smtClean="0">
                          <a:effectLst/>
                          <a:latin typeface="Arial" panose="020B0604020202020204" pitchFamily="34" charset="0"/>
                          <a:cs typeface="Arial" panose="020B0604020202020204" pitchFamily="34" charset="0"/>
                        </a:rPr>
                        <a:t> Thrombosis</a:t>
                      </a:r>
                    </a:p>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N=348</a:t>
                      </a:r>
                      <a:endParaRPr lang="en-US" sz="1400" dirty="0">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b="1" dirty="0" smtClean="0">
                          <a:effectLst/>
                          <a:latin typeface="Arial" panose="020B0604020202020204" pitchFamily="34" charset="0"/>
                          <a:cs typeface="Arial" panose="020B0604020202020204" pitchFamily="34" charset="0"/>
                        </a:rPr>
                        <a:t>No MI</a:t>
                      </a:r>
                      <a:r>
                        <a:rPr lang="en-GB" sz="1400" b="1" baseline="0" dirty="0" smtClean="0">
                          <a:effectLst/>
                          <a:latin typeface="Arial" panose="020B0604020202020204" pitchFamily="34" charset="0"/>
                          <a:cs typeface="Arial" panose="020B0604020202020204" pitchFamily="34" charset="0"/>
                        </a:rPr>
                        <a:t> or Stent Thrombosis</a:t>
                      </a:r>
                    </a:p>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N=11300</a:t>
                      </a:r>
                      <a:endParaRPr lang="en-US" sz="1400" dirty="0">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P</a:t>
                      </a:r>
                      <a:endParaRPr lang="en-US" sz="1400" dirty="0">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b="1" dirty="0" smtClean="0">
                          <a:effectLst/>
                          <a:latin typeface="Arial" panose="020B0604020202020204" pitchFamily="34" charset="0"/>
                          <a:cs typeface="Arial" panose="020B0604020202020204" pitchFamily="34" charset="0"/>
                        </a:rPr>
                        <a:t>Bleeding</a:t>
                      </a:r>
                    </a:p>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N=215</a:t>
                      </a:r>
                      <a:endParaRPr lang="en-US" sz="1400" dirty="0">
                        <a:effectLst/>
                        <a:latin typeface="Arial" panose="020B0604020202020204" pitchFamily="34" charset="0"/>
                        <a:ea typeface="MS Mincho"/>
                        <a:cs typeface="Arial" panose="020B0604020202020204" pitchFamily="34" charset="0"/>
                      </a:endParaRPr>
                    </a:p>
                  </a:txBody>
                  <a:tcPr marL="0" marR="0"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b="1" dirty="0">
                          <a:effectLst/>
                          <a:latin typeface="Arial" panose="020B0604020202020204" pitchFamily="34" charset="0"/>
                          <a:cs typeface="Arial" panose="020B0604020202020204" pitchFamily="34" charset="0"/>
                        </a:rPr>
                        <a:t>No </a:t>
                      </a:r>
                      <a:r>
                        <a:rPr lang="en-GB" sz="1400" b="1" dirty="0" smtClean="0">
                          <a:effectLst/>
                          <a:latin typeface="Arial" panose="020B0604020202020204" pitchFamily="34" charset="0"/>
                          <a:cs typeface="Arial" panose="020B0604020202020204" pitchFamily="34" charset="0"/>
                        </a:rPr>
                        <a:t>Bleeding</a:t>
                      </a:r>
                      <a:r>
                        <a:rPr lang="en-GB" sz="1400" b="1" dirty="0">
                          <a:effectLst/>
                          <a:latin typeface="Arial" panose="020B0604020202020204" pitchFamily="34" charset="0"/>
                          <a:cs typeface="Arial" panose="020B0604020202020204" pitchFamily="34" charset="0"/>
                        </a:rPr>
                        <a:t/>
                      </a:r>
                      <a:br>
                        <a:rPr lang="en-GB" sz="1400" b="1" dirty="0">
                          <a:effectLst/>
                          <a:latin typeface="Arial" panose="020B0604020202020204" pitchFamily="34" charset="0"/>
                          <a:cs typeface="Arial" panose="020B0604020202020204" pitchFamily="34" charset="0"/>
                        </a:rPr>
                      </a:br>
                      <a:r>
                        <a:rPr lang="en-GB" sz="1400" dirty="0" smtClean="0">
                          <a:effectLst/>
                          <a:latin typeface="Arial" panose="020B0604020202020204" pitchFamily="34" charset="0"/>
                          <a:cs typeface="Arial" panose="020B0604020202020204" pitchFamily="34" charset="0"/>
                        </a:rPr>
                        <a:t>N=11433</a:t>
                      </a:r>
                      <a:endParaRPr lang="en-US" sz="1400" dirty="0">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P</a:t>
                      </a:r>
                      <a:endParaRPr lang="en-US" sz="1400" dirty="0">
                        <a:effectLst/>
                        <a:latin typeface="Arial" panose="020B0604020202020204" pitchFamily="34" charset="0"/>
                        <a:ea typeface="MS Mincho"/>
                        <a:cs typeface="Arial" panose="020B0604020202020204" pitchFamily="34" charset="0"/>
                      </a:endParaRPr>
                    </a:p>
                  </a:txBody>
                  <a:tcPr marL="7322" marR="7322" marT="0" marB="0" anchor="b">
                    <a:solidFill>
                      <a:schemeClr val="accent1">
                        <a:lumMod val="20000"/>
                        <a:lumOff val="80000"/>
                      </a:schemeClr>
                    </a:solidFill>
                  </a:tcPr>
                </a:tc>
              </a:tr>
              <a:tr h="120650">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Age (years)  </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61.7</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61.3</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0.47</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66.4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61.2</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Female</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26</a:t>
                      </a:r>
                      <a:r>
                        <a:rPr lang="en-GB" sz="1400" dirty="0">
                          <a:effectLst/>
                          <a:latin typeface="Arial" panose="020B0604020202020204" pitchFamily="34" charset="0"/>
                          <a:cs typeface="Arial" panose="020B0604020202020204" pitchFamily="34" charset="0"/>
                        </a:rPr>
                        <a:t>.</a:t>
                      </a:r>
                      <a:r>
                        <a:rPr lang="en-GB" sz="1400" dirty="0" smtClean="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25.1%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0.57</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29.3</a:t>
                      </a:r>
                      <a:r>
                        <a:rPr lang="en-GB"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25.0%</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0.15</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BMI (Kg/m</a:t>
                      </a:r>
                      <a:r>
                        <a:rPr lang="en-GB" sz="1400" baseline="30000" dirty="0">
                          <a:effectLst/>
                          <a:latin typeface="Arial" panose="020B0604020202020204" pitchFamily="34" charset="0"/>
                          <a:cs typeface="Arial" panose="020B0604020202020204" pitchFamily="34" charset="0"/>
                        </a:rPr>
                        <a:t>2</a:t>
                      </a: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30.4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0.28</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29.5</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30.4</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Diabetes mellitus</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39.9%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28.9%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31.3%</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29.2%</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0.50</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Hypertension</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81.0%</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73.1%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84.2%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73.2%</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Cigarette smoker</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33.0%</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27.2%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18.2%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27.6%</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0.002</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Congestive heart failure</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4.3%</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8.0%</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4.5%</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0.02</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LVEF &lt; 30%</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4.6%</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0.002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1.9%</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0.28</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Prior PCI</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42.4%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28.6%</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37.7</a:t>
                      </a:r>
                      <a:r>
                        <a:rPr lang="en-GB"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28.9%</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Prior CABG</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17.5%</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10.5%</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14.4</a:t>
                      </a:r>
                      <a:r>
                        <a:rPr lang="en-GB"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10.7%</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0.09</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Prior myocardial infarction</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32.7%</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21.1%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22.2%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21.4%</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0.80</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Indication for index procedure</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  STEMI</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14.4%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14.4%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1.00</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10.2%</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14.5%</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0.08</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a:effectLst/>
                          <a:latin typeface="Arial" panose="020B0604020202020204" pitchFamily="34" charset="0"/>
                          <a:cs typeface="Arial" panose="020B0604020202020204" pitchFamily="34" charset="0"/>
                        </a:rPr>
                        <a:t>  NSTEMI</a:t>
                      </a:r>
                      <a:endParaRPr lang="en-US" sz="140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22.1%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16.1%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0.004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12.1%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16.4%</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0.11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Renal insufficiency/failure</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7.9%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9.4%</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3.9%</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a:effectLst/>
                          <a:latin typeface="Arial" panose="020B0604020202020204" pitchFamily="34" charset="0"/>
                          <a:cs typeface="Arial" panose="020B0604020202020204" pitchFamily="34" charset="0"/>
                        </a:rPr>
                        <a:t>Peripheral arterial disease</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10.9%</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5.5%</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14.3%</a:t>
                      </a:r>
                      <a:endParaRPr lang="en-US" sz="1400" dirty="0">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5.5%</a:t>
                      </a:r>
                      <a:endParaRPr lang="en-US" sz="1400" dirty="0">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effectLst/>
                          <a:latin typeface="Arial" panose="020B0604020202020204" pitchFamily="34" charset="0"/>
                          <a:cs typeface="Arial" panose="020B0604020202020204" pitchFamily="34" charset="0"/>
                        </a:rPr>
                        <a:t>&lt;.001</a:t>
                      </a:r>
                      <a:endParaRPr lang="en-US" sz="1400" dirty="0">
                        <a:effectLst/>
                        <a:latin typeface="Arial" panose="020B0604020202020204" pitchFamily="34" charset="0"/>
                        <a:ea typeface="MS Mincho"/>
                        <a:cs typeface="Arial" panose="020B0604020202020204" pitchFamily="34" charset="0"/>
                      </a:endParaRPr>
                    </a:p>
                  </a:txBody>
                  <a:tcPr marL="7322" marR="7322" marT="0" marB="0"/>
                </a:tc>
              </a:tr>
              <a:tr h="95726">
                <a:tc>
                  <a:txBody>
                    <a:bodyPr/>
                    <a:lstStyle/>
                    <a:p>
                      <a:pPr marL="0" marR="0">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Continued </a:t>
                      </a:r>
                      <a:r>
                        <a:rPr lang="en-GB" sz="1400" dirty="0" err="1" smtClean="0">
                          <a:solidFill>
                            <a:schemeClr val="tx1"/>
                          </a:solidFill>
                          <a:effectLst/>
                          <a:latin typeface="Arial" panose="020B0604020202020204" pitchFamily="34" charset="0"/>
                          <a:cs typeface="Arial" panose="020B0604020202020204" pitchFamily="34" charset="0"/>
                        </a:rPr>
                        <a:t>thienopyridine</a:t>
                      </a:r>
                      <a:r>
                        <a:rPr lang="en-GB" sz="1400" dirty="0" smtClean="0">
                          <a:solidFill>
                            <a:schemeClr val="tx1"/>
                          </a:solidFill>
                          <a:effectLst/>
                          <a:latin typeface="Arial" panose="020B0604020202020204" pitchFamily="34" charset="0"/>
                          <a:cs typeface="Arial" panose="020B0604020202020204" pitchFamily="34" charset="0"/>
                        </a:rPr>
                        <a:t> </a:t>
                      </a:r>
                    </a:p>
                  </a:txBody>
                  <a:tcPr marL="7322" marR="7322" marT="0" marB="0"/>
                </a:tc>
                <a:tc>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35.3%</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50.8%</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a:solidFill>
                            <a:schemeClr val="tx1"/>
                          </a:solidFill>
                          <a:effectLst/>
                          <a:latin typeface="Arial" panose="020B0604020202020204" pitchFamily="34" charset="0"/>
                          <a:cs typeface="Arial" panose="020B0604020202020204" pitchFamily="34" charset="0"/>
                        </a:rPr>
                        <a:t> </a:t>
                      </a:r>
                      <a:r>
                        <a:rPr lang="en-GB" sz="1400" dirty="0" smtClean="0">
                          <a:solidFill>
                            <a:schemeClr val="tx1"/>
                          </a:solidFill>
                          <a:effectLst/>
                          <a:latin typeface="Arial" panose="020B0604020202020204" pitchFamily="34" charset="0"/>
                          <a:cs typeface="Arial" panose="020B0604020202020204" pitchFamily="34" charset="0"/>
                        </a:rPr>
                        <a:t>&lt; 0.001</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62.8%</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0" marR="0" marT="0" marB="0"/>
                </a:tc>
                <a:tc>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50.1%</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c>
                  <a:txBody>
                    <a:bodyPr/>
                    <a:lstStyle/>
                    <a:p>
                      <a:pPr marL="0" marR="0" algn="ctr">
                        <a:lnSpc>
                          <a:spcPct val="115000"/>
                        </a:lnSpc>
                        <a:spcBef>
                          <a:spcPts val="95"/>
                        </a:spcBef>
                        <a:spcAft>
                          <a:spcPts val="95"/>
                        </a:spcAft>
                      </a:pPr>
                      <a:r>
                        <a:rPr lang="en-GB" sz="1400" dirty="0" smtClean="0">
                          <a:solidFill>
                            <a:schemeClr val="tx1"/>
                          </a:solidFill>
                          <a:effectLst/>
                          <a:latin typeface="Arial" panose="020B0604020202020204" pitchFamily="34" charset="0"/>
                          <a:cs typeface="Arial" panose="020B0604020202020204" pitchFamily="34" charset="0"/>
                        </a:rPr>
                        <a:t>&lt; 0.001</a:t>
                      </a:r>
                      <a:r>
                        <a:rPr lang="en-GB" sz="1400" dirty="0">
                          <a:solidFill>
                            <a:schemeClr val="tx1"/>
                          </a:solidFill>
                          <a:effectLst/>
                          <a:latin typeface="Arial" panose="020B0604020202020204" pitchFamily="34" charset="0"/>
                          <a:cs typeface="Arial" panose="020B0604020202020204" pitchFamily="34" charset="0"/>
                        </a:rPr>
                        <a:t> </a:t>
                      </a:r>
                      <a:endParaRPr lang="en-US" sz="1400" dirty="0">
                        <a:solidFill>
                          <a:schemeClr val="tx1"/>
                        </a:solidFill>
                        <a:effectLst/>
                        <a:latin typeface="Arial" panose="020B0604020202020204" pitchFamily="34" charset="0"/>
                        <a:ea typeface="MS Mincho"/>
                        <a:cs typeface="Arial" panose="020B0604020202020204" pitchFamily="34" charset="0"/>
                      </a:endParaRPr>
                    </a:p>
                  </a:txBody>
                  <a:tcPr marL="7322" marR="7322" marT="0" marB="0"/>
                </a:tc>
              </a:tr>
            </a:tbl>
          </a:graphicData>
        </a:graphic>
      </p:graphicFrame>
      <p:sp>
        <p:nvSpPr>
          <p:cNvPr id="36" name="Rounded Rectangle 35"/>
          <p:cNvSpPr/>
          <p:nvPr/>
        </p:nvSpPr>
        <p:spPr>
          <a:xfrm>
            <a:off x="68481" y="2381937"/>
            <a:ext cx="1108364" cy="229001"/>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ounded Rectangle 37"/>
          <p:cNvSpPr/>
          <p:nvPr/>
        </p:nvSpPr>
        <p:spPr>
          <a:xfrm>
            <a:off x="8382000" y="2380012"/>
            <a:ext cx="685800" cy="2286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9" name="Rounded Rectangle 38"/>
          <p:cNvSpPr/>
          <p:nvPr/>
        </p:nvSpPr>
        <p:spPr>
          <a:xfrm>
            <a:off x="61831" y="3108656"/>
            <a:ext cx="1475232" cy="228600"/>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ounded Rectangle 39"/>
          <p:cNvSpPr/>
          <p:nvPr/>
        </p:nvSpPr>
        <p:spPr>
          <a:xfrm>
            <a:off x="5181600" y="3115562"/>
            <a:ext cx="685800" cy="228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Rounded Rectangle 41"/>
          <p:cNvSpPr/>
          <p:nvPr/>
        </p:nvSpPr>
        <p:spPr>
          <a:xfrm>
            <a:off x="49913" y="4839549"/>
            <a:ext cx="2159887" cy="228600"/>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ounded Rectangle 42"/>
          <p:cNvSpPr/>
          <p:nvPr/>
        </p:nvSpPr>
        <p:spPr>
          <a:xfrm>
            <a:off x="49913" y="5808134"/>
            <a:ext cx="2159887"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4" name="Rounded Rectangle 43"/>
          <p:cNvSpPr/>
          <p:nvPr/>
        </p:nvSpPr>
        <p:spPr>
          <a:xfrm>
            <a:off x="49913" y="6072525"/>
            <a:ext cx="2159887"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5" name="Rounded Rectangle 44"/>
          <p:cNvSpPr/>
          <p:nvPr/>
        </p:nvSpPr>
        <p:spPr>
          <a:xfrm>
            <a:off x="5181600" y="4829603"/>
            <a:ext cx="685800" cy="228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ounded Rectangle 45"/>
          <p:cNvSpPr/>
          <p:nvPr/>
        </p:nvSpPr>
        <p:spPr>
          <a:xfrm>
            <a:off x="5181600" y="5820203"/>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7" name="Rounded Rectangle 46"/>
          <p:cNvSpPr/>
          <p:nvPr/>
        </p:nvSpPr>
        <p:spPr>
          <a:xfrm>
            <a:off x="5181600" y="6058328"/>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Rounded Rectangle 47"/>
          <p:cNvSpPr/>
          <p:nvPr/>
        </p:nvSpPr>
        <p:spPr>
          <a:xfrm>
            <a:off x="8382000" y="5822549"/>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Rounded Rectangle 48"/>
          <p:cNvSpPr/>
          <p:nvPr/>
        </p:nvSpPr>
        <p:spPr>
          <a:xfrm>
            <a:off x="8382000" y="6070199"/>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ounded Rectangle 21"/>
          <p:cNvSpPr/>
          <p:nvPr/>
        </p:nvSpPr>
        <p:spPr>
          <a:xfrm>
            <a:off x="68481" y="2881471"/>
            <a:ext cx="1108364" cy="229001"/>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Rounded Rectangle 23"/>
          <p:cNvSpPr/>
          <p:nvPr/>
        </p:nvSpPr>
        <p:spPr>
          <a:xfrm>
            <a:off x="8382000" y="2879546"/>
            <a:ext cx="685800" cy="228600"/>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Rounded Rectangle 30"/>
          <p:cNvSpPr/>
          <p:nvPr/>
        </p:nvSpPr>
        <p:spPr>
          <a:xfrm>
            <a:off x="61831" y="4090789"/>
            <a:ext cx="1475232" cy="228600"/>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ounded Rectangle 31"/>
          <p:cNvSpPr/>
          <p:nvPr/>
        </p:nvSpPr>
        <p:spPr>
          <a:xfrm>
            <a:off x="5181600" y="4097695"/>
            <a:ext cx="685800" cy="228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Rounded Rectangle 55"/>
          <p:cNvSpPr/>
          <p:nvPr/>
        </p:nvSpPr>
        <p:spPr>
          <a:xfrm>
            <a:off x="61831" y="5563989"/>
            <a:ext cx="1475232" cy="228600"/>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Rounded Rectangle 56"/>
          <p:cNvSpPr/>
          <p:nvPr/>
        </p:nvSpPr>
        <p:spPr>
          <a:xfrm>
            <a:off x="5181600" y="5570895"/>
            <a:ext cx="685800" cy="228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9" name="Rounded Rectangle 58"/>
          <p:cNvSpPr/>
          <p:nvPr/>
        </p:nvSpPr>
        <p:spPr>
          <a:xfrm>
            <a:off x="61831" y="4581856"/>
            <a:ext cx="1475232" cy="228600"/>
          </a:xfrm>
          <a:prstGeom prst="round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0" name="Rounded Rectangle 59"/>
          <p:cNvSpPr/>
          <p:nvPr/>
        </p:nvSpPr>
        <p:spPr>
          <a:xfrm>
            <a:off x="5181600" y="4588762"/>
            <a:ext cx="685800" cy="2286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Rounded Rectangle 61"/>
          <p:cNvSpPr/>
          <p:nvPr/>
        </p:nvSpPr>
        <p:spPr>
          <a:xfrm>
            <a:off x="49913" y="3352800"/>
            <a:ext cx="2159887"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3" name="Rounded Rectangle 62"/>
          <p:cNvSpPr/>
          <p:nvPr/>
        </p:nvSpPr>
        <p:spPr>
          <a:xfrm>
            <a:off x="5181600" y="3364869"/>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4" name="Rounded Rectangle 63"/>
          <p:cNvSpPr/>
          <p:nvPr/>
        </p:nvSpPr>
        <p:spPr>
          <a:xfrm>
            <a:off x="8382000" y="3367215"/>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5" name="Rounded Rectangle 64"/>
          <p:cNvSpPr/>
          <p:nvPr/>
        </p:nvSpPr>
        <p:spPr>
          <a:xfrm>
            <a:off x="49913" y="3843866"/>
            <a:ext cx="2159887"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6" name="Rounded Rectangle 65"/>
          <p:cNvSpPr/>
          <p:nvPr/>
        </p:nvSpPr>
        <p:spPr>
          <a:xfrm>
            <a:off x="5181600" y="3855935"/>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7" name="Rounded Rectangle 66"/>
          <p:cNvSpPr/>
          <p:nvPr/>
        </p:nvSpPr>
        <p:spPr>
          <a:xfrm>
            <a:off x="8382000" y="3858281"/>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8" name="Rounded Rectangle 67"/>
          <p:cNvSpPr/>
          <p:nvPr/>
        </p:nvSpPr>
        <p:spPr>
          <a:xfrm>
            <a:off x="49913" y="4334936"/>
            <a:ext cx="2159887"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9" name="Rounded Rectangle 68"/>
          <p:cNvSpPr/>
          <p:nvPr/>
        </p:nvSpPr>
        <p:spPr>
          <a:xfrm>
            <a:off x="5181600" y="4347005"/>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0" name="Rounded Rectangle 69"/>
          <p:cNvSpPr/>
          <p:nvPr/>
        </p:nvSpPr>
        <p:spPr>
          <a:xfrm>
            <a:off x="8382000" y="4349351"/>
            <a:ext cx="685800" cy="2286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45219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9"/>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9"/>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9"/>
                                          </p:stCondLst>
                                        </p:cTn>
                                        <p:tgtEl>
                                          <p:spTgt spid="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9"/>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9"/>
                                          </p:stCondLst>
                                        </p:cTn>
                                        <p:tgtEl>
                                          <p:spTgt spid="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9"/>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9"/>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5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57"/>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4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8" grpId="0" animBg="1"/>
      <p:bldP spid="38" grpId="1" animBg="1"/>
      <p:bldP spid="39" grpId="0" animBg="1"/>
      <p:bldP spid="39" grpId="1" animBg="1"/>
      <p:bldP spid="40" grpId="0" animBg="1"/>
      <p:bldP spid="40" grpId="1" animBg="1"/>
      <p:bldP spid="42" grpId="0" animBg="1"/>
      <p:bldP spid="42" grpId="1" animBg="1"/>
      <p:bldP spid="43" grpId="0" animBg="1"/>
      <p:bldP spid="44" grpId="0" animBg="1"/>
      <p:bldP spid="45" grpId="0" animBg="1"/>
      <p:bldP spid="45" grpId="1" animBg="1"/>
      <p:bldP spid="46" grpId="0" animBg="1"/>
      <p:bldP spid="47" grpId="0" animBg="1"/>
      <p:bldP spid="48" grpId="0" animBg="1"/>
      <p:bldP spid="49" grpId="0" animBg="1"/>
      <p:bldP spid="22" grpId="0" animBg="1"/>
      <p:bldP spid="22" grpId="1" animBg="1"/>
      <p:bldP spid="24" grpId="0" animBg="1"/>
      <p:bldP spid="24" grpId="1" animBg="1"/>
      <p:bldP spid="31" grpId="0" animBg="1"/>
      <p:bldP spid="31" grpId="1" animBg="1"/>
      <p:bldP spid="32" grpId="0" animBg="1"/>
      <p:bldP spid="32" grpId="1" animBg="1"/>
      <p:bldP spid="56" grpId="0" animBg="1"/>
      <p:bldP spid="56" grpId="1" animBg="1"/>
      <p:bldP spid="57" grpId="0" animBg="1"/>
      <p:bldP spid="57" grpId="1" animBg="1"/>
      <p:bldP spid="59" grpId="0" animBg="1"/>
      <p:bldP spid="59" grpId="1" animBg="1"/>
      <p:bldP spid="60" grpId="0" animBg="1"/>
      <p:bldP spid="60" grpId="1"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1140" y="6033538"/>
            <a:ext cx="9087634" cy="485982"/>
          </a:xfrm>
        </p:spPr>
        <p:txBody>
          <a:bodyPr/>
          <a:lstStyle/>
          <a:p>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ischemia </a:t>
            </a:r>
            <a:r>
              <a:rPr lang="en-GB" sz="1600" dirty="0">
                <a:latin typeface="Arial" panose="020B0604020202020204" pitchFamily="34" charset="0"/>
                <a:cs typeface="Arial" panose="020B0604020202020204" pitchFamily="34" charset="0"/>
              </a:rPr>
              <a:t>model </a:t>
            </a:r>
            <a:r>
              <a:rPr lang="en-GB" sz="1600" dirty="0" smtClean="0">
                <a:latin typeface="Arial" panose="020B0604020202020204" pitchFamily="34" charset="0"/>
                <a:cs typeface="Arial" panose="020B0604020202020204" pitchFamily="34" charset="0"/>
              </a:rPr>
              <a:t>C-statistic: 0.70 in DAPT Study; 0.64 in PROTECT</a:t>
            </a:r>
            <a:endParaRPr lang="en-US"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bleeding model C-statistic: 0.68 in DAPT Study; 0.64 in PROTECT</a:t>
            </a:r>
            <a:endParaRPr lang="en-US" sz="1600" dirty="0" smtClean="0">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A5A2FC5B-AA30-48AE-A899-C193B7C62746}" type="slidenum">
              <a:rPr lang="en-US" smtClean="0"/>
              <a:pPr>
                <a:defRPr/>
              </a:pPr>
              <a:t>9</a:t>
            </a:fld>
            <a:endParaRPr lang="en-US" dirty="0"/>
          </a:p>
        </p:txBody>
      </p:sp>
      <p:sp>
        <p:nvSpPr>
          <p:cNvPr id="6" name="Title 1"/>
          <p:cNvSpPr>
            <a:spLocks noGrp="1"/>
          </p:cNvSpPr>
          <p:nvPr>
            <p:ph type="title"/>
          </p:nvPr>
        </p:nvSpPr>
        <p:spPr>
          <a:xfrm>
            <a:off x="0" y="228600"/>
            <a:ext cx="6781800" cy="990600"/>
          </a:xfrm>
        </p:spPr>
        <p:txBody>
          <a:bodyPr lIns="182880" anchor="t"/>
          <a:lstStyle/>
          <a:p>
            <a:pPr>
              <a:defRPr/>
            </a:pPr>
            <a:r>
              <a:rPr lang="en-US" sz="3400" b="1" dirty="0" smtClean="0">
                <a:solidFill>
                  <a:schemeClr val="tx2"/>
                </a:solidFill>
                <a:latin typeface="Arial" panose="020B0604020202020204" pitchFamily="34" charset="0"/>
                <a:cs typeface="Arial" panose="020B0604020202020204" pitchFamily="34" charset="0"/>
              </a:rPr>
              <a:t>Multivariable Prediction Models</a:t>
            </a:r>
            <a:br>
              <a:rPr lang="en-US" sz="3400" b="1" dirty="0" smtClean="0">
                <a:solidFill>
                  <a:schemeClr val="tx2"/>
                </a:solidFill>
                <a:latin typeface="Arial" panose="020B0604020202020204" pitchFamily="34" charset="0"/>
                <a:cs typeface="Arial" panose="020B0604020202020204" pitchFamily="34" charset="0"/>
              </a:rPr>
            </a:br>
            <a:endParaRPr lang="en-US" sz="3400" b="1" i="1" dirty="0">
              <a:solidFill>
                <a:schemeClr val="tx2"/>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72316593"/>
              </p:ext>
            </p:extLst>
          </p:nvPr>
        </p:nvGraphicFramePr>
        <p:xfrm>
          <a:off x="131763" y="1168400"/>
          <a:ext cx="8872537" cy="4767072"/>
        </p:xfrm>
        <a:graphic>
          <a:graphicData uri="http://schemas.openxmlformats.org/drawingml/2006/table">
            <a:tbl>
              <a:tblPr firstRow="1">
                <a:tableStyleId>{B301B821-A1FF-4177-AEE7-76D212191A09}</a:tableStyleId>
              </a:tblPr>
              <a:tblGrid>
                <a:gridCol w="2700337"/>
                <a:gridCol w="2209800"/>
                <a:gridCol w="990600"/>
                <a:gridCol w="1981200"/>
                <a:gridCol w="990600"/>
              </a:tblGrid>
              <a:tr h="396748">
                <a:tc>
                  <a:txBody>
                    <a:bodyPr/>
                    <a:lstStyle/>
                    <a:p>
                      <a:pPr marL="0" marR="0">
                        <a:lnSpc>
                          <a:spcPct val="115000"/>
                        </a:lnSpc>
                        <a:spcBef>
                          <a:spcPts val="0"/>
                        </a:spcBef>
                        <a:spcAft>
                          <a:spcPts val="0"/>
                        </a:spcAft>
                      </a:pP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lumMod val="40000"/>
                        <a:lumOff val="60000"/>
                      </a:schemeClr>
                    </a:solidFill>
                  </a:tcPr>
                </a:tc>
                <a:tc gridSpan="2">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Predictors of </a:t>
                      </a:r>
                      <a:r>
                        <a:rPr lang="en-GB" sz="1600" dirty="0" smtClean="0">
                          <a:solidFill>
                            <a:schemeClr val="tx1"/>
                          </a:solidFill>
                          <a:effectLst/>
                          <a:latin typeface="Arial" panose="020B0604020202020204" pitchFamily="34" charset="0"/>
                          <a:cs typeface="Arial" panose="020B0604020202020204" pitchFamily="34" charset="0"/>
                        </a:rPr>
                        <a:t>Myocardial Infarction</a:t>
                      </a:r>
                      <a:r>
                        <a:rPr lang="en-GB" sz="1600" baseline="0" dirty="0" smtClean="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or Stent Thrombosis</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Predictors of Moderate/Severe Bleeding</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lumMod val="40000"/>
                        <a:lumOff val="60000"/>
                      </a:schemeClr>
                    </a:solidFill>
                  </a:tcPr>
                </a:tc>
                <a:tc hMerge="1">
                  <a:txBody>
                    <a:bodyPr/>
                    <a:lstStyle/>
                    <a:p>
                      <a:endParaRPr lang="en-US" dirty="0"/>
                    </a:p>
                  </a:txBody>
                  <a:tcPr/>
                </a:tc>
              </a:tr>
              <a:tr h="14020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b="1" dirty="0" smtClean="0">
                          <a:solidFill>
                            <a:schemeClr val="tx1"/>
                          </a:solidFill>
                          <a:effectLst/>
                          <a:latin typeface="Arial" panose="020B0604020202020204" pitchFamily="34" charset="0"/>
                          <a:cs typeface="Arial" panose="020B0604020202020204" pitchFamily="34" charset="0"/>
                        </a:rPr>
                        <a:t>Predictors of Events </a:t>
                      </a:r>
                      <a:endParaRPr lang="en-US" sz="1600" b="1" dirty="0" smtClean="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ctr">
                        <a:lnSpc>
                          <a:spcPct val="115000"/>
                        </a:lnSpc>
                        <a:spcBef>
                          <a:spcPts val="0"/>
                        </a:spcBef>
                        <a:spcAft>
                          <a:spcPts val="0"/>
                        </a:spcAft>
                      </a:pPr>
                      <a:r>
                        <a:rPr lang="en-GB" sz="1600" b="1" dirty="0">
                          <a:solidFill>
                            <a:schemeClr val="tx1"/>
                          </a:solidFill>
                          <a:effectLst/>
                          <a:latin typeface="Arial" panose="020B0604020202020204" pitchFamily="34" charset="0"/>
                          <a:cs typeface="Arial" panose="020B0604020202020204" pitchFamily="34" charset="0"/>
                        </a:rPr>
                        <a:t>HR (95% CI)</a:t>
                      </a:r>
                      <a:endParaRPr lang="en-US" sz="1600" b="1"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marL="0" marR="0" algn="ctr">
                        <a:lnSpc>
                          <a:spcPct val="115000"/>
                        </a:lnSpc>
                        <a:spcBef>
                          <a:spcPts val="0"/>
                        </a:spcBef>
                        <a:spcAft>
                          <a:spcPts val="0"/>
                        </a:spcAft>
                      </a:pPr>
                      <a:r>
                        <a:rPr lang="en-GB" sz="1600" b="1" dirty="0" smtClean="0">
                          <a:solidFill>
                            <a:schemeClr val="tx1"/>
                          </a:solidFill>
                          <a:effectLst/>
                          <a:latin typeface="Arial" panose="020B0604020202020204" pitchFamily="34" charset="0"/>
                          <a:cs typeface="Arial" panose="020B0604020202020204" pitchFamily="34" charset="0"/>
                        </a:rPr>
                        <a:t>P</a:t>
                      </a:r>
                      <a:endParaRPr lang="en-US" sz="1600" b="1"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marL="0" marR="0" algn="ctr">
                        <a:lnSpc>
                          <a:spcPct val="115000"/>
                        </a:lnSpc>
                        <a:spcBef>
                          <a:spcPts val="0"/>
                        </a:spcBef>
                        <a:spcAft>
                          <a:spcPts val="0"/>
                        </a:spcAft>
                      </a:pPr>
                      <a:r>
                        <a:rPr lang="en-GB" sz="1600" b="1" dirty="0">
                          <a:solidFill>
                            <a:schemeClr val="tx1"/>
                          </a:solidFill>
                          <a:effectLst/>
                          <a:latin typeface="Arial" panose="020B0604020202020204" pitchFamily="34" charset="0"/>
                          <a:cs typeface="Arial" panose="020B0604020202020204" pitchFamily="34" charset="0"/>
                        </a:rPr>
                        <a:t>HR (95% CI)</a:t>
                      </a:r>
                      <a:endParaRPr lang="en-US" sz="1600" b="1"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marL="0" marR="0" algn="ctr">
                        <a:lnSpc>
                          <a:spcPct val="115000"/>
                        </a:lnSpc>
                        <a:spcBef>
                          <a:spcPts val="0"/>
                        </a:spcBef>
                        <a:spcAft>
                          <a:spcPts val="0"/>
                        </a:spcAft>
                      </a:pPr>
                      <a:r>
                        <a:rPr lang="en-GB" sz="1600" b="1" dirty="0" smtClean="0">
                          <a:solidFill>
                            <a:schemeClr val="tx1"/>
                          </a:solidFill>
                          <a:effectLst/>
                          <a:latin typeface="Arial" panose="020B0604020202020204" pitchFamily="34" charset="0"/>
                          <a:cs typeface="Arial" panose="020B0604020202020204" pitchFamily="34" charset="0"/>
                        </a:rPr>
                        <a:t>P</a:t>
                      </a:r>
                      <a:endParaRPr lang="en-US" sz="1600" b="1"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solidFill>
                      <a:schemeClr val="accent1">
                        <a:lumMod val="40000"/>
                        <a:lumOff val="60000"/>
                      </a:schemeClr>
                    </a:solidFill>
                  </a:tcPr>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Continued Thienopyridine vs. Placebo</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0.52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0.42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0.65</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1.66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1.26 - 2.19</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&lt;0.001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MI </a:t>
                      </a:r>
                      <a:r>
                        <a:rPr lang="en-GB" sz="1600" dirty="0">
                          <a:solidFill>
                            <a:schemeClr val="tx1"/>
                          </a:solidFill>
                          <a:effectLst/>
                          <a:latin typeface="Arial" panose="020B0604020202020204" pitchFamily="34" charset="0"/>
                          <a:cs typeface="Arial" panose="020B0604020202020204" pitchFamily="34" charset="0"/>
                        </a:rPr>
                        <a:t>at Presentation</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1.65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1.31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2.07</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&lt;</a:t>
                      </a:r>
                      <a:r>
                        <a:rPr lang="en-GB"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165354">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Prior PCI or Prior MI</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1.79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1.43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2.23</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&lt;</a:t>
                      </a:r>
                      <a:r>
                        <a:rPr lang="en-GB"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CHF or LVEF &lt; 30%</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1.88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1.35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2.62</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&lt;</a:t>
                      </a:r>
                      <a:r>
                        <a:rPr lang="en-GB"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Vein Graft PCI</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1.75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1.13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2.73</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Stent Diameter &lt; 3 mm</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1.61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1.30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1.99</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&lt;</a:t>
                      </a:r>
                      <a:r>
                        <a:rPr lang="en-GB"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Paclitaxel-Eluting Stent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1.57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1.26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1.97</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&lt;</a:t>
                      </a:r>
                      <a:r>
                        <a:rPr lang="en-GB"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Cigarette Smoker</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1.40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1.11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1.76</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Diabetes</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1.38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1.10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1.72</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Peripheral Arterial Disease</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1.49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1.05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2.13</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0.03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2.16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1.46</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3.20</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&lt;</a:t>
                      </a:r>
                      <a:r>
                        <a:rPr lang="en-US" sz="1600" dirty="0" smtClean="0">
                          <a:solidFill>
                            <a:schemeClr val="tx1"/>
                          </a:solidFill>
                          <a:effectLst/>
                          <a:latin typeface="Arial" panose="020B0604020202020204" pitchFamily="34" charset="0"/>
                          <a:cs typeface="Arial" panose="020B0604020202020204" pitchFamily="34" charset="0"/>
                        </a:rPr>
                        <a: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a:solidFill>
                            <a:schemeClr val="tx1"/>
                          </a:solidFill>
                          <a:effectLst/>
                          <a:latin typeface="Arial" panose="020B0604020202020204" pitchFamily="34" charset="0"/>
                          <a:cs typeface="Arial" panose="020B0604020202020204" pitchFamily="34" charset="0"/>
                        </a:rPr>
                        <a:t>Hypertension</a:t>
                      </a:r>
                      <a:endParaRPr lang="en-US" sz="160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1.37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1.03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1.82</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0.03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1.45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1.00</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2.11</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0.05</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Renal Insufficiency</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1.55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1.03 </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2.32</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0.04</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1.66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1.04</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2.66</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cs typeface="Arial" panose="020B0604020202020204" pitchFamily="34" charset="0"/>
                        </a:rPr>
                        <a:t>0.03</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r h="0">
                <a:tc>
                  <a:txBody>
                    <a:bodyPr/>
                    <a:lstStyle/>
                    <a:p>
                      <a:pPr marL="0" marR="0">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Age (per 10 years</a:t>
                      </a:r>
                      <a:r>
                        <a:rPr lang="en-GB" sz="1600" dirty="0" smtClean="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GB" sz="1600" dirty="0" smtClean="0">
                          <a:solidFill>
                            <a:schemeClr val="tx1"/>
                          </a:solidFill>
                          <a:effectLst/>
                          <a:latin typeface="Arial" panose="020B0604020202020204" pitchFamily="34" charset="0"/>
                          <a:cs typeface="Arial" panose="020B0604020202020204" pitchFamily="34" charset="0"/>
                        </a:rPr>
                        <a:t>1.54 </a:t>
                      </a:r>
                      <a:r>
                        <a:rPr lang="en-GB" sz="1600" dirty="0">
                          <a:solidFill>
                            <a:schemeClr val="tx1"/>
                          </a:solidFill>
                          <a:effectLst/>
                          <a:latin typeface="Arial" panose="020B0604020202020204" pitchFamily="34" charset="0"/>
                          <a:cs typeface="Arial" panose="020B0604020202020204" pitchFamily="34" charset="0"/>
                        </a:rPr>
                        <a:t>(</a:t>
                      </a:r>
                      <a:r>
                        <a:rPr lang="en-GB" sz="1600" dirty="0" smtClean="0">
                          <a:solidFill>
                            <a:schemeClr val="tx1"/>
                          </a:solidFill>
                          <a:effectLst/>
                          <a:latin typeface="Arial" panose="020B0604020202020204" pitchFamily="34" charset="0"/>
                          <a:cs typeface="Arial" panose="020B0604020202020204" pitchFamily="34" charset="0"/>
                        </a:rPr>
                        <a:t>1.34</a:t>
                      </a:r>
                      <a:r>
                        <a:rPr lang="en-GB" sz="1600" dirty="0">
                          <a:solidFill>
                            <a:schemeClr val="tx1"/>
                          </a:solidFill>
                          <a:effectLst/>
                          <a:latin typeface="Arial" panose="020B0604020202020204" pitchFamily="34" charset="0"/>
                          <a:cs typeface="Arial" panose="020B0604020202020204" pitchFamily="34" charset="0"/>
                        </a:rPr>
                        <a:t>, </a:t>
                      </a:r>
                      <a:r>
                        <a:rPr lang="en-GB" sz="1600" dirty="0" smtClean="0">
                          <a:solidFill>
                            <a:schemeClr val="tx1"/>
                          </a:solidFill>
                          <a:effectLst/>
                          <a:latin typeface="Arial" panose="020B0604020202020204" pitchFamily="34" charset="0"/>
                          <a:cs typeface="Arial" panose="020B0604020202020204" pitchFamily="34" charset="0"/>
                        </a:rPr>
                        <a:t>1.78</a:t>
                      </a:r>
                      <a:r>
                        <a:rPr lang="en-GB" sz="1600" dirty="0">
                          <a:solidFill>
                            <a:schemeClr val="tx1"/>
                          </a:solidFill>
                          <a:effectLst/>
                          <a:latin typeface="Arial" panose="020B0604020202020204" pitchFamily="34" charset="0"/>
                          <a:cs typeface="Arial" panose="020B0604020202020204" pitchFamily="34" charset="0"/>
                        </a:rPr>
                        <a:t>)</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dirty="0" smtClean="0">
                          <a:solidFill>
                            <a:schemeClr val="tx1"/>
                          </a:solidFill>
                          <a:effectLst/>
                          <a:latin typeface="Arial" panose="020B0604020202020204" pitchFamily="34" charset="0"/>
                          <a:ea typeface="MS Mincho"/>
                          <a:cs typeface="Arial" panose="020B0604020202020204" pitchFamily="34" charset="0"/>
                        </a:rPr>
                        <a:t>&lt;0.001</a:t>
                      </a:r>
                      <a:endParaRPr lang="en-US" sz="1600" dirty="0">
                        <a:solidFill>
                          <a:schemeClr val="tx1"/>
                        </a:solidFill>
                        <a:effectLst/>
                        <a:latin typeface="Arial" panose="020B0604020202020204" pitchFamily="34" charset="0"/>
                        <a:ea typeface="MS Mincho"/>
                        <a:cs typeface="Arial" panose="020B0604020202020204" pitchFamily="34" charset="0"/>
                      </a:endParaRPr>
                    </a:p>
                  </a:txBody>
                  <a:tcPr marL="68580" marR="68580" marT="0" marB="0"/>
                </a:tc>
              </a:tr>
            </a:tbl>
          </a:graphicData>
        </a:graphic>
      </p:graphicFrame>
      <p:sp>
        <p:nvSpPr>
          <p:cNvPr id="12" name="Rounded Rectangle 11"/>
          <p:cNvSpPr/>
          <p:nvPr/>
        </p:nvSpPr>
        <p:spPr>
          <a:xfrm>
            <a:off x="165100" y="5659005"/>
            <a:ext cx="2590800" cy="277091"/>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ounded Rectangle 17"/>
          <p:cNvSpPr/>
          <p:nvPr/>
        </p:nvSpPr>
        <p:spPr>
          <a:xfrm>
            <a:off x="126113" y="4826000"/>
            <a:ext cx="2629787" cy="79375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Rounded Rectangle 20"/>
          <p:cNvSpPr/>
          <p:nvPr/>
        </p:nvSpPr>
        <p:spPr>
          <a:xfrm>
            <a:off x="6108700" y="5660842"/>
            <a:ext cx="2832100" cy="250329"/>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ed Rectangle 21"/>
          <p:cNvSpPr/>
          <p:nvPr/>
        </p:nvSpPr>
        <p:spPr>
          <a:xfrm>
            <a:off x="6108701" y="4826000"/>
            <a:ext cx="2857500" cy="79375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 name="Rounded Rectangle 22"/>
          <p:cNvSpPr/>
          <p:nvPr/>
        </p:nvSpPr>
        <p:spPr>
          <a:xfrm>
            <a:off x="12560300" y="5708650"/>
            <a:ext cx="2590800" cy="304800"/>
          </a:xfrm>
          <a:prstGeom prst="round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ed Rectangle 25"/>
          <p:cNvSpPr/>
          <p:nvPr/>
        </p:nvSpPr>
        <p:spPr>
          <a:xfrm>
            <a:off x="126113" y="2006600"/>
            <a:ext cx="2629787" cy="5588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Rounded Rectangle 26"/>
          <p:cNvSpPr/>
          <p:nvPr/>
        </p:nvSpPr>
        <p:spPr>
          <a:xfrm>
            <a:off x="6184901" y="2006600"/>
            <a:ext cx="2781300" cy="5588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8" name="Rounded Rectangle 27"/>
          <p:cNvSpPr/>
          <p:nvPr/>
        </p:nvSpPr>
        <p:spPr>
          <a:xfrm>
            <a:off x="3009013" y="2006600"/>
            <a:ext cx="3023487" cy="55880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0" name="Rounded Rectangle 29"/>
          <p:cNvSpPr/>
          <p:nvPr/>
        </p:nvSpPr>
        <p:spPr>
          <a:xfrm>
            <a:off x="69850" y="2540000"/>
            <a:ext cx="2743201" cy="2286000"/>
          </a:xfrm>
          <a:prstGeom prst="roundRect">
            <a:avLst/>
          </a:prstGeom>
          <a:noFill/>
          <a:ln>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1" name="Rounded Rectangle 30"/>
          <p:cNvSpPr/>
          <p:nvPr/>
        </p:nvSpPr>
        <p:spPr>
          <a:xfrm>
            <a:off x="2879546" y="2559050"/>
            <a:ext cx="3152954" cy="2266950"/>
          </a:xfrm>
          <a:prstGeom prst="roundRect">
            <a:avLst/>
          </a:prstGeom>
          <a:noFill/>
          <a:ln>
            <a:solidFill>
              <a:srgbClr val="3366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2" name="Rounded Rectangle 31"/>
          <p:cNvSpPr/>
          <p:nvPr/>
        </p:nvSpPr>
        <p:spPr>
          <a:xfrm>
            <a:off x="2908301" y="4826000"/>
            <a:ext cx="3022600" cy="793750"/>
          </a:xfrm>
          <a:prstGeom prst="roundRect">
            <a:avLst/>
          </a:prstGeom>
          <a:noFill/>
          <a:ln>
            <a:solidFill>
              <a:srgbClr val="00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348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8" grpId="0" animBg="1"/>
      <p:bldP spid="21" grpId="0" animBg="1"/>
      <p:bldP spid="21" grpId="1" animBg="1"/>
      <p:bldP spid="22" grpId="0" animBg="1"/>
      <p:bldP spid="23" grpId="0"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Lst>
  </p:timing>
</p:sld>
</file>

<file path=ppt/theme/theme1.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47975</TotalTime>
  <Words>3133</Words>
  <Application>Microsoft Office PowerPoint</Application>
  <PresentationFormat>On-screen Show (4:3)</PresentationFormat>
  <Paragraphs>954</Paragraphs>
  <Slides>27</Slides>
  <Notes>25</Notes>
  <HiddenSlides>7</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MS Mincho</vt:lpstr>
      <vt:lpstr>ＭＳ Ｐゴシック</vt:lpstr>
      <vt:lpstr>ＭＳ Ｐゴシック</vt:lpstr>
      <vt:lpstr>Arial</vt:lpstr>
      <vt:lpstr>Arial Black</vt:lpstr>
      <vt:lpstr>Calibri</vt:lpstr>
      <vt:lpstr>Symbol</vt:lpstr>
      <vt:lpstr>Times New Roman</vt:lpstr>
      <vt:lpstr>11_Default Design</vt:lpstr>
      <vt:lpstr>33_Default Design</vt:lpstr>
      <vt:lpstr>4_Default Design</vt:lpstr>
      <vt:lpstr>4_Office Theme</vt:lpstr>
      <vt:lpstr> </vt:lpstr>
      <vt:lpstr>Disclosures</vt:lpstr>
      <vt:lpstr>Background</vt:lpstr>
      <vt:lpstr>Objective</vt:lpstr>
      <vt:lpstr>Design</vt:lpstr>
      <vt:lpstr>Methods – Models to Predict  Ischemic and Bleeding Events</vt:lpstr>
      <vt:lpstr>Methods – Predicting Net Treatment Effect</vt:lpstr>
      <vt:lpstr>Baseline Characteristics; All Randomized Patients With vs. Without Ischemic or Bleeding Events </vt:lpstr>
      <vt:lpstr>Multivariable Prediction Models </vt:lpstr>
      <vt:lpstr>Predictors of Net Treatment Effect</vt:lpstr>
      <vt:lpstr>The DAPT Score</vt:lpstr>
      <vt:lpstr>Continued Thienopyridine vs. Placebo  Treatment Effect by DAPT Score Quartile  (N  = 11,648)</vt:lpstr>
      <vt:lpstr>Continued Thienopyridine vs. Placebo  Treatment Effect by DAPT Score Quartile  (N  = 11,648)</vt:lpstr>
      <vt:lpstr>Continued Thienopyridine vs. Placebo DAPT Score &lt;2 (Low); N=5731</vt:lpstr>
      <vt:lpstr>Continued Thienopyridine vs. Placebo DAPT Score ≥ 2 (High); N=5917</vt:lpstr>
      <vt:lpstr>Continued Thienopyridine vs. Placebo High vs. Low DAPT Score</vt:lpstr>
      <vt:lpstr>Continued Thienopyridine vs. Placebo,  by DAPT Score, Excluding PES</vt:lpstr>
      <vt:lpstr>Limitations</vt:lpstr>
      <vt:lpstr>Conclusions </vt:lpstr>
      <vt:lpstr>DAPT Score Calculator</vt:lpstr>
      <vt:lpstr>Outcomes by DAPT Score Group – All Randomized Patients</vt:lpstr>
      <vt:lpstr>Baseline Characteristics; All Randomized Patients With vs. Without Ischemic or Bleeding Events </vt:lpstr>
      <vt:lpstr>Conclusions </vt:lpstr>
      <vt:lpstr>Predicted Benefit vs. Harm with Continued Thienopyridine at 12-30M </vt:lpstr>
      <vt:lpstr>Observed Event Rates in High vs.  Low DAPT Score Groups in PROTECT</vt:lpstr>
      <vt:lpstr>The DAPT Score – All Randomized Patients</vt:lpstr>
      <vt:lpstr>Outcomes by DAPT Score Group – All Randomized Patients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Cummings</dc:creator>
  <cp:lastModifiedBy>Akeem Ranmal</cp:lastModifiedBy>
  <cp:revision>2976</cp:revision>
  <cp:lastPrinted>2015-11-08T16:40:26Z</cp:lastPrinted>
  <dcterms:created xsi:type="dcterms:W3CDTF">2009-09-18T16:01:53Z</dcterms:created>
  <dcterms:modified xsi:type="dcterms:W3CDTF">2015-11-09T16:50:07Z</dcterms:modified>
</cp:coreProperties>
</file>